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9" r:id="rId2"/>
    <p:sldId id="263" r:id="rId3"/>
    <p:sldId id="270" r:id="rId4"/>
    <p:sldId id="265" r:id="rId5"/>
    <p:sldId id="266" r:id="rId6"/>
    <p:sldId id="271" r:id="rId7"/>
    <p:sldId id="267" r:id="rId8"/>
    <p:sldId id="268" r:id="rId9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80808"/>
    <a:srgbClr val="008A3E"/>
    <a:srgbClr val="585650"/>
    <a:srgbClr val="A40202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7" autoAdjust="0"/>
    <p:restoredTop sz="98378" autoAdjust="0"/>
  </p:normalViewPr>
  <p:slideViewPr>
    <p:cSldViewPr snapToGrid="0">
      <p:cViewPr varScale="1">
        <p:scale>
          <a:sx n="79" d="100"/>
          <a:sy n="79" d="100"/>
        </p:scale>
        <p:origin x="1440" y="82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23/11/2021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956793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409489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474763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683002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5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055108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6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923271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7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773959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8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622712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7" name="Picture 5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2" b="5938"/>
          <a:stretch/>
        </p:blipFill>
        <p:spPr bwMode="auto">
          <a:xfrm>
            <a:off x="123826" y="552268"/>
            <a:ext cx="7466766" cy="534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5952565" y="5330742"/>
            <a:ext cx="312476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Treemaps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for Exploring Spatial and Temporal Variation House Prices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A.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Slingsby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et al.  (2009)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4564063" y="301449"/>
            <a:ext cx="45132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Visualisation de </a:t>
            </a: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cycles</a:t>
            </a: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363663" y="6231049"/>
            <a:ext cx="77136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r">
              <a:defRPr sz="100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fr-FR" dirty="0" smtClean="0"/>
              <a:t>&lt;http://www.gicentre.org/houseprices/demo/index.html&gt;</a:t>
            </a:r>
          </a:p>
        </p:txBody>
      </p:sp>
      <p:sp>
        <p:nvSpPr>
          <p:cNvPr id="17" name="Rectangle 16"/>
          <p:cNvSpPr/>
          <p:nvPr/>
        </p:nvSpPr>
        <p:spPr>
          <a:xfrm flipH="1">
            <a:off x="7500257" y="2035128"/>
            <a:ext cx="15770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Analyse des évolutions du marché immobilier, Londres</a:t>
            </a:r>
          </a:p>
          <a:p>
            <a:pPr algn="r"/>
            <a:endParaRPr 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852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7" name="Picture 5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2" b="5938"/>
          <a:stretch/>
        </p:blipFill>
        <p:spPr bwMode="auto">
          <a:xfrm>
            <a:off x="123826" y="552268"/>
            <a:ext cx="7466766" cy="534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5952565" y="5330742"/>
            <a:ext cx="312476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Treemaps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for Exploring Spatial and Temporal Variation House Prices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A.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Slingsby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et al.  (2009)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4564063" y="301449"/>
            <a:ext cx="45132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Visualisation de </a:t>
            </a: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cycles</a:t>
            </a: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363663" y="6231049"/>
            <a:ext cx="77136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r">
              <a:defRPr sz="100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fr-FR" dirty="0" smtClean="0"/>
              <a:t>&lt;http://www.gicentre.org/houseprices/demo/index.html&gt;</a:t>
            </a:r>
          </a:p>
        </p:txBody>
      </p:sp>
      <p:pic>
        <p:nvPicPr>
          <p:cNvPr id="12" name="Picture 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252413"/>
            <a:ext cx="4159250" cy="311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Line 54"/>
          <p:cNvSpPr>
            <a:spLocks noChangeShapeType="1"/>
          </p:cNvSpPr>
          <p:nvPr/>
        </p:nvSpPr>
        <p:spPr bwMode="auto">
          <a:xfrm>
            <a:off x="1811338" y="2576513"/>
            <a:ext cx="769937" cy="1641475"/>
          </a:xfrm>
          <a:prstGeom prst="line">
            <a:avLst/>
          </a:prstGeom>
          <a:noFill/>
          <a:ln w="28575">
            <a:solidFill>
              <a:srgbClr val="A402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Oval 57"/>
          <p:cNvSpPr>
            <a:spLocks noChangeArrowheads="1"/>
          </p:cNvSpPr>
          <p:nvPr/>
        </p:nvSpPr>
        <p:spPr bwMode="auto">
          <a:xfrm>
            <a:off x="1454150" y="2000250"/>
            <a:ext cx="584200" cy="583200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/>
          <a:p>
            <a:endParaRPr lang="fr-FR" sz="1400">
              <a:latin typeface="Calibri" panose="020F0502020204030204" pitchFamily="34" charset="0"/>
            </a:endParaRPr>
          </a:p>
        </p:txBody>
      </p:sp>
      <p:sp>
        <p:nvSpPr>
          <p:cNvPr id="16" name="Rectangle 58"/>
          <p:cNvSpPr>
            <a:spLocks noChangeArrowheads="1"/>
          </p:cNvSpPr>
          <p:nvPr/>
        </p:nvSpPr>
        <p:spPr bwMode="auto">
          <a:xfrm>
            <a:off x="2200101" y="4216448"/>
            <a:ext cx="852661" cy="843232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/>
          <a:p>
            <a:endParaRPr lang="fr-FR" sz="1400">
              <a:latin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7590591" y="1232174"/>
            <a:ext cx="1486733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Un </a:t>
            </a:r>
            <a:r>
              <a:rPr 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rectangle = une zone (ordre de tri ici: nb ventes</a:t>
            </a:r>
            <a:r>
              <a:rPr 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pPr algn="r"/>
            <a:endParaRPr 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/>
            <a:r>
              <a:rPr 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Taille du rectangle proportionnelle à la taille de la zone considérée.</a:t>
            </a:r>
            <a:endParaRPr 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72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4564063" y="301449"/>
            <a:ext cx="45132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Visualisation de </a:t>
            </a: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cycles</a:t>
            </a: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363663" y="6231049"/>
            <a:ext cx="77136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r">
              <a:defRPr sz="100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fr-FR" dirty="0" smtClean="0"/>
              <a:t>&lt;http://www.gicentre.org/houseprices/demo/index.html&gt;</a:t>
            </a:r>
          </a:p>
        </p:txBody>
      </p:sp>
      <p:pic>
        <p:nvPicPr>
          <p:cNvPr id="18" name="Picture 5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2" b="5938"/>
          <a:stretch/>
        </p:blipFill>
        <p:spPr bwMode="auto">
          <a:xfrm>
            <a:off x="123826" y="552268"/>
            <a:ext cx="7466766" cy="534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" name="Group 82"/>
          <p:cNvGrpSpPr>
            <a:grpSpLocks/>
          </p:cNvGrpSpPr>
          <p:nvPr/>
        </p:nvGrpSpPr>
        <p:grpSpPr bwMode="auto">
          <a:xfrm>
            <a:off x="3069014" y="2091531"/>
            <a:ext cx="3509963" cy="2674938"/>
            <a:chOff x="2332" y="1718"/>
            <a:chExt cx="2211" cy="1685"/>
          </a:xfrm>
        </p:grpSpPr>
        <p:sp>
          <p:nvSpPr>
            <p:cNvPr id="20" name="Rectangle 62"/>
            <p:cNvSpPr>
              <a:spLocks noChangeArrowheads="1"/>
            </p:cNvSpPr>
            <p:nvPr/>
          </p:nvSpPr>
          <p:spPr bwMode="auto">
            <a:xfrm>
              <a:off x="2726" y="1718"/>
              <a:ext cx="1817" cy="16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38100" dist="50800" dir="3000000" algn="ctr" rotWithShape="0">
                <a:schemeClr val="tx1">
                  <a:alpha val="68000"/>
                </a:schemeClr>
              </a:outerShdw>
            </a:effectLst>
            <a:extLst/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21" name="Picture 6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10"/>
            <a:stretch>
              <a:fillRect/>
            </a:stretch>
          </p:blipFill>
          <p:spPr bwMode="auto">
            <a:xfrm>
              <a:off x="3091" y="1985"/>
              <a:ext cx="1149" cy="1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Line 81"/>
            <p:cNvSpPr>
              <a:spLocks noChangeShapeType="1"/>
            </p:cNvSpPr>
            <p:nvPr/>
          </p:nvSpPr>
          <p:spPr bwMode="auto">
            <a:xfrm flipV="1">
              <a:off x="2332" y="2496"/>
              <a:ext cx="768" cy="580"/>
            </a:xfrm>
            <a:prstGeom prst="line">
              <a:avLst/>
            </a:prstGeom>
            <a:noFill/>
            <a:ln w="28575">
              <a:solidFill>
                <a:srgbClr val="A4020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3" name="Group 65"/>
          <p:cNvGrpSpPr>
            <a:grpSpLocks/>
          </p:cNvGrpSpPr>
          <p:nvPr/>
        </p:nvGrpSpPr>
        <p:grpSpPr bwMode="auto">
          <a:xfrm>
            <a:off x="4291389" y="3752056"/>
            <a:ext cx="1454150" cy="525463"/>
            <a:chOff x="3102" y="2764"/>
            <a:chExt cx="916" cy="331"/>
          </a:xfrm>
        </p:grpSpPr>
        <p:sp>
          <p:nvSpPr>
            <p:cNvPr id="24" name="Rectangle 63"/>
            <p:cNvSpPr>
              <a:spLocks noChangeArrowheads="1"/>
            </p:cNvSpPr>
            <p:nvPr/>
          </p:nvSpPr>
          <p:spPr bwMode="auto">
            <a:xfrm>
              <a:off x="3102" y="2765"/>
              <a:ext cx="438" cy="329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" name="Rectangle 64"/>
            <p:cNvSpPr>
              <a:spLocks noChangeArrowheads="1"/>
            </p:cNvSpPr>
            <p:nvPr/>
          </p:nvSpPr>
          <p:spPr bwMode="auto">
            <a:xfrm>
              <a:off x="3552" y="2764"/>
              <a:ext cx="466" cy="331"/>
            </a:xfrm>
            <a:prstGeom prst="rect">
              <a:avLst/>
            </a:prstGeom>
            <a:noFill/>
            <a:ln w="19050">
              <a:solidFill>
                <a:srgbClr val="3E3D2A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26" name="Group 80"/>
          <p:cNvGrpSpPr>
            <a:grpSpLocks/>
          </p:cNvGrpSpPr>
          <p:nvPr/>
        </p:nvGrpSpPr>
        <p:grpSpPr bwMode="auto">
          <a:xfrm>
            <a:off x="5018464" y="3752056"/>
            <a:ext cx="711200" cy="520700"/>
            <a:chOff x="3560" y="2776"/>
            <a:chExt cx="448" cy="328"/>
          </a:xfrm>
          <a:solidFill>
            <a:srgbClr val="A40202"/>
          </a:solidFill>
        </p:grpSpPr>
        <p:sp>
          <p:nvSpPr>
            <p:cNvPr id="27" name="Rectangle 66"/>
            <p:cNvSpPr>
              <a:spLocks noChangeArrowheads="1"/>
            </p:cNvSpPr>
            <p:nvPr/>
          </p:nvSpPr>
          <p:spPr bwMode="auto">
            <a:xfrm>
              <a:off x="3560" y="2776"/>
              <a:ext cx="104" cy="1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Rectangle 67"/>
            <p:cNvSpPr>
              <a:spLocks noChangeArrowheads="1"/>
            </p:cNvSpPr>
            <p:nvPr/>
          </p:nvSpPr>
          <p:spPr bwMode="auto">
            <a:xfrm>
              <a:off x="3674" y="2776"/>
              <a:ext cx="104" cy="1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9" name="Rectangle 68"/>
            <p:cNvSpPr>
              <a:spLocks noChangeArrowheads="1"/>
            </p:cNvSpPr>
            <p:nvPr/>
          </p:nvSpPr>
          <p:spPr bwMode="auto">
            <a:xfrm>
              <a:off x="3789" y="2776"/>
              <a:ext cx="104" cy="1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" name="Rectangle 69"/>
            <p:cNvSpPr>
              <a:spLocks noChangeArrowheads="1"/>
            </p:cNvSpPr>
            <p:nvPr/>
          </p:nvSpPr>
          <p:spPr bwMode="auto">
            <a:xfrm>
              <a:off x="3904" y="2776"/>
              <a:ext cx="104" cy="1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" name="Rectangle 72"/>
            <p:cNvSpPr>
              <a:spLocks noChangeArrowheads="1"/>
            </p:cNvSpPr>
            <p:nvPr/>
          </p:nvSpPr>
          <p:spPr bwMode="auto">
            <a:xfrm>
              <a:off x="3560" y="2888"/>
              <a:ext cx="104" cy="1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" name="Rectangle 73"/>
            <p:cNvSpPr>
              <a:spLocks noChangeArrowheads="1"/>
            </p:cNvSpPr>
            <p:nvPr/>
          </p:nvSpPr>
          <p:spPr bwMode="auto">
            <a:xfrm>
              <a:off x="3674" y="2888"/>
              <a:ext cx="104" cy="1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3" name="Rectangle 74"/>
            <p:cNvSpPr>
              <a:spLocks noChangeArrowheads="1"/>
            </p:cNvSpPr>
            <p:nvPr/>
          </p:nvSpPr>
          <p:spPr bwMode="auto">
            <a:xfrm>
              <a:off x="3789" y="2888"/>
              <a:ext cx="104" cy="1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4" name="Rectangle 75"/>
            <p:cNvSpPr>
              <a:spLocks noChangeArrowheads="1"/>
            </p:cNvSpPr>
            <p:nvPr/>
          </p:nvSpPr>
          <p:spPr bwMode="auto">
            <a:xfrm>
              <a:off x="3904" y="2888"/>
              <a:ext cx="104" cy="1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5" name="Rectangle 76"/>
            <p:cNvSpPr>
              <a:spLocks noChangeArrowheads="1"/>
            </p:cNvSpPr>
            <p:nvPr/>
          </p:nvSpPr>
          <p:spPr bwMode="auto">
            <a:xfrm>
              <a:off x="3560" y="3000"/>
              <a:ext cx="104" cy="1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" name="Rectangle 77"/>
            <p:cNvSpPr>
              <a:spLocks noChangeArrowheads="1"/>
            </p:cNvSpPr>
            <p:nvPr/>
          </p:nvSpPr>
          <p:spPr bwMode="auto">
            <a:xfrm>
              <a:off x="3674" y="3000"/>
              <a:ext cx="104" cy="1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7" name="Rectangle 78"/>
            <p:cNvSpPr>
              <a:spLocks noChangeArrowheads="1"/>
            </p:cNvSpPr>
            <p:nvPr/>
          </p:nvSpPr>
          <p:spPr bwMode="auto">
            <a:xfrm>
              <a:off x="3789" y="3000"/>
              <a:ext cx="104" cy="1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" name="Rectangle 79"/>
            <p:cNvSpPr>
              <a:spLocks noChangeArrowheads="1"/>
            </p:cNvSpPr>
            <p:nvPr/>
          </p:nvSpPr>
          <p:spPr bwMode="auto">
            <a:xfrm>
              <a:off x="3904" y="3000"/>
              <a:ext cx="104" cy="1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0" name="Rectangle 39"/>
          <p:cNvSpPr/>
          <p:nvPr/>
        </p:nvSpPr>
        <p:spPr>
          <a:xfrm flipH="1">
            <a:off x="7684269" y="948617"/>
            <a:ext cx="139305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Temps discret: équivalent </a:t>
            </a: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Entiers</a:t>
            </a:r>
          </a:p>
          <a:p>
            <a:pPr algn="r"/>
            <a:endParaRPr 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 flipH="1">
            <a:off x="7528560" y="2279074"/>
            <a:ext cx="1548765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 l’intérieur d’un rectangle, </a:t>
            </a:r>
          </a:p>
          <a:p>
            <a:pPr algn="r"/>
            <a:endParaRPr 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/>
            <a:r>
              <a:rPr 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Distribution </a:t>
            </a:r>
            <a:r>
              <a:rPr 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par an, puis par </a:t>
            </a:r>
            <a:r>
              <a:rPr 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mois, du nombre de ventes</a:t>
            </a:r>
            <a:endParaRPr 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3" name="Rectangle 58"/>
          <p:cNvSpPr>
            <a:spLocks noChangeArrowheads="1"/>
          </p:cNvSpPr>
          <p:nvPr/>
        </p:nvSpPr>
        <p:spPr bwMode="auto">
          <a:xfrm>
            <a:off x="2200101" y="4216448"/>
            <a:ext cx="852661" cy="843232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/>
          <a:p>
            <a:endParaRPr lang="fr-FR" sz="1400">
              <a:latin typeface="Calibri" panose="020F050202020403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5952565" y="5330742"/>
            <a:ext cx="312476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Treemaps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for Exploring Spatial and Temporal Variation House Prices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A.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Slingsby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et al.  (2009)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44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45" name="Image 4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0601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4564063" y="301449"/>
            <a:ext cx="45132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Visualisation de </a:t>
            </a: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cycles</a:t>
            </a: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363663" y="6231049"/>
            <a:ext cx="77136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r">
              <a:defRPr sz="100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fr-FR" dirty="0" smtClean="0"/>
              <a:t>&lt;http://www.gicentre.org/houseprices/demo/index.html&gt;</a:t>
            </a:r>
          </a:p>
        </p:txBody>
      </p:sp>
      <p:pic>
        <p:nvPicPr>
          <p:cNvPr id="18" name="Picture 5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2" b="5938"/>
          <a:stretch/>
        </p:blipFill>
        <p:spPr bwMode="auto">
          <a:xfrm>
            <a:off x="123826" y="552268"/>
            <a:ext cx="7466766" cy="534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Line 81"/>
          <p:cNvSpPr>
            <a:spLocks noChangeShapeType="1"/>
          </p:cNvSpPr>
          <p:nvPr/>
        </p:nvSpPr>
        <p:spPr bwMode="auto">
          <a:xfrm flipH="1">
            <a:off x="7467976" y="3840958"/>
            <a:ext cx="625475" cy="925513"/>
          </a:xfrm>
          <a:prstGeom prst="line">
            <a:avLst/>
          </a:prstGeom>
          <a:noFill/>
          <a:ln w="28575">
            <a:solidFill>
              <a:srgbClr val="A402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0" name="Rectangle 39"/>
          <p:cNvSpPr/>
          <p:nvPr/>
        </p:nvSpPr>
        <p:spPr>
          <a:xfrm flipH="1">
            <a:off x="7684269" y="801658"/>
            <a:ext cx="139305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Temps discret: équivalent </a:t>
            </a: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Entiers</a:t>
            </a:r>
          </a:p>
          <a:p>
            <a:pPr algn="r"/>
            <a:endParaRPr 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 flipH="1">
            <a:off x="7684269" y="1731677"/>
            <a:ext cx="13930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Distribution par an, puis par mois</a:t>
            </a:r>
            <a:endParaRPr 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 flipH="1">
            <a:off x="7684269" y="2988769"/>
            <a:ext cx="139305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Couleurs de chaque </a:t>
            </a:r>
          </a:p>
          <a:p>
            <a:pPr algn="r"/>
            <a:r>
              <a:rPr 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mois /zone : </a:t>
            </a:r>
            <a:r>
              <a:rPr 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nb ventes</a:t>
            </a:r>
            <a:endParaRPr 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5952565" y="5330742"/>
            <a:ext cx="312476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Treemaps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for Exploring Spatial and Temporal Variation House Prices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A.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Slingsby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et al.  (2009)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Line 81"/>
          <p:cNvSpPr>
            <a:spLocks noChangeShapeType="1"/>
          </p:cNvSpPr>
          <p:nvPr/>
        </p:nvSpPr>
        <p:spPr bwMode="auto">
          <a:xfrm flipH="1" flipV="1">
            <a:off x="1663430" y="2539779"/>
            <a:ext cx="6368788" cy="1301180"/>
          </a:xfrm>
          <a:prstGeom prst="line">
            <a:avLst/>
          </a:prstGeom>
          <a:noFill/>
          <a:ln w="28575">
            <a:solidFill>
              <a:srgbClr val="A402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5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46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5819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4564063" y="301449"/>
            <a:ext cx="45132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Visualisation de </a:t>
            </a: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cycles</a:t>
            </a: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363663" y="6231049"/>
            <a:ext cx="77136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r">
              <a:defRPr sz="100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fr-FR" dirty="0" smtClean="0"/>
              <a:t>&lt;http://www.gicentre.org/houseprices/demo/index.html&gt;</a:t>
            </a:r>
          </a:p>
        </p:txBody>
      </p:sp>
      <p:pic>
        <p:nvPicPr>
          <p:cNvPr id="11" name="Picture 5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2" b="5938"/>
          <a:stretch/>
        </p:blipFill>
        <p:spPr bwMode="auto">
          <a:xfrm>
            <a:off x="123826" y="552268"/>
            <a:ext cx="7466766" cy="534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Connecteur droit avec flèche 12"/>
          <p:cNvCxnSpPr/>
          <p:nvPr/>
        </p:nvCxnSpPr>
        <p:spPr>
          <a:xfrm>
            <a:off x="489857" y="801658"/>
            <a:ext cx="5061857" cy="4009828"/>
          </a:xfrm>
          <a:prstGeom prst="straightConnector1">
            <a:avLst/>
          </a:prstGeom>
          <a:noFill/>
          <a:ln w="28575" cap="flat">
            <a:solidFill>
              <a:srgbClr val="A40202"/>
            </a:solidFill>
            <a:prstDash val="solid"/>
            <a:miter lim="400000"/>
            <a:headEnd type="triangle" w="med" len="med"/>
            <a:tailEnd type="triangle" w="med" len="med"/>
          </a:ln>
          <a:effectLst>
            <a:outerShdw blurRad="381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ZoneTexte 13"/>
          <p:cNvSpPr txBox="1"/>
          <p:nvPr/>
        </p:nvSpPr>
        <p:spPr>
          <a:xfrm>
            <a:off x="658730" y="3225062"/>
            <a:ext cx="2243818" cy="595035"/>
          </a:xfrm>
          <a:prstGeom prst="rect">
            <a:avLst/>
          </a:prstGeom>
          <a:solidFill>
            <a:srgbClr val="FFFFFF">
              <a:alpha val="75000"/>
            </a:srgbClr>
          </a:solidFill>
          <a:ln w="12700" cap="flat">
            <a:noFill/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spc="0" normalizeH="0" baseline="0" dirty="0" smtClean="0">
                <a:ln>
                  <a:noFill/>
                </a:ln>
                <a:solidFill>
                  <a:srgbClr val="A40202"/>
                </a:solidFill>
                <a:effectLst/>
                <a:uFillTx/>
                <a:latin typeface="Calibri Light" panose="020F0302020204030204" pitchFamily="34" charset="0"/>
                <a:ea typeface="+mn-ea"/>
                <a:cs typeface="+mn-cs"/>
                <a:sym typeface="Gill Sans Light"/>
              </a:rPr>
              <a:t>Tendance min &lt;&gt; </a:t>
            </a:r>
            <a:r>
              <a:rPr kumimoji="0" lang="fr-FR" sz="1600" b="1" i="0" u="none" strike="noStrike" cap="none" spc="0" normalizeH="0" baseline="0" dirty="0" smtClean="0">
                <a:ln>
                  <a:noFill/>
                </a:ln>
                <a:solidFill>
                  <a:srgbClr val="A40202"/>
                </a:solidFill>
                <a:effectLst/>
                <a:uFillTx/>
                <a:latin typeface="Calibri Light" panose="020F0302020204030204" pitchFamily="34" charset="0"/>
                <a:ea typeface="+mn-ea"/>
                <a:cs typeface="+mn-cs"/>
                <a:sym typeface="Gill Sans Light"/>
              </a:rPr>
              <a:t>max</a:t>
            </a:r>
            <a:endParaRPr lang="fr-FR" sz="1600" b="1" dirty="0">
              <a:solidFill>
                <a:srgbClr val="A40202"/>
              </a:solidFill>
              <a:latin typeface="Calibri Light" panose="020F0302020204030204" pitchFamily="34" charset="0"/>
              <a:ea typeface="+mn-ea"/>
              <a:cs typeface="+mn-cs"/>
              <a:sym typeface="Gill Sans Light"/>
            </a:endParaRP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spc="0" normalizeH="0" baseline="0" dirty="0" smtClean="0">
                <a:ln>
                  <a:noFill/>
                </a:ln>
                <a:solidFill>
                  <a:srgbClr val="A40202"/>
                </a:solidFill>
                <a:effectLst/>
                <a:uFillTx/>
                <a:latin typeface="Calibri Light" panose="020F0302020204030204" pitchFamily="34" charset="0"/>
                <a:ea typeface="+mn-ea"/>
                <a:cs typeface="+mn-cs"/>
                <a:sym typeface="Gill Sans Light"/>
              </a:rPr>
              <a:t>liée</a:t>
            </a:r>
            <a:r>
              <a:rPr kumimoji="0" lang="fr-FR" sz="1600" b="1" i="0" u="none" strike="noStrike" cap="none" spc="0" normalizeH="0" dirty="0" smtClean="0">
                <a:ln>
                  <a:noFill/>
                </a:ln>
                <a:solidFill>
                  <a:srgbClr val="A40202"/>
                </a:solidFill>
                <a:effectLst/>
                <a:uFillTx/>
                <a:latin typeface="Calibri Light" panose="020F0302020204030204" pitchFamily="34" charset="0"/>
                <a:ea typeface="+mn-ea"/>
                <a:cs typeface="+mn-cs"/>
                <a:sym typeface="Gill Sans Light"/>
              </a:rPr>
              <a:t> à l’ordre du tri</a:t>
            </a:r>
            <a:endParaRPr kumimoji="0" lang="fr-FR" sz="1600" b="1" i="0" u="none" strike="noStrike" cap="none" spc="0" normalizeH="0" baseline="0" dirty="0" smtClean="0">
              <a:ln>
                <a:noFill/>
              </a:ln>
              <a:solidFill>
                <a:srgbClr val="A40202"/>
              </a:solidFill>
              <a:effectLst/>
              <a:uFillTx/>
              <a:latin typeface="Calibri Light" panose="020F0302020204030204" pitchFamily="34" charset="0"/>
              <a:ea typeface="+mn-ea"/>
              <a:cs typeface="+mn-cs"/>
              <a:sym typeface="Gill Sans Light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5952565" y="5330742"/>
            <a:ext cx="312476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Treemaps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for Exploring Spatial and Temporal Variation House Prices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A.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Slingsby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et al.  (2009)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2597285" y="3852153"/>
            <a:ext cx="1780162" cy="1292526"/>
          </a:xfrm>
          <a:prstGeom prst="straightConnector1">
            <a:avLst/>
          </a:prstGeom>
          <a:noFill/>
          <a:ln w="28575" cap="flat">
            <a:solidFill>
              <a:srgbClr val="A40202"/>
            </a:solidFill>
            <a:prstDash val="solid"/>
            <a:miter lim="400000"/>
            <a:headEnd type="triangle" w="med" len="med"/>
            <a:tailEnd type="triangle" w="med" len="med"/>
          </a:ln>
          <a:effectLst>
            <a:outerShdw blurRad="381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4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4564063" y="301449"/>
            <a:ext cx="45132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Visualisation de </a:t>
            </a: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cycles</a:t>
            </a: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363663" y="6231049"/>
            <a:ext cx="77136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r">
              <a:defRPr sz="100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fr-FR" dirty="0" smtClean="0"/>
              <a:t>&lt;http://www.gicentre.org/houseprices/demo/index.html&gt;</a:t>
            </a:r>
          </a:p>
        </p:txBody>
      </p:sp>
      <p:pic>
        <p:nvPicPr>
          <p:cNvPr id="11" name="Picture 5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2" b="5938"/>
          <a:stretch/>
        </p:blipFill>
        <p:spPr bwMode="auto">
          <a:xfrm>
            <a:off x="123826" y="552268"/>
            <a:ext cx="7466766" cy="534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Connecteur droit avec flèche 12"/>
          <p:cNvCxnSpPr/>
          <p:nvPr/>
        </p:nvCxnSpPr>
        <p:spPr>
          <a:xfrm>
            <a:off x="489857" y="801658"/>
            <a:ext cx="5061857" cy="4009828"/>
          </a:xfrm>
          <a:prstGeom prst="straightConnector1">
            <a:avLst/>
          </a:prstGeom>
          <a:noFill/>
          <a:ln w="28575" cap="flat">
            <a:solidFill>
              <a:srgbClr val="A40202"/>
            </a:solidFill>
            <a:prstDash val="solid"/>
            <a:miter lim="400000"/>
            <a:headEnd type="triangle" w="med" len="med"/>
            <a:tailEnd type="triangle" w="med" len="med"/>
          </a:ln>
          <a:effectLst>
            <a:outerShdw blurRad="381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5952565" y="5330742"/>
            <a:ext cx="312476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Treemaps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for Exploring Spatial and Temporal Variation House Prices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A.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Slingsby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et al.  (2009)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7684269" y="1731677"/>
            <a:ext cx="139305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Mais cette tendance min/max </a:t>
            </a:r>
          </a:p>
          <a:p>
            <a:pPr algn="r"/>
            <a:r>
              <a:rPr 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semble corrélée à la taille des zones</a:t>
            </a:r>
            <a:endParaRPr 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0846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4564063" y="301449"/>
            <a:ext cx="45132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Visualisation de </a:t>
            </a: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cycles</a:t>
            </a: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363663" y="6231049"/>
            <a:ext cx="77136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r">
              <a:defRPr sz="100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fr-FR" dirty="0" smtClean="0"/>
              <a:t>&lt;http://www.gicentre.org/houseprices/demo/index.html&gt;</a:t>
            </a:r>
          </a:p>
        </p:txBody>
      </p:sp>
      <p:pic>
        <p:nvPicPr>
          <p:cNvPr id="11" name="Picture 5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2" b="5938"/>
          <a:stretch/>
        </p:blipFill>
        <p:spPr bwMode="auto">
          <a:xfrm>
            <a:off x="123826" y="552268"/>
            <a:ext cx="7466766" cy="534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Ellipse 11"/>
          <p:cNvSpPr/>
          <p:nvPr/>
        </p:nvSpPr>
        <p:spPr>
          <a:xfrm>
            <a:off x="1055914" y="4212772"/>
            <a:ext cx="391886" cy="391886"/>
          </a:xfrm>
          <a:prstGeom prst="ellipse">
            <a:avLst/>
          </a:prstGeom>
          <a:noFill/>
          <a:ln w="28575" cap="flat">
            <a:solidFill>
              <a:srgbClr val="C00000"/>
            </a:solidFill>
            <a:miter lim="400000"/>
          </a:ln>
          <a:effectLst>
            <a:outerShdw blurRad="381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3155383" y="2675640"/>
            <a:ext cx="391886" cy="391886"/>
          </a:xfrm>
          <a:prstGeom prst="ellipse">
            <a:avLst/>
          </a:prstGeom>
          <a:noFill/>
          <a:ln w="28575" cap="flat">
            <a:solidFill>
              <a:srgbClr val="C00000"/>
            </a:solidFill>
            <a:miter lim="400000"/>
          </a:ln>
          <a:effectLst>
            <a:outerShdw blurRad="381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3140302" y="469894"/>
            <a:ext cx="391886" cy="391886"/>
          </a:xfrm>
          <a:prstGeom prst="ellipse">
            <a:avLst/>
          </a:prstGeom>
          <a:noFill/>
          <a:ln w="28575" cap="flat">
            <a:solidFill>
              <a:srgbClr val="C00000"/>
            </a:solidFill>
            <a:miter lim="400000"/>
          </a:ln>
          <a:effectLst>
            <a:outerShdw blurRad="381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1443662" y="2346815"/>
            <a:ext cx="391886" cy="391886"/>
          </a:xfrm>
          <a:prstGeom prst="ellipse">
            <a:avLst/>
          </a:prstGeom>
          <a:noFill/>
          <a:ln w="28575" cap="flat">
            <a:solidFill>
              <a:srgbClr val="C00000"/>
            </a:solidFill>
            <a:miter lim="400000"/>
          </a:ln>
          <a:effectLst>
            <a:outerShdw blurRad="381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127535" y="3675772"/>
            <a:ext cx="3137353" cy="348813"/>
          </a:xfrm>
          <a:prstGeom prst="rect">
            <a:avLst/>
          </a:prstGeom>
          <a:solidFill>
            <a:srgbClr val="FFFFFF">
              <a:alpha val="75000"/>
            </a:srgbClr>
          </a:solidFill>
          <a:ln w="12700" cap="flat">
            <a:noFill/>
            <a:miter lim="400000"/>
          </a:ln>
          <a:effectLst>
            <a:outerShdw blurRad="381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spc="0" normalizeH="0" baseline="0" dirty="0" smtClean="0">
                <a:ln>
                  <a:noFill/>
                </a:ln>
                <a:solidFill>
                  <a:srgbClr val="A40202"/>
                </a:solidFill>
                <a:effectLst/>
                <a:uFillTx/>
                <a:latin typeface="Calibri Light" panose="020F0302020204030204" pitchFamily="34" charset="0"/>
                <a:ea typeface="+mn-ea"/>
                <a:cs typeface="+mn-cs"/>
                <a:sym typeface="Gill Sans Light"/>
              </a:rPr>
              <a:t>Pics locaux, dans une zone</a:t>
            </a:r>
            <a:endParaRPr kumimoji="0" lang="fr-FR" sz="1600" b="1" i="0" u="none" strike="noStrike" cap="none" spc="0" normalizeH="0" baseline="0" dirty="0">
              <a:ln>
                <a:noFill/>
              </a:ln>
              <a:solidFill>
                <a:srgbClr val="A40202"/>
              </a:solidFill>
              <a:effectLst/>
              <a:uFillTx/>
              <a:latin typeface="Calibri Light" panose="020F0302020204030204" pitchFamily="34" charset="0"/>
              <a:ea typeface="+mn-ea"/>
              <a:cs typeface="+mn-cs"/>
              <a:sym typeface="Gill Sans Light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599112" y="1807065"/>
            <a:ext cx="391886" cy="391886"/>
          </a:xfrm>
          <a:prstGeom prst="ellipse">
            <a:avLst/>
          </a:prstGeom>
          <a:noFill/>
          <a:ln w="28575" cap="flat">
            <a:solidFill>
              <a:srgbClr val="C00000"/>
            </a:solidFill>
            <a:miter lim="400000"/>
          </a:ln>
          <a:effectLst>
            <a:outerShdw blurRad="381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4010010" y="2433295"/>
            <a:ext cx="391886" cy="391886"/>
          </a:xfrm>
          <a:prstGeom prst="ellipse">
            <a:avLst/>
          </a:prstGeom>
          <a:noFill/>
          <a:ln w="28575" cap="flat">
            <a:solidFill>
              <a:srgbClr val="C00000"/>
            </a:solidFill>
            <a:miter lim="400000"/>
          </a:ln>
          <a:effectLst>
            <a:outerShdw blurRad="381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1363663" y="3247578"/>
            <a:ext cx="391886" cy="391886"/>
          </a:xfrm>
          <a:prstGeom prst="ellipse">
            <a:avLst/>
          </a:prstGeom>
          <a:noFill/>
          <a:ln w="28575" cap="flat">
            <a:solidFill>
              <a:srgbClr val="C00000"/>
            </a:solidFill>
            <a:miter lim="400000"/>
          </a:ln>
          <a:effectLst>
            <a:outerShdw blurRad="381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1051776" y="3524349"/>
            <a:ext cx="391886" cy="391886"/>
          </a:xfrm>
          <a:prstGeom prst="ellipse">
            <a:avLst/>
          </a:prstGeom>
          <a:noFill/>
          <a:ln w="28575" cap="flat">
            <a:solidFill>
              <a:srgbClr val="C00000"/>
            </a:solidFill>
            <a:miter lim="400000"/>
          </a:ln>
          <a:effectLst>
            <a:outerShdw blurRad="381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654244" y="2206508"/>
            <a:ext cx="391886" cy="391886"/>
          </a:xfrm>
          <a:prstGeom prst="ellipse">
            <a:avLst/>
          </a:prstGeom>
          <a:noFill/>
          <a:ln w="28575" cap="flat">
            <a:solidFill>
              <a:srgbClr val="C00000"/>
            </a:solidFill>
            <a:miter lim="400000"/>
          </a:ln>
          <a:effectLst>
            <a:outerShdw blurRad="381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2127535" y="1394323"/>
            <a:ext cx="391886" cy="391886"/>
          </a:xfrm>
          <a:prstGeom prst="ellipse">
            <a:avLst/>
          </a:prstGeom>
          <a:noFill/>
          <a:ln w="28575" cap="flat">
            <a:solidFill>
              <a:srgbClr val="C00000"/>
            </a:solidFill>
            <a:miter lim="400000"/>
          </a:ln>
          <a:effectLst>
            <a:outerShdw blurRad="381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5952565" y="5330742"/>
            <a:ext cx="312476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Treemaps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for Exploring Spatial and Temporal Variation House Prices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A.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Slingsby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et al.  (2009)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4460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5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2" b="5938"/>
          <a:stretch/>
        </p:blipFill>
        <p:spPr bwMode="auto">
          <a:xfrm>
            <a:off x="123826" y="552268"/>
            <a:ext cx="7466766" cy="534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4564063" y="301449"/>
            <a:ext cx="45132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Visualisation de </a:t>
            </a: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cycles</a:t>
            </a: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363663" y="6231049"/>
            <a:ext cx="77136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r">
              <a:defRPr sz="100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fr-FR" dirty="0" smtClean="0"/>
              <a:t>&lt;http://www.gicentre.org/houseprices/demo/index.html&gt;</a:t>
            </a:r>
          </a:p>
        </p:txBody>
      </p:sp>
      <p:sp>
        <p:nvSpPr>
          <p:cNvPr id="12" name="Ellipse 11"/>
          <p:cNvSpPr/>
          <p:nvPr/>
        </p:nvSpPr>
        <p:spPr>
          <a:xfrm>
            <a:off x="1107933" y="4308066"/>
            <a:ext cx="391886" cy="391886"/>
          </a:xfrm>
          <a:prstGeom prst="ellipse">
            <a:avLst/>
          </a:prstGeom>
          <a:noFill/>
          <a:ln w="28575" cap="flat">
            <a:solidFill>
              <a:srgbClr val="C00000"/>
            </a:solidFill>
            <a:miter lim="400000"/>
          </a:ln>
          <a:effectLst>
            <a:outerShdw blurRad="381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088858" y="544330"/>
            <a:ext cx="480954" cy="480954"/>
          </a:xfrm>
          <a:prstGeom prst="ellipse">
            <a:avLst/>
          </a:prstGeom>
          <a:noFill/>
          <a:ln w="28575" cap="flat">
            <a:solidFill>
              <a:srgbClr val="C00000"/>
            </a:solidFill>
            <a:miter lim="400000"/>
          </a:ln>
          <a:effectLst>
            <a:outerShdw blurRad="381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3216502" y="544330"/>
            <a:ext cx="391886" cy="391886"/>
          </a:xfrm>
          <a:prstGeom prst="ellipse">
            <a:avLst/>
          </a:prstGeom>
          <a:noFill/>
          <a:ln w="28575" cap="flat">
            <a:solidFill>
              <a:srgbClr val="C00000"/>
            </a:solidFill>
            <a:miter lim="400000"/>
          </a:ln>
          <a:effectLst>
            <a:outerShdw blurRad="381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1078652" y="1655397"/>
            <a:ext cx="480954" cy="480954"/>
          </a:xfrm>
          <a:prstGeom prst="ellipse">
            <a:avLst/>
          </a:prstGeom>
          <a:noFill/>
          <a:ln w="28575" cap="flat">
            <a:solidFill>
              <a:srgbClr val="C00000"/>
            </a:solidFill>
            <a:miter lim="400000"/>
          </a:ln>
          <a:effectLst>
            <a:outerShdw blurRad="381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127535" y="3675772"/>
            <a:ext cx="3137353" cy="348813"/>
          </a:xfrm>
          <a:prstGeom prst="rect">
            <a:avLst/>
          </a:prstGeom>
          <a:solidFill>
            <a:srgbClr val="FFFFFF">
              <a:alpha val="75000"/>
            </a:srgbClr>
          </a:solidFill>
          <a:ln w="12700" cap="flat">
            <a:noFill/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spc="0" normalizeH="0" baseline="0" dirty="0" smtClean="0">
                <a:ln>
                  <a:noFill/>
                </a:ln>
                <a:solidFill>
                  <a:srgbClr val="A40202"/>
                </a:solidFill>
                <a:effectLst/>
                <a:uFillTx/>
                <a:latin typeface="Calibri Light" panose="020F0302020204030204" pitchFamily="34" charset="0"/>
                <a:ea typeface="+mn-ea"/>
                <a:cs typeface="+mn-cs"/>
                <a:sym typeface="Gill Sans Light"/>
              </a:rPr>
              <a:t>Pics partagés</a:t>
            </a:r>
            <a:r>
              <a:rPr kumimoji="0" lang="fr-FR" sz="1600" b="1" i="0" u="none" strike="noStrike" cap="none" spc="0" normalizeH="0" dirty="0" smtClean="0">
                <a:ln>
                  <a:noFill/>
                </a:ln>
                <a:solidFill>
                  <a:srgbClr val="A40202"/>
                </a:solidFill>
                <a:effectLst/>
                <a:uFillTx/>
                <a:latin typeface="Calibri Light" panose="020F0302020204030204" pitchFamily="34" charset="0"/>
                <a:ea typeface="+mn-ea"/>
                <a:cs typeface="+mn-cs"/>
                <a:sym typeface="Gill Sans Light"/>
              </a:rPr>
              <a:t> ( même période: 2002)</a:t>
            </a:r>
            <a:endParaRPr kumimoji="0" lang="fr-FR" sz="1600" b="1" i="0" u="none" strike="noStrike" cap="none" spc="0" normalizeH="0" baseline="0" dirty="0">
              <a:ln>
                <a:noFill/>
              </a:ln>
              <a:solidFill>
                <a:srgbClr val="A40202"/>
              </a:solidFill>
              <a:effectLst/>
              <a:uFillTx/>
              <a:latin typeface="Calibri Light" panose="020F0302020204030204" pitchFamily="34" charset="0"/>
              <a:ea typeface="+mn-ea"/>
              <a:cs typeface="+mn-cs"/>
              <a:sym typeface="Gill Sans Light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119688" y="4024585"/>
            <a:ext cx="479424" cy="479424"/>
          </a:xfrm>
          <a:prstGeom prst="ellipse">
            <a:avLst/>
          </a:prstGeom>
          <a:noFill/>
          <a:ln w="28575" cap="flat">
            <a:solidFill>
              <a:srgbClr val="C00000"/>
            </a:solidFill>
            <a:miter lim="400000"/>
          </a:ln>
          <a:effectLst>
            <a:outerShdw blurRad="381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2127535" y="2299208"/>
            <a:ext cx="391886" cy="391886"/>
          </a:xfrm>
          <a:prstGeom prst="ellipse">
            <a:avLst/>
          </a:prstGeom>
          <a:noFill/>
          <a:ln w="28575" cap="flat">
            <a:solidFill>
              <a:srgbClr val="C00000"/>
            </a:solidFill>
            <a:miter lim="400000"/>
          </a:ln>
          <a:effectLst>
            <a:outerShdw blurRad="381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2127535" y="1394323"/>
            <a:ext cx="391886" cy="391886"/>
          </a:xfrm>
          <a:prstGeom prst="ellipse">
            <a:avLst/>
          </a:prstGeom>
          <a:noFill/>
          <a:ln w="28575" cap="flat">
            <a:solidFill>
              <a:srgbClr val="C00000"/>
            </a:solidFill>
            <a:miter lim="400000"/>
          </a:ln>
          <a:effectLst>
            <a:outerShdw blurRad="381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119688" y="3082041"/>
            <a:ext cx="479424" cy="479424"/>
          </a:xfrm>
          <a:prstGeom prst="ellipse">
            <a:avLst/>
          </a:prstGeom>
          <a:noFill/>
          <a:ln w="28575" cap="flat">
            <a:solidFill>
              <a:srgbClr val="C00000"/>
            </a:solidFill>
            <a:miter lim="400000"/>
          </a:ln>
          <a:effectLst>
            <a:outerShdw blurRad="381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110106" y="1786209"/>
            <a:ext cx="530696" cy="530696"/>
          </a:xfrm>
          <a:prstGeom prst="ellipse">
            <a:avLst/>
          </a:prstGeom>
          <a:noFill/>
          <a:ln w="28575" cap="flat">
            <a:solidFill>
              <a:srgbClr val="C00000"/>
            </a:solidFill>
            <a:miter lim="400000"/>
          </a:ln>
          <a:effectLst>
            <a:outerShdw blurRad="381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5952565" y="5330742"/>
            <a:ext cx="312476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Treemaps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for Exploring Spatial and Temporal Variation House Prices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A.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Slingsby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et al.  (2009)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0816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C00000"/>
          </a:solidFill>
          <a:miter lim="800000"/>
          <a:headEnd/>
          <a:tailEnd/>
        </a:ln>
        <a:effectLst>
          <a:outerShdw blurRad="63500" dist="38100" dir="2700000" algn="tl" rotWithShape="0">
            <a:prstClr val="black">
              <a:alpha val="40000"/>
            </a:prstClr>
          </a:outerShdw>
        </a:effectLst>
      </a:spPr>
      <a:bodyPr wrap="square">
        <a:spAutoFit/>
      </a:bodyPr>
      <a:lstStyle>
        <a:defPPr>
          <a:defRPr sz="1400">
            <a:latin typeface="Calibri" panose="020F0502020204030204" pitchFamily="34" charset="0"/>
            <a:sym typeface="Gill Sans Light"/>
          </a:defRPr>
        </a:defPPr>
      </a:lst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4292</TotalTime>
  <Words>480</Words>
  <Application>Microsoft Office PowerPoint</Application>
  <PresentationFormat>Affichage à l'écran (4:3)</PresentationFormat>
  <Paragraphs>74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682</cp:revision>
  <dcterms:created xsi:type="dcterms:W3CDTF">2014-07-04T08:23:44Z</dcterms:created>
  <dcterms:modified xsi:type="dcterms:W3CDTF">2021-11-23T11:49:01Z</dcterms:modified>
</cp:coreProperties>
</file>