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202"/>
    <a:srgbClr val="FFFFFF"/>
    <a:srgbClr val="080808"/>
    <a:srgbClr val="008A3E"/>
    <a:srgbClr val="585650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26/11/2021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10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554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4948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108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828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2843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6720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54300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27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9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08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879475"/>
            <a:ext cx="6254750" cy="450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6172200" y="1409700"/>
            <a:ext cx="2927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Allemagne </a:t>
            </a: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vs. </a:t>
            </a: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Pays Bas, 1992.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Visualisation de l’alternance de possessions par une équipe et l’autre,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distribuées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joueur par joueur.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05241" y="5452801"/>
            <a:ext cx="430688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Timeline trees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F. Beck,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Diehl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Analyse visuelle du déroulement d’un match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football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19325" y="6043351"/>
            <a:ext cx="6924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Michael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Fabian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Beck,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Stephan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Diehl,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Timeline </a:t>
            </a:r>
            <a:r>
              <a:rPr lang="en-US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trees: visualizing sequences of transactions in information hierarchies</a:t>
            </a:r>
            <a:endParaRPr lang="fr-FR" altLang="fr-FR" sz="10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 flipH="1">
            <a:off x="727075" y="1571625"/>
            <a:ext cx="5445125" cy="423863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necteur droit avec flèche 14"/>
          <p:cNvCxnSpPr/>
          <p:nvPr/>
        </p:nvCxnSpPr>
        <p:spPr bwMode="auto">
          <a:xfrm flipH="1">
            <a:off x="727075" y="1995488"/>
            <a:ext cx="5445125" cy="2170112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Ellipse 16"/>
          <p:cNvSpPr>
            <a:spLocks noChangeAspect="1"/>
          </p:cNvSpPr>
          <p:nvPr/>
        </p:nvSpPr>
        <p:spPr bwMode="auto">
          <a:xfrm>
            <a:off x="193675" y="1877646"/>
            <a:ext cx="501396" cy="501396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 bwMode="auto">
          <a:xfrm>
            <a:off x="193675" y="4122082"/>
            <a:ext cx="501396" cy="501396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66688" y="5815455"/>
            <a:ext cx="5394325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fr-FR"/>
            </a:defPPr>
            <a:lvl1pPr>
              <a:defRPr sz="12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 dirty="0"/>
              <a:t>Lecture comparative, au sein d’un équipe:</a:t>
            </a:r>
          </a:p>
          <a:p>
            <a:r>
              <a:rPr lang="fr-FR" altLang="fr-FR" dirty="0"/>
              <a:t>le n°5 néerlandais, quasi-non sollicité pendant la première mi-temps, doit sans doute compenser l’expulsion du n°3</a:t>
            </a: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5527675" y="266700"/>
            <a:ext cx="0" cy="5735638"/>
          </a:xfrm>
          <a:prstGeom prst="line">
            <a:avLst/>
          </a:prstGeom>
          <a:noFill/>
          <a:ln w="15875" cap="flat">
            <a:solidFill>
              <a:srgbClr val="A40202"/>
            </a:solidFill>
            <a:prstDash val="lgDash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Ellipse 25"/>
          <p:cNvSpPr/>
          <p:nvPr/>
        </p:nvSpPr>
        <p:spPr>
          <a:xfrm>
            <a:off x="3143250" y="4326959"/>
            <a:ext cx="2384425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5561013" y="4326959"/>
            <a:ext cx="2384425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219325" y="6168020"/>
            <a:ext cx="69246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72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84551" y="6043351"/>
            <a:ext cx="57594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Michael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Fabian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Beck,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Stephan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Diehl,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Timeline </a:t>
            </a:r>
            <a:r>
              <a:rPr lang="en-US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trees: visualizing sequences of transactions in information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hierarchies,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4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utoShape 7"/>
          <p:cNvSpPr>
            <a:spLocks/>
          </p:cNvSpPr>
          <p:nvPr/>
        </p:nvSpPr>
        <p:spPr bwMode="auto">
          <a:xfrm rot="16200000">
            <a:off x="1774032" y="4915694"/>
            <a:ext cx="288925" cy="2274888"/>
          </a:xfrm>
          <a:prstGeom prst="leftBracket">
            <a:avLst>
              <a:gd name="adj" fmla="val 393681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055939" y="4773613"/>
            <a:ext cx="4378325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latin typeface="Calibri" panose="020F0502020204030204" pitchFamily="34" charset="0"/>
              </a:rPr>
              <a:t>structure </a:t>
            </a:r>
            <a:r>
              <a:rPr lang="fr-FR" altLang="fr-FR" sz="1400" dirty="0">
                <a:latin typeface="Calibri" panose="020F0502020204030204" pitchFamily="34" charset="0"/>
              </a:rPr>
              <a:t>hiérarchique:</a:t>
            </a:r>
          </a:p>
          <a:p>
            <a:r>
              <a:rPr lang="fr-FR" altLang="fr-FR" sz="1400" dirty="0">
                <a:latin typeface="Calibri" panose="020F0502020204030204" pitchFamily="34" charset="0"/>
              </a:rPr>
              <a:t>2 équipes,</a:t>
            </a:r>
          </a:p>
          <a:p>
            <a:r>
              <a:rPr lang="fr-FR" altLang="fr-FR" sz="1400" dirty="0">
                <a:latin typeface="Calibri" panose="020F0502020204030204" pitchFamily="34" charset="0"/>
              </a:rPr>
              <a:t>4 « postes » </a:t>
            </a:r>
            <a:r>
              <a:rPr lang="fr-FR" altLang="fr-FR" sz="1400" dirty="0" smtClean="0">
                <a:latin typeface="Calibri" panose="020F0502020204030204" pitchFamily="34" charset="0"/>
              </a:rPr>
              <a:t>(</a:t>
            </a:r>
            <a:r>
              <a:rPr lang="fr-FR" altLang="fr-FR" sz="1400" dirty="0" err="1" smtClean="0">
                <a:latin typeface="Calibri" panose="020F0502020204030204" pitchFamily="34" charset="0"/>
              </a:rPr>
              <a:t>defense</a:t>
            </a:r>
            <a:r>
              <a:rPr lang="fr-FR" altLang="fr-FR" sz="1400" dirty="0" smtClean="0">
                <a:latin typeface="Calibri" panose="020F0502020204030204" pitchFamily="34" charset="0"/>
              </a:rPr>
              <a:t>, </a:t>
            </a:r>
            <a:r>
              <a:rPr lang="fr-FR" altLang="fr-FR" sz="1400" dirty="0" err="1" smtClean="0">
                <a:latin typeface="Calibri" panose="020F0502020204030204" pitchFamily="34" charset="0"/>
              </a:rPr>
              <a:t>goalkeeper</a:t>
            </a:r>
            <a:r>
              <a:rPr lang="fr-FR" altLang="fr-FR" sz="1400" dirty="0" smtClean="0">
                <a:latin typeface="Calibri" panose="020F0502020204030204" pitchFamily="34" charset="0"/>
              </a:rPr>
              <a:t>, </a:t>
            </a:r>
            <a:r>
              <a:rPr lang="fr-FR" altLang="fr-FR" sz="1400" dirty="0" err="1" smtClean="0">
                <a:latin typeface="Calibri" panose="020F0502020204030204" pitchFamily="34" charset="0"/>
              </a:rPr>
              <a:t>midfield</a:t>
            </a:r>
            <a:r>
              <a:rPr lang="fr-FR" altLang="fr-FR" sz="1400" dirty="0" smtClean="0">
                <a:latin typeface="Calibri" panose="020F0502020204030204" pitchFamily="34" charset="0"/>
              </a:rPr>
              <a:t>, offense)</a:t>
            </a:r>
            <a:endParaRPr lang="fr-FR" altLang="fr-FR" sz="1400" dirty="0">
              <a:latin typeface="Calibri" panose="020F0502020204030204" pitchFamily="34" charset="0"/>
            </a:endParaRPr>
          </a:p>
          <a:p>
            <a:r>
              <a:rPr lang="fr-FR" altLang="fr-FR" sz="1400" dirty="0" smtClean="0">
                <a:latin typeface="Calibri" panose="020F0502020204030204" pitchFamily="34" charset="0"/>
              </a:rPr>
              <a:t>chaque </a:t>
            </a:r>
            <a:r>
              <a:rPr lang="fr-FR" altLang="fr-FR" sz="1400" dirty="0">
                <a:latin typeface="Calibri" panose="020F0502020204030204" pitchFamily="34" charset="0"/>
              </a:rPr>
              <a:t>poste « dépliable » en joueurs individuels</a:t>
            </a:r>
          </a:p>
        </p:txBody>
      </p:sp>
      <p:grpSp>
        <p:nvGrpSpPr>
          <p:cNvPr id="20" name="Groupe 19"/>
          <p:cNvGrpSpPr>
            <a:grpSpLocks/>
          </p:cNvGrpSpPr>
          <p:nvPr/>
        </p:nvGrpSpPr>
        <p:grpSpPr bwMode="auto">
          <a:xfrm>
            <a:off x="3243264" y="393700"/>
            <a:ext cx="3527425" cy="3766400"/>
            <a:chOff x="3243943" y="393941"/>
            <a:chExt cx="3526970" cy="3766096"/>
          </a:xfrm>
        </p:grpSpPr>
        <p:sp>
          <p:nvSpPr>
            <p:cNvPr id="21" name="Accolade fermante 20"/>
            <p:cNvSpPr/>
            <p:nvPr/>
          </p:nvSpPr>
          <p:spPr>
            <a:xfrm>
              <a:off x="3243943" y="3352802"/>
              <a:ext cx="141269" cy="313705"/>
            </a:xfrm>
            <a:prstGeom prst="rightBrac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</a:endParaRPr>
            </a:p>
          </p:txBody>
        </p:sp>
        <p:sp>
          <p:nvSpPr>
            <p:cNvPr id="22" name="Accolade fermante 21"/>
            <p:cNvSpPr/>
            <p:nvPr/>
          </p:nvSpPr>
          <p:spPr>
            <a:xfrm>
              <a:off x="3243943" y="1089210"/>
              <a:ext cx="141269" cy="313705"/>
            </a:xfrm>
            <a:prstGeom prst="rightBrac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567204" y="1574134"/>
              <a:ext cx="3203709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fr-FR"/>
              </a:defPPr>
              <a:lvl1pPr>
                <a:defRPr sz="1400">
                  <a:latin typeface="Calibri" panose="020F050202020403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fr-FR" altLang="fr-FR" dirty="0"/>
                <a:t>Les 4 milieux de terrain, mode « déplié »</a:t>
              </a: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3567205" y="3852260"/>
              <a:ext cx="2790052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fr-FR"/>
              </a:defPPr>
              <a:lvl1pPr>
                <a:defRPr sz="1400">
                  <a:latin typeface="Calibri" panose="020F050202020403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fr-FR" altLang="fr-FR" dirty="0"/>
                <a:t>Les 4 défenseurs, mode « déplié »</a:t>
              </a: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3567205" y="403919"/>
              <a:ext cx="2790052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fr-FR"/>
              </a:defPPr>
              <a:lvl1pPr>
                <a:defRPr sz="1400">
                  <a:latin typeface="Calibri" panose="020F050202020403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fr-FR" altLang="fr-FR" dirty="0"/>
                <a:t>La défense, mode « plié »</a:t>
              </a:r>
            </a:p>
          </p:txBody>
        </p:sp>
        <p:sp>
          <p:nvSpPr>
            <p:cNvPr id="26" name="Accolade fermante 25"/>
            <p:cNvSpPr/>
            <p:nvPr/>
          </p:nvSpPr>
          <p:spPr>
            <a:xfrm>
              <a:off x="3243943" y="393941"/>
              <a:ext cx="141269" cy="313705"/>
            </a:xfrm>
            <a:prstGeom prst="rightBrac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</a:endParaRPr>
            </a:p>
          </p:txBody>
        </p:sp>
      </p:grpSp>
      <p:sp>
        <p:nvSpPr>
          <p:cNvPr id="2" name="Accolade fermante 1"/>
          <p:cNvSpPr/>
          <p:nvPr/>
        </p:nvSpPr>
        <p:spPr>
          <a:xfrm>
            <a:off x="3243264" y="1089025"/>
            <a:ext cx="229510" cy="1284524"/>
          </a:xfrm>
          <a:prstGeom prst="rightBrace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7" name="Accolade fermante 26"/>
          <p:cNvSpPr/>
          <p:nvPr/>
        </p:nvSpPr>
        <p:spPr>
          <a:xfrm>
            <a:off x="3243264" y="349031"/>
            <a:ext cx="229510" cy="306606"/>
          </a:xfrm>
          <a:prstGeom prst="rightBrace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8" name="Accolade fermante 27"/>
          <p:cNvSpPr/>
          <p:nvPr/>
        </p:nvSpPr>
        <p:spPr>
          <a:xfrm>
            <a:off x="3243264" y="3363938"/>
            <a:ext cx="229510" cy="1284524"/>
          </a:xfrm>
          <a:prstGeom prst="rightBrace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97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49782" y="6070267"/>
            <a:ext cx="57942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Michael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Fabian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Beck,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Stephan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Diehl,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Timeline </a:t>
            </a:r>
            <a:r>
              <a:rPr lang="en-US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trees: visualizing sequences of transactions in information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hierarchies,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utoShape 7"/>
          <p:cNvSpPr>
            <a:spLocks/>
          </p:cNvSpPr>
          <p:nvPr/>
        </p:nvSpPr>
        <p:spPr bwMode="auto">
          <a:xfrm rot="16200000">
            <a:off x="5438775" y="3635375"/>
            <a:ext cx="114300" cy="4660900"/>
          </a:xfrm>
          <a:prstGeom prst="leftBracket">
            <a:avLst>
              <a:gd name="adj" fmla="val 64942"/>
            </a:avLst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4289" y="6039489"/>
            <a:ext cx="418700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200" dirty="0">
                <a:latin typeface="Calibri" panose="020F0502020204030204" pitchFamily="34" charset="0"/>
              </a:rPr>
              <a:t>Déroulement du match, le temps se lit de gauche à droite</a:t>
            </a:r>
          </a:p>
          <a:p>
            <a:r>
              <a:rPr lang="fr-FR" altLang="fr-FR" sz="1200" dirty="0">
                <a:latin typeface="Calibri" panose="020F0502020204030204" pitchFamily="34" charset="0"/>
              </a:rPr>
              <a:t>1 colonne = une possession (contact avec le ballon)</a:t>
            </a:r>
          </a:p>
        </p:txBody>
      </p:sp>
      <p:grpSp>
        <p:nvGrpSpPr>
          <p:cNvPr id="15" name="Groupe 14"/>
          <p:cNvGrpSpPr>
            <a:grpSpLocks/>
          </p:cNvGrpSpPr>
          <p:nvPr/>
        </p:nvGrpSpPr>
        <p:grpSpPr bwMode="auto">
          <a:xfrm>
            <a:off x="3448262" y="1131733"/>
            <a:ext cx="4378112" cy="4322330"/>
            <a:chOff x="3448494" y="1132201"/>
            <a:chExt cx="4378334" cy="4321499"/>
          </a:xfrm>
          <a:effectLst/>
        </p:grpSpPr>
        <p:sp>
          <p:nvSpPr>
            <p:cNvPr id="18" name="Ellipse 17"/>
            <p:cNvSpPr/>
            <p:nvPr/>
          </p:nvSpPr>
          <p:spPr bwMode="auto">
            <a:xfrm>
              <a:off x="4881867" y="3327446"/>
              <a:ext cx="331217" cy="331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  <a:sym typeface="Gill Sans Light"/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4881867" y="3670280"/>
              <a:ext cx="331217" cy="331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  <a:sym typeface="Gill Sans Light"/>
              </a:endParaRPr>
            </a:p>
          </p:txBody>
        </p:sp>
        <p:sp>
          <p:nvSpPr>
            <p:cNvPr id="20" name="Ellipse 19"/>
            <p:cNvSpPr/>
            <p:nvPr/>
          </p:nvSpPr>
          <p:spPr bwMode="auto">
            <a:xfrm>
              <a:off x="4881867" y="4046446"/>
              <a:ext cx="331217" cy="331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  <a:sym typeface="Gill Sans Light"/>
              </a:endParaRPr>
            </a:p>
          </p:txBody>
        </p:sp>
        <p:sp>
          <p:nvSpPr>
            <p:cNvPr id="21" name="Ellipse 20"/>
            <p:cNvSpPr/>
            <p:nvPr/>
          </p:nvSpPr>
          <p:spPr bwMode="auto">
            <a:xfrm>
              <a:off x="4881867" y="4762270"/>
              <a:ext cx="331217" cy="331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  <a:sym typeface="Gill Sans Light"/>
              </a:endParaRPr>
            </a:p>
          </p:txBody>
        </p:sp>
        <p:sp>
          <p:nvSpPr>
            <p:cNvPr id="22" name="Ellipse 21"/>
            <p:cNvSpPr/>
            <p:nvPr/>
          </p:nvSpPr>
          <p:spPr bwMode="auto">
            <a:xfrm>
              <a:off x="4881867" y="5122564"/>
              <a:ext cx="331217" cy="331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endParaRPr lang="fr-FR" sz="1400">
                <a:latin typeface="Calibri" panose="020F0502020204030204" pitchFamily="34" charset="0"/>
                <a:sym typeface="Gill Sans Light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448494" y="1132201"/>
              <a:ext cx="4378334" cy="5232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fr-FR"/>
              </a:defPPr>
              <a:lvl1pPr>
                <a:defRPr sz="1400">
                  <a:latin typeface="Calibri" panose="020F050202020403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fr-FR" altLang="fr-FR" dirty="0"/>
                <a:t>Phase de possession néerlandaise, joueurs concernés (passes) par cette phase</a:t>
              </a: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45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19325" y="6043351"/>
            <a:ext cx="6924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Michael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Fabian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Beck,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Stephan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Diehl,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Timeline </a:t>
            </a:r>
            <a:r>
              <a:rPr lang="en-US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trees: visualizing sequences of transactions in information hierarchies</a:t>
            </a:r>
            <a:endParaRPr lang="fr-FR" altLang="fr-FR" sz="10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 bwMode="auto">
          <a:xfrm>
            <a:off x="3165475" y="239713"/>
            <a:ext cx="1857375" cy="5653087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53013" y="239713"/>
            <a:ext cx="2773362" cy="5653087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881563" y="3267303"/>
            <a:ext cx="331787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4881563" y="3610203"/>
            <a:ext cx="331787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881563" y="3986441"/>
            <a:ext cx="331787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4881563" y="4702403"/>
            <a:ext cx="331787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881563" y="5062766"/>
            <a:ext cx="331787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448263" y="1131733"/>
            <a:ext cx="4378112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>
              <a:defRPr sz="14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 dirty="0"/>
              <a:t>La couleur est proportionnelle au nombre de passes.</a:t>
            </a:r>
          </a:p>
          <a:p>
            <a:endParaRPr lang="fr-FR" altLang="fr-FR" dirty="0"/>
          </a:p>
          <a:p>
            <a:r>
              <a:rPr lang="fr-FR" altLang="fr-FR" dirty="0"/>
              <a:t>Ici le joueur Frank </a:t>
            </a:r>
            <a:r>
              <a:rPr lang="fr-FR" altLang="fr-FR" dirty="0" err="1"/>
              <a:t>Rijkaard</a:t>
            </a:r>
            <a:r>
              <a:rPr lang="fr-FR" altLang="fr-FR" dirty="0"/>
              <a:t> – trait rouge – est celui qui a le plus touché de ballons, et échangé de passes avec ses coéquipiers</a:t>
            </a:r>
            <a:r>
              <a:rPr lang="fr-FR" altLang="fr-FR" dirty="0" smtClean="0"/>
              <a:t>.</a:t>
            </a:r>
            <a:endParaRPr lang="fr-FR" altLang="fr-FR" dirty="0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95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19325" y="6043351"/>
            <a:ext cx="6924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Michael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Burch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Fabian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Beck,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Stephan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Diehl, </a:t>
            </a:r>
            <a:r>
              <a:rPr lang="en-US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Timeline </a:t>
            </a:r>
            <a:r>
              <a:rPr lang="en-US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trees: visualizing sequences of transactions in information hierarchies</a:t>
            </a:r>
            <a:endParaRPr lang="fr-FR" altLang="fr-FR" sz="10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 bwMode="auto">
          <a:xfrm>
            <a:off x="3219450" y="239713"/>
            <a:ext cx="1887538" cy="5653087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140325" y="239713"/>
            <a:ext cx="2774950" cy="5653087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938245" y="1753111"/>
            <a:ext cx="331200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8" name="Ellipse 17"/>
          <p:cNvSpPr>
            <a:spLocks noChangeAspect="1"/>
          </p:cNvSpPr>
          <p:nvPr/>
        </p:nvSpPr>
        <p:spPr bwMode="auto">
          <a:xfrm>
            <a:off x="4957295" y="2857217"/>
            <a:ext cx="331200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315893" y="3497942"/>
            <a:ext cx="4378712" cy="73880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4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 dirty="0"/>
              <a:t>Phase de possession allemande, joueurs concernés (passes) par cette phase. Ici aucun des joueurs de la défense ne se détache (traits verts comparables)</a:t>
            </a:r>
          </a:p>
        </p:txBody>
      </p:sp>
      <p:sp>
        <p:nvSpPr>
          <p:cNvPr id="20" name="Ellipse 19"/>
          <p:cNvSpPr/>
          <p:nvPr/>
        </p:nvSpPr>
        <p:spPr bwMode="auto">
          <a:xfrm>
            <a:off x="4957295" y="360873"/>
            <a:ext cx="331200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952533" y="1404654"/>
            <a:ext cx="331200" cy="331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97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54038" y="5944046"/>
            <a:ext cx="4378325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200" dirty="0">
                <a:latin typeface="Calibri" panose="020F0502020204030204" pitchFamily="34" charset="0"/>
              </a:rPr>
              <a:t>Lecture de motifs: </a:t>
            </a:r>
          </a:p>
          <a:p>
            <a:r>
              <a:rPr lang="fr-FR" altLang="fr-FR" sz="1200" dirty="0">
                <a:latin typeface="Calibri" panose="020F0502020204030204" pitchFamily="34" charset="0"/>
              </a:rPr>
              <a:t>a) domination en première mi-temps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900738" y="403225"/>
            <a:ext cx="2336800" cy="30797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4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 dirty="0"/>
              <a:t>L’équipe allemande défend</a:t>
            </a:r>
          </a:p>
        </p:txBody>
      </p:sp>
      <p:sp>
        <p:nvSpPr>
          <p:cNvPr id="16" name="Accolade fermante 15"/>
          <p:cNvSpPr/>
          <p:nvPr/>
        </p:nvSpPr>
        <p:spPr>
          <a:xfrm>
            <a:off x="5588000" y="393700"/>
            <a:ext cx="142875" cy="317500"/>
          </a:xfrm>
          <a:prstGeom prst="rightBrac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00738" y="5265738"/>
            <a:ext cx="2595562" cy="30797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4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/>
              <a:t>L’équipe néerlandaise attaque</a:t>
            </a:r>
          </a:p>
        </p:txBody>
      </p:sp>
      <p:sp>
        <p:nvSpPr>
          <p:cNvPr id="18" name="Accolade fermante 17"/>
          <p:cNvSpPr/>
          <p:nvPr/>
        </p:nvSpPr>
        <p:spPr>
          <a:xfrm>
            <a:off x="5608638" y="5172074"/>
            <a:ext cx="122237" cy="572943"/>
          </a:xfrm>
          <a:prstGeom prst="rightBrac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219325" y="6168020"/>
            <a:ext cx="69246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96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8350" y="5827713"/>
            <a:ext cx="4378325" cy="64633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1400">
                <a:solidFill>
                  <a:srgbClr val="8F8F8F"/>
                </a:solidFill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l">
              <a:defRPr/>
            </a:pPr>
            <a:r>
              <a:rPr lang="fr-FR" altLang="fr-FR" sz="1200" dirty="0">
                <a:solidFill>
                  <a:schemeClr val="tx1"/>
                </a:solidFill>
              </a:rPr>
              <a:t>Lecture de motifs: </a:t>
            </a:r>
          </a:p>
          <a:p>
            <a:pPr marL="342900" indent="-342900" algn="l">
              <a:buFontTx/>
              <a:buAutoNum type="alphaLcParenR"/>
              <a:defRPr/>
            </a:pPr>
            <a:r>
              <a:rPr lang="fr-FR" altLang="fr-FR" sz="1200" dirty="0">
                <a:solidFill>
                  <a:schemeClr val="tx1"/>
                </a:solidFill>
              </a:rPr>
              <a:t>domination en première mi-temps</a:t>
            </a:r>
          </a:p>
          <a:p>
            <a:pPr marL="342900" indent="-342900" algn="l">
              <a:buFontTx/>
              <a:buAutoNum type="alphaLcParenR"/>
              <a:defRPr/>
            </a:pPr>
            <a:r>
              <a:rPr lang="fr-FR" altLang="fr-FR" sz="1200" dirty="0">
                <a:solidFill>
                  <a:schemeClr val="tx1"/>
                </a:solidFill>
              </a:rPr>
              <a:t>2 </a:t>
            </a:r>
            <a:r>
              <a:rPr lang="fr-FR" altLang="fr-FR" sz="1200" dirty="0" smtClean="0">
                <a:solidFill>
                  <a:schemeClr val="tx1"/>
                </a:solidFill>
              </a:rPr>
              <a:t>expulsions  …</a:t>
            </a:r>
            <a:endParaRPr lang="fr-FR" altLang="fr-FR" sz="1200" dirty="0">
              <a:solidFill>
                <a:schemeClr val="tx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5527675" y="266700"/>
            <a:ext cx="0" cy="5735638"/>
          </a:xfrm>
          <a:prstGeom prst="line">
            <a:avLst/>
          </a:prstGeom>
          <a:noFill/>
          <a:ln w="15875" cap="flat">
            <a:solidFill>
              <a:srgbClr val="A40202"/>
            </a:solidFill>
            <a:prstDash val="lgDash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Ellipse 15"/>
          <p:cNvSpPr/>
          <p:nvPr/>
        </p:nvSpPr>
        <p:spPr>
          <a:xfrm>
            <a:off x="5429250" y="2825978"/>
            <a:ext cx="2516188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429250" y="3607028"/>
            <a:ext cx="2516188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219325" y="6168020"/>
            <a:ext cx="69246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32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3732" y="5954596"/>
            <a:ext cx="43783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200" dirty="0">
                <a:latin typeface="Calibri" panose="020F0502020204030204" pitchFamily="34" charset="0"/>
              </a:rPr>
              <a:t>Lecture comparative, au sein d’un équipe:</a:t>
            </a:r>
          </a:p>
          <a:p>
            <a:r>
              <a:rPr lang="fr-FR" altLang="fr-FR" sz="1200" dirty="0">
                <a:latin typeface="Calibri" panose="020F0502020204030204" pitchFamily="34" charset="0"/>
              </a:rPr>
              <a:t>Le n°10 allemand est le plus sollicité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5527675" y="266700"/>
            <a:ext cx="0" cy="5735638"/>
          </a:xfrm>
          <a:prstGeom prst="line">
            <a:avLst/>
          </a:prstGeom>
          <a:noFill/>
          <a:ln w="15875" cap="flat">
            <a:solidFill>
              <a:srgbClr val="A40202"/>
            </a:solidFill>
            <a:prstDash val="lgDash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Accolade fermante 15"/>
          <p:cNvSpPr/>
          <p:nvPr/>
        </p:nvSpPr>
        <p:spPr>
          <a:xfrm>
            <a:off x="7874000" y="1017588"/>
            <a:ext cx="142875" cy="317500"/>
          </a:xfrm>
          <a:prstGeom prst="rightBrac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17" name="Accolade fermante 16"/>
          <p:cNvSpPr/>
          <p:nvPr/>
        </p:nvSpPr>
        <p:spPr>
          <a:xfrm>
            <a:off x="7874000" y="1477962"/>
            <a:ext cx="142875" cy="858838"/>
          </a:xfrm>
          <a:prstGeom prst="rightBrac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219325" y="6168020"/>
            <a:ext cx="69246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1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9713"/>
            <a:ext cx="78073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33350" y="5809902"/>
            <a:ext cx="5394325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200" dirty="0">
                <a:latin typeface="Calibri" panose="020F0502020204030204" pitchFamily="34" charset="0"/>
              </a:rPr>
              <a:t>Lecture comparative, au sein d’un équipe:</a:t>
            </a:r>
          </a:p>
          <a:p>
            <a:r>
              <a:rPr lang="fr-FR" altLang="fr-FR" sz="1200" dirty="0">
                <a:latin typeface="Calibri" panose="020F0502020204030204" pitchFamily="34" charset="0"/>
              </a:rPr>
              <a:t>Il existe des « moments » contrastés dans l’activité des joueurs, le n° 6 allemand quasi-non sollicité pendant une la moitié de la mi-temps</a:t>
            </a: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5527675" y="266700"/>
            <a:ext cx="0" cy="5735638"/>
          </a:xfrm>
          <a:prstGeom prst="line">
            <a:avLst/>
          </a:prstGeom>
          <a:noFill/>
          <a:ln w="15875" cap="flat">
            <a:solidFill>
              <a:srgbClr val="A40202"/>
            </a:solidFill>
            <a:prstDash val="lgDashDot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Ellipse 14"/>
          <p:cNvSpPr/>
          <p:nvPr/>
        </p:nvSpPr>
        <p:spPr>
          <a:xfrm>
            <a:off x="6707188" y="1679009"/>
            <a:ext cx="1336675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421313" y="1679009"/>
            <a:ext cx="1335087" cy="447219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endParaRPr lang="fr-FR" sz="1400"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219325" y="6168020"/>
            <a:ext cx="69246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www.sfb716.uni-stuttgart.de/uploads/tx_vispublications/p75-burch.pdf&gt;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311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593</Words>
  <Application>Microsoft Office PowerPoint</Application>
  <PresentationFormat>Affichage à l'écran (4:3)</PresentationFormat>
  <Paragraphs>80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678</cp:revision>
  <dcterms:created xsi:type="dcterms:W3CDTF">2014-07-04T08:23:44Z</dcterms:created>
  <dcterms:modified xsi:type="dcterms:W3CDTF">2021-11-26T19:17:12Z</dcterms:modified>
</cp:coreProperties>
</file>