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63" r:id="rId2"/>
    <p:sldId id="265" r:id="rId3"/>
    <p:sldId id="267" r:id="rId4"/>
    <p:sldId id="274" r:id="rId5"/>
    <p:sldId id="273" r:id="rId6"/>
    <p:sldId id="275" r:id="rId7"/>
    <p:sldId id="276" r:id="rId8"/>
    <p:sldId id="277" r:id="rId9"/>
    <p:sldId id="284" r:id="rId10"/>
    <p:sldId id="278" r:id="rId11"/>
    <p:sldId id="279" r:id="rId12"/>
    <p:sldId id="280" r:id="rId13"/>
    <p:sldId id="282" r:id="rId14"/>
    <p:sldId id="285" r:id="rId15"/>
    <p:sldId id="286" r:id="rId16"/>
    <p:sldId id="287" r:id="rId17"/>
    <p:sldId id="292" r:id="rId18"/>
    <p:sldId id="289" r:id="rId19"/>
    <p:sldId id="290" r:id="rId20"/>
    <p:sldId id="293" r:id="rId21"/>
    <p:sldId id="283" r:id="rId22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E7A90"/>
    <a:srgbClr val="D6A300"/>
    <a:srgbClr val="3A6B33"/>
    <a:srgbClr val="080808"/>
    <a:srgbClr val="008A3E"/>
    <a:srgbClr val="585650"/>
    <a:srgbClr val="A4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7" autoAdjust="0"/>
    <p:restoredTop sz="98378" autoAdjust="0"/>
  </p:normalViewPr>
  <p:slideViewPr>
    <p:cSldViewPr snapToGrid="0">
      <p:cViewPr varScale="1">
        <p:scale>
          <a:sx n="79" d="100"/>
          <a:sy n="79" d="100"/>
        </p:scale>
        <p:origin x="1421" y="8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DA05FC9E-4FA5-4DA6-9E08-81F53D1F2CEF}" type="datetimeFigureOut">
              <a:rPr lang="fr-FR" altLang="fr-FR"/>
              <a:pPr>
                <a:defRPr/>
              </a:pPr>
              <a:t>22/11/2021</a:t>
            </a:fld>
            <a:endParaRPr lang="fr-FR" alt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A6949904-67F6-4984-919B-90CD560653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0308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9489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10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95172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11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8145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12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59296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13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28149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14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36416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15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21356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16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90989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17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1327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18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8506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19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475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2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68513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20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21239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21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08117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3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5713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4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10382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5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37691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6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91650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7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3762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8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274378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9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777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50032" y="1437680"/>
            <a:ext cx="8643938" cy="227707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50032" y="3705820"/>
            <a:ext cx="8643938" cy="91082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255689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2094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6434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5349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50032" y="2286000"/>
            <a:ext cx="8643938" cy="227707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569922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250031" y="714375"/>
            <a:ext cx="4143375" cy="2732484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250031" y="3437931"/>
            <a:ext cx="4143375" cy="273248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31909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160252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862550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250031" y="1919884"/>
            <a:ext cx="4143375" cy="4429125"/>
          </a:xfrm>
          <a:prstGeom prst="rect">
            <a:avLst/>
          </a:prstGeom>
        </p:spPr>
        <p:txBody>
          <a:bodyPr/>
          <a:lstStyle>
            <a:lvl1pPr marL="303583" indent="-303583">
              <a:lnSpc>
                <a:spcPct val="100000"/>
              </a:lnSpc>
              <a:spcBef>
                <a:spcPts val="2672"/>
              </a:spcBef>
              <a:defRPr sz="2700"/>
            </a:lvl1pPr>
            <a:lvl2pPr marL="607166" indent="-303583">
              <a:lnSpc>
                <a:spcPct val="100000"/>
              </a:lnSpc>
              <a:spcBef>
                <a:spcPts val="2672"/>
              </a:spcBef>
              <a:defRPr sz="2700"/>
            </a:lvl2pPr>
            <a:lvl3pPr marL="910749" indent="-303583">
              <a:lnSpc>
                <a:spcPct val="100000"/>
              </a:lnSpc>
              <a:spcBef>
                <a:spcPts val="2672"/>
              </a:spcBef>
              <a:defRPr sz="2700"/>
            </a:lvl3pPr>
            <a:lvl4pPr marL="1214332" indent="-303583">
              <a:lnSpc>
                <a:spcPct val="100000"/>
              </a:lnSpc>
              <a:spcBef>
                <a:spcPts val="2672"/>
              </a:spcBef>
              <a:defRPr sz="2700"/>
            </a:lvl4pPr>
            <a:lvl5pPr marL="1517916" indent="-303583">
              <a:lnSpc>
                <a:spcPct val="100000"/>
              </a:lnSpc>
              <a:spcBef>
                <a:spcPts val="2672"/>
              </a:spcBef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9834972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35781" y="535781"/>
            <a:ext cx="8063508" cy="5777508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016462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301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497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43938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/>
          <a:p>
            <a:pPr lvl="0"/>
            <a:r>
              <a:rPr/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250825" y="1919288"/>
            <a:ext cx="86439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Gill Sans Light"/>
              </a:rPr>
              <a:t>Body Level One</a:t>
            </a:r>
          </a:p>
          <a:p>
            <a:pPr lvl="1"/>
            <a:r>
              <a:rPr lang="fr-FR" altLang="fr-FR" smtClean="0">
                <a:sym typeface="Gill Sans Light"/>
              </a:rPr>
              <a:t>Body Level Two</a:t>
            </a:r>
          </a:p>
          <a:p>
            <a:pPr lvl="2"/>
            <a:r>
              <a:rPr lang="fr-FR" altLang="fr-FR" smtClean="0">
                <a:sym typeface="Gill Sans Light"/>
              </a:rPr>
              <a:t>Body Level Three</a:t>
            </a:r>
          </a:p>
          <a:p>
            <a:pPr lvl="3"/>
            <a:r>
              <a:rPr lang="fr-FR" altLang="fr-FR" smtClean="0">
                <a:sym typeface="Gill Sans Light"/>
              </a:rPr>
              <a:t>Body Level Four</a:t>
            </a:r>
          </a:p>
          <a:p>
            <a:pPr lvl="4"/>
            <a:r>
              <a:rPr lang="fr-FR" altLang="fr-FR" smtClean="0">
                <a:sym typeface="Gill Sans Light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36512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73183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096963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146367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183038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219651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2562598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292868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3294769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6072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321440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48216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64288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//upload.wikimedia.org/wikipedia/commons/6/67/Collegiate_in_Szamotu%C5%82y.JPG" TargetMode="External"/><Relationship Id="rId3" Type="http://schemas.openxmlformats.org/officeDocument/2006/relationships/hyperlink" Target="//upload.wikimedia.org/wikipedia/commons/5/5a/Czerwinsk1.jpg" TargetMode="External"/><Relationship Id="rId7" Type="http://schemas.openxmlformats.org/officeDocument/2006/relationships/hyperlink" Target="//upload.wikimedia.org/wikipedia/commons/3/36/Church_of_St._Prokop_in_Strzelno.JPG" TargetMode="Externa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hyperlink" Target="//upload.wikimedia.org/wikipedia/commons/e/ea/Krak%C3%B3w,_St._Andrew.JPG" TargetMode="External"/><Relationship Id="rId15" Type="http://schemas.openxmlformats.org/officeDocument/2006/relationships/image" Target="../media/image2.jp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png"/><Relationship Id="rId1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/>
          <a:stretch>
            <a:fillRect/>
          </a:stretch>
        </p:blipFill>
        <p:spPr bwMode="auto">
          <a:xfrm>
            <a:off x="201613" y="719138"/>
            <a:ext cx="510222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5538270" y="463709"/>
            <a:ext cx="340012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rgbClr val="989898"/>
                </a:solidFill>
                <a:latin typeface="Calibri" panose="020F0502020204030204" pitchFamily="34" charset="0"/>
              </a:rPr>
              <a:t>TimeWheel</a:t>
            </a:r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est un formalisme proposé par </a:t>
            </a:r>
            <a:r>
              <a:rPr lang="fr-FR" altLang="fr-FR" sz="1600" dirty="0" err="1" smtClean="0">
                <a:solidFill>
                  <a:srgbClr val="989898"/>
                </a:solidFill>
                <a:latin typeface="Calibri" panose="020F0502020204030204" pitchFamily="34" charset="0"/>
              </a:rPr>
              <a:t>Tominski</a:t>
            </a:r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et al.*  - une ligne de temps est combinée avec des segments sur lesquels sont portées des valeurs d’attributs.</a:t>
            </a: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auto">
          <a:xfrm>
            <a:off x="5538270" y="1774571"/>
            <a:ext cx="340717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* C</a:t>
            </a:r>
            <a:r>
              <a:rPr lang="en-US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. </a:t>
            </a:r>
            <a:r>
              <a:rPr lang="en-US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Tominski</a:t>
            </a:r>
            <a:r>
              <a:rPr lang="en-US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, J. </a:t>
            </a:r>
            <a:r>
              <a:rPr lang="en-US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Abello</a:t>
            </a:r>
            <a:r>
              <a:rPr lang="en-US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, and H. Schumann, “Axes-Based </a:t>
            </a:r>
            <a:r>
              <a:rPr lang="en-US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Visualizations with </a:t>
            </a:r>
            <a:r>
              <a:rPr lang="en-US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Radial Layouts,” </a:t>
            </a:r>
            <a:r>
              <a:rPr lang="en-US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in Proc</a:t>
            </a:r>
            <a:r>
              <a:rPr lang="en-US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. of ACM </a:t>
            </a:r>
            <a:r>
              <a:rPr lang="en-US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Symp</a:t>
            </a:r>
            <a:r>
              <a:rPr lang="en-US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. on Applied </a:t>
            </a:r>
            <a:r>
              <a:rPr lang="en-US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Computing ,  ACM </a:t>
            </a:r>
            <a:r>
              <a:rPr lang="en-US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Press, 2004, pp. 1242–1247.</a:t>
            </a:r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6239" y="5889463"/>
            <a:ext cx="87328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GB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J.Y. Blaise, I. Dudek, </a:t>
            </a:r>
            <a:r>
              <a:rPr lang="en-GB" altLang="fr-FR" sz="1000" i="1" dirty="0" smtClean="0">
                <a:solidFill>
                  <a:srgbClr val="989898"/>
                </a:solidFill>
                <a:latin typeface="Calibri" panose="020F0502020204030204" pitchFamily="34" charset="0"/>
              </a:rPr>
              <a:t>Can </a:t>
            </a:r>
            <a:r>
              <a:rPr lang="en-GB" altLang="fr-FR" sz="1000" i="1" dirty="0" err="1" smtClean="0">
                <a:solidFill>
                  <a:srgbClr val="989898"/>
                </a:solidFill>
                <a:latin typeface="Calibri" panose="020F0502020204030204" pitchFamily="34" charset="0"/>
              </a:rPr>
              <a:t>Infovis</a:t>
            </a:r>
            <a:r>
              <a:rPr lang="en-GB" altLang="fr-FR" sz="1000" i="1" dirty="0" smtClean="0">
                <a:solidFill>
                  <a:srgbClr val="989898"/>
                </a:solidFill>
                <a:latin typeface="Calibri" panose="020F0502020204030204" pitchFamily="34" charset="0"/>
              </a:rPr>
              <a:t> tools support the analysis of </a:t>
            </a:r>
            <a:r>
              <a:rPr lang="en-GB" altLang="fr-FR" sz="1000" i="1" dirty="0" err="1" smtClean="0">
                <a:solidFill>
                  <a:srgbClr val="989898"/>
                </a:solidFill>
                <a:latin typeface="Calibri" panose="020F0502020204030204" pitchFamily="34" charset="0"/>
              </a:rPr>
              <a:t>spatio</a:t>
            </a:r>
            <a:r>
              <a:rPr lang="en-GB" altLang="fr-FR" sz="1000" i="1" dirty="0" smtClean="0">
                <a:solidFill>
                  <a:srgbClr val="989898"/>
                </a:solidFill>
                <a:latin typeface="Calibri" panose="020F0502020204030204" pitchFamily="34" charset="0"/>
              </a:rPr>
              <a:t>-temporal diffusion patterns in historic architecture? , </a:t>
            </a:r>
            <a:r>
              <a:rPr lang="en-GB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Archaeology in the Digital Era, </a:t>
            </a:r>
            <a:r>
              <a:rPr lang="en-GB" altLang="fr-FR" sz="1000" dirty="0" err="1" smtClean="0">
                <a:solidFill>
                  <a:srgbClr val="989898"/>
                </a:solidFill>
                <a:latin typeface="Calibri" panose="020F0502020204030204" pitchFamily="34" charset="0"/>
              </a:rPr>
              <a:t>G.Earl</a:t>
            </a:r>
            <a:r>
              <a:rPr lang="en-GB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, et al. (Ed.), Papers from the 40th Annual Conference of Computer Applications and Quantitative Methods in Archaeology (CAA), Southampton 2012, Amsterdam University Press, Vol. II, 2013, pp. 912-925</a:t>
            </a:r>
            <a:endParaRPr lang="en-GB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5615849" y="2724212"/>
            <a:ext cx="332254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dirty="0">
                <a:solidFill>
                  <a:srgbClr val="989898"/>
                </a:solidFill>
                <a:latin typeface="Calibri" panose="020F0502020204030204" pitchFamily="34" charset="0"/>
              </a:rPr>
              <a:t>Appliqué à une relecture de la classification de l’architecture de </a:t>
            </a:r>
            <a:r>
              <a:rPr lang="fr-FR" altLang="fr-FR" sz="1600" dirty="0" err="1">
                <a:solidFill>
                  <a:srgbClr val="989898"/>
                </a:solidFill>
                <a:latin typeface="Calibri" panose="020F0502020204030204" pitchFamily="34" charset="0"/>
              </a:rPr>
              <a:t>Dmochowski</a:t>
            </a:r>
            <a:endParaRPr lang="fr-FR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endParaRPr lang="fr-FR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600" dirty="0" err="1">
                <a:solidFill>
                  <a:srgbClr val="989898"/>
                </a:solidFill>
                <a:latin typeface="Calibri" panose="020F0502020204030204" pitchFamily="34" charset="0"/>
              </a:rPr>
              <a:t>Zbigniew</a:t>
            </a:r>
            <a:r>
              <a:rPr lang="fr-FR" altLang="fr-FR" sz="1600" dirty="0">
                <a:solidFill>
                  <a:srgbClr val="989898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dirty="0" err="1">
                <a:solidFill>
                  <a:srgbClr val="989898"/>
                </a:solidFill>
                <a:latin typeface="Calibri" panose="020F0502020204030204" pitchFamily="34" charset="0"/>
              </a:rPr>
              <a:t>Dmochowski</a:t>
            </a:r>
            <a:endParaRPr lang="fr-FR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600" i="1" dirty="0">
                <a:solidFill>
                  <a:srgbClr val="989898"/>
                </a:solidFill>
                <a:latin typeface="Calibri" panose="020F0502020204030204" pitchFamily="34" charset="0"/>
              </a:rPr>
              <a:t>The architecture of </a:t>
            </a:r>
            <a:r>
              <a:rPr lang="fr-FR" altLang="fr-FR" sz="1600" i="1" dirty="0" err="1">
                <a:solidFill>
                  <a:srgbClr val="989898"/>
                </a:solidFill>
                <a:latin typeface="Calibri" panose="020F0502020204030204" pitchFamily="34" charset="0"/>
              </a:rPr>
              <a:t>Poland</a:t>
            </a:r>
            <a:r>
              <a:rPr lang="fr-FR" altLang="fr-FR" sz="1600" i="1" dirty="0">
                <a:solidFill>
                  <a:srgbClr val="989898"/>
                </a:solidFill>
                <a:latin typeface="Calibri" panose="020F0502020204030204" pitchFamily="34" charset="0"/>
              </a:rPr>
              <a:t> / an </a:t>
            </a:r>
            <a:r>
              <a:rPr lang="fr-FR" altLang="fr-FR" sz="1600" i="1" dirty="0" err="1">
                <a:solidFill>
                  <a:srgbClr val="989898"/>
                </a:solidFill>
                <a:latin typeface="Calibri" panose="020F0502020204030204" pitchFamily="34" charset="0"/>
              </a:rPr>
              <a:t>historical</a:t>
            </a:r>
            <a:r>
              <a:rPr lang="fr-FR" altLang="fr-FR" sz="1600" i="1" dirty="0">
                <a:solidFill>
                  <a:srgbClr val="989898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i="1" dirty="0" err="1">
                <a:solidFill>
                  <a:srgbClr val="989898"/>
                </a:solidFill>
                <a:latin typeface="Calibri" panose="020F0502020204030204" pitchFamily="34" charset="0"/>
              </a:rPr>
              <a:t>survey</a:t>
            </a:r>
            <a:r>
              <a:rPr lang="fr-FR" altLang="fr-FR" sz="1600" i="1" dirty="0">
                <a:solidFill>
                  <a:srgbClr val="989898"/>
                </a:solidFill>
                <a:latin typeface="Calibri" panose="020F0502020204030204" pitchFamily="34" charset="0"/>
              </a:rPr>
              <a:t>, </a:t>
            </a:r>
            <a:r>
              <a:rPr lang="fr-FR" altLang="fr-FR" sz="1600" dirty="0">
                <a:solidFill>
                  <a:srgbClr val="989898"/>
                </a:solidFill>
                <a:latin typeface="Calibri" panose="020F0502020204030204" pitchFamily="34" charset="0"/>
              </a:rPr>
              <a:t>(1956</a:t>
            </a:r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).</a:t>
            </a:r>
            <a:endParaRPr lang="fr-FR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6009176" y="5013183"/>
            <a:ext cx="3009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Réinterprétation du formalisme TimeWheel 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J.Y. Blaise, I. Dudek  (2012-2013)</a:t>
            </a:r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</a:t>
            </a:r>
            <a:endParaRPr lang="fr-FR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72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5033804" y="4366617"/>
            <a:ext cx="3317948" cy="1220390"/>
          </a:xfrm>
          <a:prstGeom prst="rect">
            <a:avLst/>
          </a:prstGeom>
          <a:solidFill>
            <a:srgbClr val="FFFFFF">
              <a:alpha val="85000"/>
            </a:srgb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GB" sz="1400">
              <a:latin typeface="Calibri" panose="020F0502020204030204" pitchFamily="34" charset="0"/>
              <a:sym typeface="Gill Sans Light"/>
            </a:endParaRPr>
          </a:p>
        </p:txBody>
      </p:sp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1114425" y="330974"/>
            <a:ext cx="76977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TimeWheel appliqué  à la classification </a:t>
            </a:r>
            <a:r>
              <a:rPr lang="fr-FR" altLang="fr-FR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Dmochowski</a:t>
            </a:r>
            <a:endParaRPr lang="fr-FR" altLang="fr-FR" sz="16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843521" y="710738"/>
            <a:ext cx="7777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 dirty="0">
                <a:solidFill>
                  <a:srgbClr val="989898"/>
                </a:solidFill>
                <a:latin typeface="Calibri" panose="020F0502020204030204" pitchFamily="34" charset="0"/>
              </a:rPr>
              <a:t>&gt; Third step : a classification by general architectural composition / choices</a:t>
            </a:r>
          </a:p>
        </p:txBody>
      </p:sp>
      <p:sp>
        <p:nvSpPr>
          <p:cNvPr id="33" name="AutoShape 4"/>
          <p:cNvSpPr>
            <a:spLocks/>
          </p:cNvSpPr>
          <p:nvPr/>
        </p:nvSpPr>
        <p:spPr bwMode="auto">
          <a:xfrm>
            <a:off x="935038" y="1482725"/>
            <a:ext cx="179387" cy="1152525"/>
          </a:xfrm>
          <a:prstGeom prst="leftBracket">
            <a:avLst>
              <a:gd name="adj" fmla="val 53540"/>
            </a:avLst>
          </a:prstGeom>
          <a:noFill/>
          <a:ln w="19050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34" name="AutoShape 5"/>
          <p:cNvSpPr>
            <a:spLocks/>
          </p:cNvSpPr>
          <p:nvPr/>
        </p:nvSpPr>
        <p:spPr bwMode="auto">
          <a:xfrm>
            <a:off x="935038" y="2814638"/>
            <a:ext cx="179387" cy="1152525"/>
          </a:xfrm>
          <a:prstGeom prst="leftBracket">
            <a:avLst>
              <a:gd name="adj" fmla="val 53540"/>
            </a:avLst>
          </a:prstGeom>
          <a:noFill/>
          <a:ln w="19050">
            <a:solidFill>
              <a:srgbClr val="6E7A9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52D7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35" name="AutoShape 6"/>
          <p:cNvSpPr>
            <a:spLocks/>
          </p:cNvSpPr>
          <p:nvPr/>
        </p:nvSpPr>
        <p:spPr bwMode="auto">
          <a:xfrm>
            <a:off x="935038" y="4111625"/>
            <a:ext cx="179387" cy="1152525"/>
          </a:xfrm>
          <a:prstGeom prst="leftBracket">
            <a:avLst>
              <a:gd name="adj" fmla="val 53540"/>
            </a:avLst>
          </a:prstGeom>
          <a:noFill/>
          <a:ln w="1905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 rot="16200000">
            <a:off x="97632" y="1880394"/>
            <a:ext cx="1085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200"/>
              <a:t>Romanesque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 rot="16200000">
            <a:off x="328613" y="3205163"/>
            <a:ext cx="62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200"/>
              <a:t>Gothic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 rot="16200000">
            <a:off x="110332" y="4504531"/>
            <a:ext cx="1060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200"/>
              <a:t>Renaissance</a:t>
            </a:r>
          </a:p>
        </p:txBody>
      </p:sp>
      <p:sp>
        <p:nvSpPr>
          <p:cNvPr id="39" name="AutoShape 10"/>
          <p:cNvSpPr>
            <a:spLocks/>
          </p:cNvSpPr>
          <p:nvPr/>
        </p:nvSpPr>
        <p:spPr bwMode="auto">
          <a:xfrm>
            <a:off x="890588" y="5378450"/>
            <a:ext cx="179387" cy="1152525"/>
          </a:xfrm>
          <a:prstGeom prst="leftBracket">
            <a:avLst>
              <a:gd name="adj" fmla="val 53540"/>
            </a:avLst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40" name="AutoShape 16"/>
          <p:cNvSpPr>
            <a:spLocks/>
          </p:cNvSpPr>
          <p:nvPr/>
        </p:nvSpPr>
        <p:spPr bwMode="auto">
          <a:xfrm>
            <a:off x="1584325" y="2093913"/>
            <a:ext cx="95250" cy="612775"/>
          </a:xfrm>
          <a:prstGeom prst="leftBracket">
            <a:avLst>
              <a:gd name="adj" fmla="val 53611"/>
            </a:avLst>
          </a:prstGeom>
          <a:noFill/>
          <a:ln w="19050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41" name="AutoShape 20"/>
          <p:cNvSpPr>
            <a:spLocks/>
          </p:cNvSpPr>
          <p:nvPr/>
        </p:nvSpPr>
        <p:spPr bwMode="auto">
          <a:xfrm>
            <a:off x="1584325" y="1382713"/>
            <a:ext cx="95250" cy="612775"/>
          </a:xfrm>
          <a:prstGeom prst="leftBracket">
            <a:avLst>
              <a:gd name="adj" fmla="val 53611"/>
            </a:avLst>
          </a:prstGeom>
          <a:noFill/>
          <a:ln w="19050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42" name="AutoShape 21"/>
          <p:cNvSpPr>
            <a:spLocks/>
          </p:cNvSpPr>
          <p:nvPr/>
        </p:nvSpPr>
        <p:spPr bwMode="auto">
          <a:xfrm>
            <a:off x="2087563" y="1947863"/>
            <a:ext cx="57150" cy="363537"/>
          </a:xfrm>
          <a:prstGeom prst="leftBracket">
            <a:avLst>
              <a:gd name="adj" fmla="val 53009"/>
            </a:avLst>
          </a:prstGeom>
          <a:noFill/>
          <a:ln w="19050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43" name="AutoShape 22"/>
          <p:cNvSpPr>
            <a:spLocks/>
          </p:cNvSpPr>
          <p:nvPr/>
        </p:nvSpPr>
        <p:spPr bwMode="auto">
          <a:xfrm>
            <a:off x="2087563" y="2397125"/>
            <a:ext cx="57150" cy="363538"/>
          </a:xfrm>
          <a:prstGeom prst="leftBracket">
            <a:avLst>
              <a:gd name="adj" fmla="val 53009"/>
            </a:avLst>
          </a:prstGeom>
          <a:noFill/>
          <a:ln w="19050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44" name="AutoShape 23"/>
          <p:cNvSpPr>
            <a:spLocks/>
          </p:cNvSpPr>
          <p:nvPr/>
        </p:nvSpPr>
        <p:spPr bwMode="auto">
          <a:xfrm>
            <a:off x="2087563" y="2847975"/>
            <a:ext cx="57150" cy="363538"/>
          </a:xfrm>
          <a:prstGeom prst="leftBracket">
            <a:avLst>
              <a:gd name="adj" fmla="val 53009"/>
            </a:avLst>
          </a:prstGeom>
          <a:noFill/>
          <a:ln w="19050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303463" y="1968500"/>
            <a:ext cx="3933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 dirty="0">
                <a:solidFill>
                  <a:srgbClr val="D6A300"/>
                </a:solidFill>
              </a:rPr>
              <a:t>Group 2: Basilica</a:t>
            </a:r>
            <a:r>
              <a:rPr lang="pl-PL" altLang="fr-FR" sz="1600" dirty="0">
                <a:solidFill>
                  <a:srgbClr val="D6A300"/>
                </a:solidFill>
              </a:rPr>
              <a:t>n </a:t>
            </a:r>
            <a:r>
              <a:rPr lang="en-GB" altLang="fr-FR" sz="1600" dirty="0">
                <a:solidFill>
                  <a:srgbClr val="D6A300"/>
                </a:solidFill>
              </a:rPr>
              <a:t>churches with transept</a:t>
            </a:r>
            <a:endParaRPr lang="fr-FR" altLang="fr-FR" sz="1600" dirty="0">
              <a:solidFill>
                <a:srgbClr val="D6A300"/>
              </a:solidFill>
            </a:endParaRPr>
          </a:p>
        </p:txBody>
      </p:sp>
      <p:sp>
        <p:nvSpPr>
          <p:cNvPr id="46" name="Rectangle 25"/>
          <p:cNvSpPr>
            <a:spLocks noChangeArrowheads="1"/>
          </p:cNvSpPr>
          <p:nvPr/>
        </p:nvSpPr>
        <p:spPr bwMode="auto">
          <a:xfrm>
            <a:off x="2303463" y="2420938"/>
            <a:ext cx="421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>
                <a:solidFill>
                  <a:srgbClr val="D6A300"/>
                </a:solidFill>
              </a:rPr>
              <a:t>Group 3: Basilica</a:t>
            </a:r>
            <a:r>
              <a:rPr lang="pl-PL" altLang="fr-FR" sz="1600">
                <a:solidFill>
                  <a:srgbClr val="D6A300"/>
                </a:solidFill>
              </a:rPr>
              <a:t>n </a:t>
            </a:r>
            <a:r>
              <a:rPr lang="en-GB" altLang="fr-FR" sz="1600">
                <a:solidFill>
                  <a:srgbClr val="D6A300"/>
                </a:solidFill>
              </a:rPr>
              <a:t>churches without transept</a:t>
            </a:r>
            <a:endParaRPr lang="fr-FR" altLang="fr-FR" sz="1600">
              <a:solidFill>
                <a:srgbClr val="D6A300"/>
              </a:solidFill>
            </a:endParaRPr>
          </a:p>
        </p:txBody>
      </p:sp>
      <p:sp>
        <p:nvSpPr>
          <p:cNvPr id="47" name="Rectangle 26"/>
          <p:cNvSpPr>
            <a:spLocks noChangeArrowheads="1"/>
          </p:cNvSpPr>
          <p:nvPr/>
        </p:nvSpPr>
        <p:spPr bwMode="auto">
          <a:xfrm>
            <a:off x="2303463" y="2874963"/>
            <a:ext cx="3548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>
                <a:solidFill>
                  <a:srgbClr val="D6A300"/>
                </a:solidFill>
              </a:rPr>
              <a:t>Group 4: Single cell circular churches</a:t>
            </a:r>
            <a:endParaRPr lang="fr-FR" altLang="fr-FR" sz="1600">
              <a:solidFill>
                <a:srgbClr val="D6A300"/>
              </a:solidFill>
            </a:endParaRPr>
          </a:p>
        </p:txBody>
      </p:sp>
      <p:pic>
        <p:nvPicPr>
          <p:cNvPr id="4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30"/>
          <a:stretch>
            <a:fillRect/>
          </a:stretch>
        </p:blipFill>
        <p:spPr bwMode="auto">
          <a:xfrm>
            <a:off x="6985000" y="2392363"/>
            <a:ext cx="8763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8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88"/>
          <a:stretch>
            <a:fillRect/>
          </a:stretch>
        </p:blipFill>
        <p:spPr bwMode="auto">
          <a:xfrm rot="120000">
            <a:off x="7024688" y="1828800"/>
            <a:ext cx="8699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22"/>
          <a:stretch>
            <a:fillRect/>
          </a:stretch>
        </p:blipFill>
        <p:spPr bwMode="auto">
          <a:xfrm>
            <a:off x="6985000" y="2814638"/>
            <a:ext cx="8763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5354516" y="4569565"/>
            <a:ext cx="33480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/>
              <a:t>Each group is a chapter inside which several edifices are described.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37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1114425" y="330974"/>
            <a:ext cx="76977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TimeWheel appliqué  à la classification </a:t>
            </a:r>
            <a:r>
              <a:rPr lang="fr-FR" altLang="fr-FR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Dmochowski</a:t>
            </a:r>
            <a:endParaRPr lang="fr-FR" altLang="fr-FR" sz="16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27882" y="747315"/>
            <a:ext cx="7777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 dirty="0">
                <a:solidFill>
                  <a:srgbClr val="989898"/>
                </a:solidFill>
                <a:latin typeface="Calibri" panose="020F0502020204030204" pitchFamily="34" charset="0"/>
              </a:rPr>
              <a:t>&gt; Three clear steps : style, use, +- architectural composition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844974" y="1068388"/>
            <a:ext cx="77771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&gt; Another</a:t>
            </a:r>
            <a:r>
              <a:rPr lang="en-GB" altLang="fr-FR" sz="1600" dirty="0">
                <a:solidFill>
                  <a:srgbClr val="989898"/>
                </a:solidFill>
                <a:latin typeface="Calibri" panose="020F0502020204030204" pitchFamily="34" charset="0"/>
              </a:rPr>
              <a:t>, underlying  step : space and time, not used as division lines, but present in </a:t>
            </a:r>
            <a:r>
              <a:rPr lang="en-GB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the</a:t>
            </a:r>
          </a:p>
          <a:p>
            <a:r>
              <a:rPr lang="en-GB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  </a:t>
            </a:r>
            <a:r>
              <a:rPr lang="en-GB" altLang="fr-FR" sz="1600" dirty="0">
                <a:solidFill>
                  <a:srgbClr val="989898"/>
                </a:solidFill>
                <a:latin typeface="Calibri" panose="020F0502020204030204" pitchFamily="34" charset="0"/>
              </a:rPr>
              <a:t>author’s </a:t>
            </a:r>
            <a:r>
              <a:rPr lang="en-GB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introduction</a:t>
            </a:r>
            <a:endParaRPr lang="en-GB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AutoShape 24"/>
          <p:cNvSpPr>
            <a:spLocks/>
          </p:cNvSpPr>
          <p:nvPr/>
        </p:nvSpPr>
        <p:spPr bwMode="auto">
          <a:xfrm>
            <a:off x="900113" y="2824163"/>
            <a:ext cx="179387" cy="1152525"/>
          </a:xfrm>
          <a:prstGeom prst="leftBracket">
            <a:avLst>
              <a:gd name="adj" fmla="val 53540"/>
            </a:avLst>
          </a:prstGeom>
          <a:noFill/>
          <a:ln w="28575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11" name="AutoShape 28"/>
          <p:cNvSpPr>
            <a:spLocks/>
          </p:cNvSpPr>
          <p:nvPr/>
        </p:nvSpPr>
        <p:spPr bwMode="auto">
          <a:xfrm>
            <a:off x="1223963" y="3605213"/>
            <a:ext cx="95250" cy="612775"/>
          </a:xfrm>
          <a:prstGeom prst="leftBracket">
            <a:avLst>
              <a:gd name="adj" fmla="val 53611"/>
            </a:avLst>
          </a:prstGeom>
          <a:noFill/>
          <a:ln w="28575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12" name="AutoShape 30"/>
          <p:cNvSpPr>
            <a:spLocks/>
          </p:cNvSpPr>
          <p:nvPr/>
        </p:nvSpPr>
        <p:spPr bwMode="auto">
          <a:xfrm>
            <a:off x="1511300" y="3422650"/>
            <a:ext cx="57150" cy="363538"/>
          </a:xfrm>
          <a:prstGeom prst="leftBracket">
            <a:avLst>
              <a:gd name="adj" fmla="val 53009"/>
            </a:avLst>
          </a:prstGeom>
          <a:noFill/>
          <a:ln w="28575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pic>
        <p:nvPicPr>
          <p:cNvPr id="14" name="Picture 37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88"/>
          <a:stretch>
            <a:fillRect/>
          </a:stretch>
        </p:blipFill>
        <p:spPr bwMode="auto">
          <a:xfrm rot="120000">
            <a:off x="7524750" y="4270375"/>
            <a:ext cx="140335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utoShape 40"/>
          <p:cNvSpPr>
            <a:spLocks/>
          </p:cNvSpPr>
          <p:nvPr/>
        </p:nvSpPr>
        <p:spPr bwMode="auto">
          <a:xfrm>
            <a:off x="1511300" y="3976688"/>
            <a:ext cx="57150" cy="363537"/>
          </a:xfrm>
          <a:prstGeom prst="leftBracket">
            <a:avLst>
              <a:gd name="adj" fmla="val 53009"/>
            </a:avLst>
          </a:prstGeom>
          <a:noFill/>
          <a:ln w="9525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16" name="AutoShape 41"/>
          <p:cNvSpPr>
            <a:spLocks/>
          </p:cNvSpPr>
          <p:nvPr/>
        </p:nvSpPr>
        <p:spPr bwMode="auto">
          <a:xfrm>
            <a:off x="1511300" y="4498975"/>
            <a:ext cx="57150" cy="363538"/>
          </a:xfrm>
          <a:prstGeom prst="leftBracket">
            <a:avLst>
              <a:gd name="adj" fmla="val 53009"/>
            </a:avLst>
          </a:prstGeom>
          <a:noFill/>
          <a:ln w="9525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pic>
        <p:nvPicPr>
          <p:cNvPr id="17" name="Picture 42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422525"/>
            <a:ext cx="1090612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45"/>
          <p:cNvSpPr>
            <a:spLocks noChangeArrowheads="1"/>
          </p:cNvSpPr>
          <p:nvPr/>
        </p:nvSpPr>
        <p:spPr bwMode="auto">
          <a:xfrm>
            <a:off x="1916113" y="3332163"/>
            <a:ext cx="180975" cy="180975"/>
          </a:xfrm>
          <a:prstGeom prst="ellipse">
            <a:avLst/>
          </a:prstGeom>
          <a:solidFill>
            <a:srgbClr val="D6A300"/>
          </a:solidFill>
          <a:ln w="28575" algn="ctr">
            <a:solidFill>
              <a:srgbClr val="D6A3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>
                <a:alpha val="44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19" name="Oval 46"/>
          <p:cNvSpPr>
            <a:spLocks noChangeArrowheads="1"/>
          </p:cNvSpPr>
          <p:nvPr/>
        </p:nvSpPr>
        <p:spPr bwMode="auto">
          <a:xfrm>
            <a:off x="1916113" y="3609975"/>
            <a:ext cx="180975" cy="180975"/>
          </a:xfrm>
          <a:prstGeom prst="ellipse">
            <a:avLst/>
          </a:prstGeom>
          <a:solidFill>
            <a:srgbClr val="D6A300"/>
          </a:solidFill>
          <a:ln w="28575" algn="ctr">
            <a:solidFill>
              <a:srgbClr val="D6A3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>
                <a:alpha val="44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pic>
        <p:nvPicPr>
          <p:cNvPr id="20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01825"/>
            <a:ext cx="1584325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651250"/>
            <a:ext cx="1584325" cy="15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Line 50"/>
          <p:cNvSpPr>
            <a:spLocks noChangeShapeType="1"/>
          </p:cNvSpPr>
          <p:nvPr/>
        </p:nvSpPr>
        <p:spPr bwMode="auto">
          <a:xfrm>
            <a:off x="2143125" y="3744913"/>
            <a:ext cx="1636713" cy="944562"/>
          </a:xfrm>
          <a:prstGeom prst="line">
            <a:avLst/>
          </a:prstGeom>
          <a:solidFill>
            <a:srgbClr val="D6A300"/>
          </a:solidFill>
          <a:ln w="28575" algn="ctr">
            <a:solidFill>
              <a:srgbClr val="D6A300"/>
            </a:solidFill>
            <a:round/>
            <a:headEnd/>
            <a:tailEnd type="triangle"/>
          </a:ln>
          <a:effectLst>
            <a:outerShdw blurRad="38100" dist="50800" dir="3000000" algn="ctr" rotWithShape="0">
              <a:schemeClr val="tx1">
                <a:alpha val="44000"/>
              </a:scheme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Line 51"/>
          <p:cNvSpPr>
            <a:spLocks noChangeShapeType="1"/>
          </p:cNvSpPr>
          <p:nvPr/>
        </p:nvSpPr>
        <p:spPr bwMode="auto">
          <a:xfrm flipV="1">
            <a:off x="2159000" y="2586038"/>
            <a:ext cx="1457325" cy="771525"/>
          </a:xfrm>
          <a:prstGeom prst="line">
            <a:avLst/>
          </a:prstGeom>
          <a:solidFill>
            <a:srgbClr val="D6A300"/>
          </a:solidFill>
          <a:ln w="28575" algn="ctr">
            <a:solidFill>
              <a:srgbClr val="D6A300"/>
            </a:solidFill>
            <a:round/>
            <a:headEnd/>
            <a:tailEnd type="triangle"/>
          </a:ln>
          <a:effectLst>
            <a:outerShdw blurRad="38100" dist="50800" dir="3000000" algn="ctr" rotWithShape="0">
              <a:schemeClr val="tx1">
                <a:alpha val="44000"/>
              </a:scheme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Line 52"/>
          <p:cNvSpPr>
            <a:spLocks noChangeShapeType="1"/>
          </p:cNvSpPr>
          <p:nvPr/>
        </p:nvSpPr>
        <p:spPr bwMode="auto">
          <a:xfrm>
            <a:off x="4967288" y="2824163"/>
            <a:ext cx="219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Line 53"/>
          <p:cNvSpPr>
            <a:spLocks noChangeShapeType="1"/>
          </p:cNvSpPr>
          <p:nvPr/>
        </p:nvSpPr>
        <p:spPr bwMode="auto">
          <a:xfrm>
            <a:off x="5219700" y="2586038"/>
            <a:ext cx="0" cy="417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57"/>
          <p:cNvSpPr>
            <a:spLocks noChangeShapeType="1"/>
          </p:cNvSpPr>
          <p:nvPr/>
        </p:nvSpPr>
        <p:spPr bwMode="auto">
          <a:xfrm>
            <a:off x="5937250" y="2586038"/>
            <a:ext cx="0" cy="417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e 1"/>
          <p:cNvGrpSpPr/>
          <p:nvPr/>
        </p:nvGrpSpPr>
        <p:grpSpPr>
          <a:xfrm>
            <a:off x="5578475" y="2715802"/>
            <a:ext cx="717550" cy="203598"/>
            <a:chOff x="5578475" y="2586038"/>
            <a:chExt cx="717550" cy="417512"/>
          </a:xfrm>
        </p:grpSpPr>
        <p:sp>
          <p:nvSpPr>
            <p:cNvPr id="26" name="Line 55"/>
            <p:cNvSpPr>
              <a:spLocks noChangeShapeType="1"/>
            </p:cNvSpPr>
            <p:nvPr/>
          </p:nvSpPr>
          <p:spPr bwMode="auto">
            <a:xfrm>
              <a:off x="5578475" y="2586038"/>
              <a:ext cx="0" cy="417512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59"/>
            <p:cNvSpPr>
              <a:spLocks noChangeShapeType="1"/>
            </p:cNvSpPr>
            <p:nvPr/>
          </p:nvSpPr>
          <p:spPr bwMode="auto">
            <a:xfrm>
              <a:off x="6296025" y="2586038"/>
              <a:ext cx="0" cy="417512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9" name="Line 61"/>
          <p:cNvSpPr>
            <a:spLocks noChangeShapeType="1"/>
          </p:cNvSpPr>
          <p:nvPr/>
        </p:nvSpPr>
        <p:spPr bwMode="auto">
          <a:xfrm>
            <a:off x="6654800" y="2586038"/>
            <a:ext cx="0" cy="417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Text Box 62"/>
          <p:cNvSpPr txBox="1">
            <a:spLocks noChangeArrowheads="1"/>
          </p:cNvSpPr>
          <p:nvPr/>
        </p:nvSpPr>
        <p:spPr bwMode="auto">
          <a:xfrm>
            <a:off x="4875213" y="311785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/>
              <a:t>1000</a:t>
            </a:r>
          </a:p>
        </p:txBody>
      </p:sp>
      <p:sp>
        <p:nvSpPr>
          <p:cNvPr id="31" name="Text Box 63"/>
          <p:cNvSpPr txBox="1">
            <a:spLocks noChangeArrowheads="1"/>
          </p:cNvSpPr>
          <p:nvPr/>
        </p:nvSpPr>
        <p:spPr bwMode="auto">
          <a:xfrm>
            <a:off x="6472238" y="311785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/>
              <a:t>1200</a:t>
            </a:r>
          </a:p>
        </p:txBody>
      </p:sp>
      <p:sp>
        <p:nvSpPr>
          <p:cNvPr id="32" name="Line 64"/>
          <p:cNvSpPr>
            <a:spLocks noChangeShapeType="1"/>
          </p:cNvSpPr>
          <p:nvPr/>
        </p:nvSpPr>
        <p:spPr bwMode="auto">
          <a:xfrm>
            <a:off x="4967288" y="4508500"/>
            <a:ext cx="219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Line 65"/>
          <p:cNvSpPr>
            <a:spLocks noChangeShapeType="1"/>
          </p:cNvSpPr>
          <p:nvPr/>
        </p:nvSpPr>
        <p:spPr bwMode="auto">
          <a:xfrm>
            <a:off x="5219700" y="4270375"/>
            <a:ext cx="0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67"/>
          <p:cNvSpPr>
            <a:spLocks noChangeShapeType="1"/>
          </p:cNvSpPr>
          <p:nvPr/>
        </p:nvSpPr>
        <p:spPr bwMode="auto">
          <a:xfrm>
            <a:off x="5937250" y="4270375"/>
            <a:ext cx="0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e 2"/>
          <p:cNvGrpSpPr/>
          <p:nvPr/>
        </p:nvGrpSpPr>
        <p:grpSpPr>
          <a:xfrm>
            <a:off x="5578475" y="4396409"/>
            <a:ext cx="717550" cy="190500"/>
            <a:chOff x="5578475" y="4270375"/>
            <a:chExt cx="717550" cy="417513"/>
          </a:xfrm>
        </p:grpSpPr>
        <p:sp>
          <p:nvSpPr>
            <p:cNvPr id="34" name="Line 66"/>
            <p:cNvSpPr>
              <a:spLocks noChangeShapeType="1"/>
            </p:cNvSpPr>
            <p:nvPr/>
          </p:nvSpPr>
          <p:spPr bwMode="auto">
            <a:xfrm>
              <a:off x="5578475" y="4270375"/>
              <a:ext cx="0" cy="417513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68"/>
            <p:cNvSpPr>
              <a:spLocks noChangeShapeType="1"/>
            </p:cNvSpPr>
            <p:nvPr/>
          </p:nvSpPr>
          <p:spPr bwMode="auto">
            <a:xfrm>
              <a:off x="6296025" y="4270375"/>
              <a:ext cx="0" cy="417513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7" name="Line 69"/>
          <p:cNvSpPr>
            <a:spLocks noChangeShapeType="1"/>
          </p:cNvSpPr>
          <p:nvPr/>
        </p:nvSpPr>
        <p:spPr bwMode="auto">
          <a:xfrm>
            <a:off x="6654800" y="4270375"/>
            <a:ext cx="0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4875213" y="4802188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/>
              <a:t>1000</a:t>
            </a:r>
          </a:p>
        </p:txBody>
      </p:sp>
      <p:sp>
        <p:nvSpPr>
          <p:cNvPr id="39" name="Text Box 71"/>
          <p:cNvSpPr txBox="1">
            <a:spLocks noChangeArrowheads="1"/>
          </p:cNvSpPr>
          <p:nvPr/>
        </p:nvSpPr>
        <p:spPr bwMode="auto">
          <a:xfrm>
            <a:off x="6472238" y="4802188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/>
              <a:t>1200</a:t>
            </a:r>
          </a:p>
        </p:txBody>
      </p:sp>
      <p:sp>
        <p:nvSpPr>
          <p:cNvPr id="40" name="Line 73"/>
          <p:cNvSpPr>
            <a:spLocks noChangeShapeType="1"/>
          </p:cNvSpPr>
          <p:nvPr/>
        </p:nvSpPr>
        <p:spPr bwMode="auto">
          <a:xfrm>
            <a:off x="5832475" y="3976688"/>
            <a:ext cx="0" cy="531812"/>
          </a:xfrm>
          <a:prstGeom prst="line">
            <a:avLst/>
          </a:prstGeom>
          <a:solidFill>
            <a:srgbClr val="D6A300"/>
          </a:solidFill>
          <a:ln w="28575" algn="ctr">
            <a:solidFill>
              <a:srgbClr val="D6A300"/>
            </a:solidFill>
            <a:round/>
            <a:headEnd/>
            <a:tailEnd type="triangle"/>
          </a:ln>
          <a:effectLst>
            <a:outerShdw blurRad="38100" dist="50800" dir="3000000" algn="ctr" rotWithShape="0">
              <a:schemeClr val="tx1">
                <a:alpha val="44000"/>
              </a:scheme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Line 74"/>
          <p:cNvSpPr>
            <a:spLocks noChangeShapeType="1"/>
          </p:cNvSpPr>
          <p:nvPr/>
        </p:nvSpPr>
        <p:spPr bwMode="auto">
          <a:xfrm>
            <a:off x="6048375" y="2292350"/>
            <a:ext cx="0" cy="531813"/>
          </a:xfrm>
          <a:prstGeom prst="line">
            <a:avLst/>
          </a:prstGeom>
          <a:solidFill>
            <a:srgbClr val="D6A300"/>
          </a:solidFill>
          <a:ln w="28575" algn="ctr">
            <a:solidFill>
              <a:srgbClr val="D6A300"/>
            </a:solidFill>
            <a:round/>
            <a:headEnd/>
            <a:tailEnd type="triangle"/>
          </a:ln>
          <a:effectLst>
            <a:outerShdw blurRad="38100" dist="50800" dir="3000000" algn="ctr" rotWithShape="0">
              <a:schemeClr val="tx1">
                <a:alpha val="44000"/>
              </a:scheme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Rectangle 76"/>
          <p:cNvSpPr>
            <a:spLocks noChangeArrowheads="1"/>
          </p:cNvSpPr>
          <p:nvPr/>
        </p:nvSpPr>
        <p:spPr bwMode="auto">
          <a:xfrm rot="16200000">
            <a:off x="-1463675" y="4144963"/>
            <a:ext cx="3933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 dirty="0">
                <a:solidFill>
                  <a:srgbClr val="D6A300"/>
                </a:solidFill>
              </a:rPr>
              <a:t>Romanesque / ecclesiastical architecture </a:t>
            </a:r>
          </a:p>
          <a:p>
            <a:r>
              <a:rPr lang="en-GB" altLang="fr-FR" sz="1600" dirty="0">
                <a:solidFill>
                  <a:srgbClr val="D6A300"/>
                </a:solidFill>
              </a:rPr>
              <a:t>Group 2: Basilica</a:t>
            </a:r>
            <a:r>
              <a:rPr lang="pl-PL" altLang="fr-FR" sz="1600" dirty="0">
                <a:solidFill>
                  <a:srgbClr val="D6A300"/>
                </a:solidFill>
              </a:rPr>
              <a:t>n </a:t>
            </a:r>
            <a:r>
              <a:rPr lang="en-GB" altLang="fr-FR" sz="1600" dirty="0">
                <a:solidFill>
                  <a:srgbClr val="D6A300"/>
                </a:solidFill>
              </a:rPr>
              <a:t>churches with transept</a:t>
            </a:r>
            <a:endParaRPr lang="fr-FR" altLang="fr-FR" sz="1600" dirty="0">
              <a:solidFill>
                <a:srgbClr val="D6A300"/>
              </a:solidFill>
            </a:endParaRPr>
          </a:p>
        </p:txBody>
      </p:sp>
      <p:sp>
        <p:nvSpPr>
          <p:cNvPr id="44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02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3000184" y="1694610"/>
            <a:ext cx="5812028" cy="396000"/>
          </a:xfrm>
          <a:prstGeom prst="rect">
            <a:avLst/>
          </a:prstGeom>
          <a:solidFill>
            <a:srgbClr val="FFFFFF">
              <a:alpha val="85000"/>
            </a:srgb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GB" sz="1400">
              <a:latin typeface="Calibri" panose="020F0502020204030204" pitchFamily="34" charset="0"/>
              <a:sym typeface="Gill Sans Ligh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00184" y="5538559"/>
            <a:ext cx="3878046" cy="396000"/>
          </a:xfrm>
          <a:prstGeom prst="rect">
            <a:avLst/>
          </a:prstGeom>
          <a:solidFill>
            <a:srgbClr val="FFFFFF">
              <a:alpha val="85000"/>
            </a:srgb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GB" sz="1400">
              <a:latin typeface="Calibri" panose="020F0502020204030204" pitchFamily="34" charset="0"/>
              <a:sym typeface="Gill Sans Light"/>
            </a:endParaRPr>
          </a:p>
        </p:txBody>
      </p:sp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1114425" y="330974"/>
            <a:ext cx="76977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TimeWheel appliqué  à la classification </a:t>
            </a:r>
            <a:r>
              <a:rPr lang="fr-FR" altLang="fr-FR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Dmochowski</a:t>
            </a:r>
            <a:endParaRPr lang="fr-FR" altLang="fr-FR" sz="16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88"/>
          <a:stretch>
            <a:fillRect/>
          </a:stretch>
        </p:blipFill>
        <p:spPr bwMode="auto">
          <a:xfrm rot="120000">
            <a:off x="5719763" y="4270375"/>
            <a:ext cx="140335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3162300" y="2824163"/>
            <a:ext cx="219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3414713" y="2586038"/>
            <a:ext cx="0" cy="417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132263" y="2586038"/>
            <a:ext cx="0" cy="417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e 2"/>
          <p:cNvGrpSpPr/>
          <p:nvPr/>
        </p:nvGrpSpPr>
        <p:grpSpPr>
          <a:xfrm>
            <a:off x="3773488" y="2737505"/>
            <a:ext cx="717550" cy="173038"/>
            <a:chOff x="3773488" y="2586038"/>
            <a:chExt cx="717550" cy="417512"/>
          </a:xfrm>
        </p:grpSpPr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3773488" y="2586038"/>
              <a:ext cx="0" cy="417512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4491038" y="2586038"/>
              <a:ext cx="0" cy="417512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4849813" y="2586038"/>
            <a:ext cx="0" cy="417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3070225" y="311785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/>
              <a:t>1000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4667250" y="311785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/>
              <a:t>1200</a:t>
            </a: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3162300" y="4508500"/>
            <a:ext cx="219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3414713" y="4270375"/>
            <a:ext cx="0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4132263" y="4270375"/>
            <a:ext cx="0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e 1"/>
          <p:cNvGrpSpPr/>
          <p:nvPr/>
        </p:nvGrpSpPr>
        <p:grpSpPr>
          <a:xfrm>
            <a:off x="3773488" y="4425949"/>
            <a:ext cx="717550" cy="165101"/>
            <a:chOff x="3773488" y="4270375"/>
            <a:chExt cx="717550" cy="417513"/>
          </a:xfrm>
        </p:grpSpPr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3773488" y="4270375"/>
              <a:ext cx="0" cy="417513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4491038" y="4270375"/>
              <a:ext cx="0" cy="417513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4849813" y="4270375"/>
            <a:ext cx="0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3070225" y="4802188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/>
              <a:t>1000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4667250" y="4802188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/>
              <a:t>1200</a:t>
            </a: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4027488" y="3976688"/>
            <a:ext cx="0" cy="531812"/>
          </a:xfrm>
          <a:prstGeom prst="line">
            <a:avLst/>
          </a:prstGeom>
          <a:solidFill>
            <a:srgbClr val="D6A300"/>
          </a:solidFill>
          <a:ln w="28575" algn="ctr">
            <a:solidFill>
              <a:srgbClr val="D6A300"/>
            </a:solidFill>
            <a:round/>
            <a:headEnd/>
            <a:tailEnd type="triangle"/>
          </a:ln>
          <a:effectLst>
            <a:outerShdw blurRad="38100" dist="50800" dir="3000000" algn="ctr" rotWithShape="0">
              <a:schemeClr val="tx1">
                <a:alpha val="44000"/>
              </a:scheme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3070225" y="1711325"/>
            <a:ext cx="58633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 dirty="0">
                <a:latin typeface="Calibri" panose="020F0502020204030204" pitchFamily="34" charset="0"/>
              </a:rPr>
              <a:t>However indications given by Z</a:t>
            </a:r>
            <a:r>
              <a:rPr lang="en-GB" altLang="fr-FR" sz="1600" dirty="0" smtClean="0">
                <a:latin typeface="Calibri" panose="020F0502020204030204" pitchFamily="34" charset="0"/>
              </a:rPr>
              <a:t>. </a:t>
            </a:r>
            <a:r>
              <a:rPr lang="en-GB" altLang="fr-FR" sz="1600" dirty="0" err="1" smtClean="0">
                <a:latin typeface="Calibri" panose="020F0502020204030204" pitchFamily="34" charset="0"/>
              </a:rPr>
              <a:t>Dmochowski</a:t>
            </a:r>
            <a:r>
              <a:rPr lang="en-GB" altLang="fr-FR" sz="1600" dirty="0" smtClean="0">
                <a:latin typeface="Calibri" panose="020F0502020204030204" pitchFamily="34" charset="0"/>
              </a:rPr>
              <a:t> </a:t>
            </a:r>
            <a:r>
              <a:rPr lang="en-GB" altLang="fr-FR" sz="1600" dirty="0">
                <a:latin typeface="Calibri" panose="020F0502020204030204" pitchFamily="34" charset="0"/>
              </a:rPr>
              <a:t>are </a:t>
            </a:r>
            <a:r>
              <a:rPr lang="en-GB" altLang="fr-FR" sz="1600" dirty="0" err="1" smtClean="0">
                <a:latin typeface="Calibri" panose="020F0502020204030204" pitchFamily="34" charset="0"/>
              </a:rPr>
              <a:t>hereterogeneous</a:t>
            </a:r>
            <a:r>
              <a:rPr lang="en-GB" altLang="fr-FR" sz="1600" dirty="0">
                <a:latin typeface="Calibri" panose="020F0502020204030204" pitchFamily="34" charset="0"/>
              </a:rPr>
              <a:t>: </a:t>
            </a:r>
          </a:p>
        </p:txBody>
      </p:sp>
      <p:pic>
        <p:nvPicPr>
          <p:cNvPr id="37" name="Picture 38" descr="p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r="3499" b="4166"/>
          <a:stretch>
            <a:fillRect/>
          </a:stretch>
        </p:blipFill>
        <p:spPr bwMode="auto">
          <a:xfrm rot="21230372">
            <a:off x="5903913" y="2322513"/>
            <a:ext cx="1050925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4132263" y="2668588"/>
            <a:ext cx="717550" cy="269875"/>
          </a:xfrm>
          <a:prstGeom prst="rect">
            <a:avLst/>
          </a:prstGeom>
          <a:solidFill>
            <a:srgbClr val="D6A300"/>
          </a:solidFill>
          <a:ln w="28575" algn="ctr">
            <a:noFill/>
            <a:round/>
            <a:headEnd/>
            <a:tailEnd/>
          </a:ln>
          <a:effectLst>
            <a:outerShdw blurRad="38100" dist="50800" dir="3000000" algn="ctr" rotWithShape="0">
              <a:schemeClr val="tx1">
                <a:alpha val="44000"/>
              </a:schemeClr>
            </a:outerShdw>
          </a:effec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7092950" y="2614613"/>
            <a:ext cx="13901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dirty="0" smtClean="0">
                <a:solidFill>
                  <a:srgbClr val="996600"/>
                </a:solidFill>
              </a:rPr>
              <a:t>12</a:t>
            </a:r>
            <a:r>
              <a:rPr lang="en-GB" altLang="fr-FR" baseline="30000" dirty="0" smtClean="0">
                <a:solidFill>
                  <a:srgbClr val="996600"/>
                </a:solidFill>
              </a:rPr>
              <a:t>th</a:t>
            </a:r>
            <a:r>
              <a:rPr lang="en-GB" altLang="fr-FR" dirty="0" smtClean="0">
                <a:solidFill>
                  <a:srgbClr val="996600"/>
                </a:solidFill>
              </a:rPr>
              <a:t> century</a:t>
            </a:r>
            <a:endParaRPr lang="en-GB" altLang="fr-FR" dirty="0">
              <a:solidFill>
                <a:srgbClr val="996600"/>
              </a:solidFill>
            </a:endParaRP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7126288" y="4435475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>
                <a:solidFill>
                  <a:srgbClr val="996600"/>
                </a:solidFill>
              </a:rPr>
              <a:t>1086</a:t>
            </a:r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3162300" y="5557838"/>
            <a:ext cx="384325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 dirty="0" smtClean="0">
                <a:latin typeface="Calibri" panose="020F0502020204030204" pitchFamily="34" charset="0"/>
              </a:rPr>
              <a:t>The variability </a:t>
            </a:r>
            <a:r>
              <a:rPr lang="en-GB" altLang="fr-FR" sz="1600" dirty="0">
                <a:latin typeface="Calibri" panose="020F0502020204030204" pitchFamily="34" charset="0"/>
              </a:rPr>
              <a:t>differs from group to group. </a:t>
            </a:r>
          </a:p>
        </p:txBody>
      </p:sp>
      <p:sp>
        <p:nvSpPr>
          <p:cNvPr id="43" name="AutoShape 24"/>
          <p:cNvSpPr>
            <a:spLocks/>
          </p:cNvSpPr>
          <p:nvPr/>
        </p:nvSpPr>
        <p:spPr bwMode="auto">
          <a:xfrm>
            <a:off x="900113" y="2824163"/>
            <a:ext cx="179387" cy="1152525"/>
          </a:xfrm>
          <a:prstGeom prst="leftBracket">
            <a:avLst>
              <a:gd name="adj" fmla="val 53540"/>
            </a:avLst>
          </a:prstGeom>
          <a:noFill/>
          <a:ln w="28575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44" name="AutoShape 28"/>
          <p:cNvSpPr>
            <a:spLocks/>
          </p:cNvSpPr>
          <p:nvPr/>
        </p:nvSpPr>
        <p:spPr bwMode="auto">
          <a:xfrm>
            <a:off x="1223963" y="3605213"/>
            <a:ext cx="95250" cy="612775"/>
          </a:xfrm>
          <a:prstGeom prst="leftBracket">
            <a:avLst>
              <a:gd name="adj" fmla="val 53611"/>
            </a:avLst>
          </a:prstGeom>
          <a:noFill/>
          <a:ln w="28575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>
            <a:off x="1511300" y="3422650"/>
            <a:ext cx="57150" cy="363538"/>
          </a:xfrm>
          <a:prstGeom prst="leftBracket">
            <a:avLst>
              <a:gd name="adj" fmla="val 53009"/>
            </a:avLst>
          </a:prstGeom>
          <a:noFill/>
          <a:ln w="28575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46" name="AutoShape 40"/>
          <p:cNvSpPr>
            <a:spLocks/>
          </p:cNvSpPr>
          <p:nvPr/>
        </p:nvSpPr>
        <p:spPr bwMode="auto">
          <a:xfrm>
            <a:off x="1511300" y="3976688"/>
            <a:ext cx="57150" cy="363537"/>
          </a:xfrm>
          <a:prstGeom prst="leftBracket">
            <a:avLst>
              <a:gd name="adj" fmla="val 53009"/>
            </a:avLst>
          </a:prstGeom>
          <a:noFill/>
          <a:ln w="9525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47" name="AutoShape 41"/>
          <p:cNvSpPr>
            <a:spLocks/>
          </p:cNvSpPr>
          <p:nvPr/>
        </p:nvSpPr>
        <p:spPr bwMode="auto">
          <a:xfrm>
            <a:off x="1511300" y="4498975"/>
            <a:ext cx="57150" cy="363538"/>
          </a:xfrm>
          <a:prstGeom prst="leftBracket">
            <a:avLst>
              <a:gd name="adj" fmla="val 53009"/>
            </a:avLst>
          </a:prstGeom>
          <a:noFill/>
          <a:ln w="9525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48" name="Oval 45"/>
          <p:cNvSpPr>
            <a:spLocks noChangeArrowheads="1"/>
          </p:cNvSpPr>
          <p:nvPr/>
        </p:nvSpPr>
        <p:spPr bwMode="auto">
          <a:xfrm>
            <a:off x="1916113" y="3332163"/>
            <a:ext cx="180975" cy="180975"/>
          </a:xfrm>
          <a:prstGeom prst="ellipse">
            <a:avLst/>
          </a:prstGeom>
          <a:solidFill>
            <a:srgbClr val="D6A300"/>
          </a:solidFill>
          <a:ln w="28575" algn="ctr">
            <a:solidFill>
              <a:srgbClr val="D6A3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>
                <a:alpha val="44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49" name="Oval 46"/>
          <p:cNvSpPr>
            <a:spLocks noChangeArrowheads="1"/>
          </p:cNvSpPr>
          <p:nvPr/>
        </p:nvSpPr>
        <p:spPr bwMode="auto">
          <a:xfrm>
            <a:off x="1916113" y="3609975"/>
            <a:ext cx="180975" cy="180975"/>
          </a:xfrm>
          <a:prstGeom prst="ellipse">
            <a:avLst/>
          </a:prstGeom>
          <a:solidFill>
            <a:srgbClr val="D6A300"/>
          </a:solidFill>
          <a:ln w="28575" algn="ctr">
            <a:solidFill>
              <a:srgbClr val="D6A3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>
                <a:alpha val="44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50" name="Rectangle 76"/>
          <p:cNvSpPr>
            <a:spLocks noChangeArrowheads="1"/>
          </p:cNvSpPr>
          <p:nvPr/>
        </p:nvSpPr>
        <p:spPr bwMode="auto">
          <a:xfrm rot="16200000">
            <a:off x="-1463675" y="4144963"/>
            <a:ext cx="3933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 dirty="0">
                <a:solidFill>
                  <a:srgbClr val="D6A300"/>
                </a:solidFill>
              </a:rPr>
              <a:t>Romanesque / ecclesiastical architecture </a:t>
            </a:r>
          </a:p>
          <a:p>
            <a:r>
              <a:rPr lang="en-GB" altLang="fr-FR" sz="1600" dirty="0">
                <a:solidFill>
                  <a:srgbClr val="D6A300"/>
                </a:solidFill>
              </a:rPr>
              <a:t>Group 2: Basilica</a:t>
            </a:r>
            <a:r>
              <a:rPr lang="pl-PL" altLang="fr-FR" sz="1600" dirty="0">
                <a:solidFill>
                  <a:srgbClr val="D6A300"/>
                </a:solidFill>
              </a:rPr>
              <a:t>n </a:t>
            </a:r>
            <a:r>
              <a:rPr lang="en-GB" altLang="fr-FR" sz="1600" dirty="0">
                <a:solidFill>
                  <a:srgbClr val="D6A300"/>
                </a:solidFill>
              </a:rPr>
              <a:t>churches with transept</a:t>
            </a:r>
            <a:endParaRPr lang="fr-FR" altLang="fr-FR" sz="1600" dirty="0">
              <a:solidFill>
                <a:srgbClr val="D6A300"/>
              </a:solidFill>
            </a:endParaRPr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827882" y="747315"/>
            <a:ext cx="7777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 dirty="0">
                <a:solidFill>
                  <a:srgbClr val="989898"/>
                </a:solidFill>
                <a:latin typeface="Calibri" panose="020F0502020204030204" pitchFamily="34" charset="0"/>
              </a:rPr>
              <a:t>&gt; Three clear steps : style, use, +- architectural composition</a:t>
            </a:r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844974" y="1068388"/>
            <a:ext cx="77771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&gt; Another</a:t>
            </a:r>
            <a:r>
              <a:rPr lang="en-GB" altLang="fr-FR" sz="1600" dirty="0">
                <a:solidFill>
                  <a:srgbClr val="989898"/>
                </a:solidFill>
                <a:latin typeface="Calibri" panose="020F0502020204030204" pitchFamily="34" charset="0"/>
              </a:rPr>
              <a:t>, underlying  step : space and time, not used as division lines, but present in </a:t>
            </a:r>
            <a:r>
              <a:rPr lang="en-GB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the</a:t>
            </a:r>
          </a:p>
          <a:p>
            <a:r>
              <a:rPr lang="en-GB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  </a:t>
            </a:r>
            <a:r>
              <a:rPr lang="en-GB" altLang="fr-FR" sz="1600" dirty="0">
                <a:solidFill>
                  <a:srgbClr val="989898"/>
                </a:solidFill>
                <a:latin typeface="Calibri" panose="020F0502020204030204" pitchFamily="34" charset="0"/>
              </a:rPr>
              <a:t>author’s </a:t>
            </a:r>
            <a:r>
              <a:rPr lang="en-GB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introduction</a:t>
            </a:r>
            <a:endParaRPr lang="en-GB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81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663546" y="708044"/>
            <a:ext cx="7696515" cy="574579"/>
          </a:xfrm>
          <a:prstGeom prst="rect">
            <a:avLst/>
          </a:prstGeom>
          <a:solidFill>
            <a:srgbClr val="FFFFFF">
              <a:alpha val="85000"/>
            </a:srgb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GB" sz="1400">
              <a:latin typeface="Calibri" panose="020F0502020204030204" pitchFamily="34" charset="0"/>
              <a:sym typeface="Gill Sans Light"/>
            </a:endParaRPr>
          </a:p>
        </p:txBody>
      </p:sp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1114425" y="330974"/>
            <a:ext cx="76977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TimeWheel appliqué  à la classification </a:t>
            </a:r>
            <a:r>
              <a:rPr lang="fr-FR" altLang="fr-FR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Dmochowski</a:t>
            </a:r>
            <a:endParaRPr lang="fr-FR" altLang="fr-FR" sz="16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249784" y="2039347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200" dirty="0">
                <a:solidFill>
                  <a:schemeClr val="bg2">
                    <a:lumMod val="75000"/>
                  </a:schemeClr>
                </a:solidFill>
              </a:rPr>
              <a:t>Group 2: </a:t>
            </a:r>
            <a:r>
              <a:rPr lang="en-GB" altLang="fr-FR" sz="1200" dirty="0" err="1">
                <a:solidFill>
                  <a:schemeClr val="bg2">
                    <a:lumMod val="75000"/>
                  </a:schemeClr>
                </a:solidFill>
              </a:rPr>
              <a:t>basilican</a:t>
            </a:r>
            <a:r>
              <a:rPr lang="en-GB" altLang="fr-FR" sz="1200" dirty="0">
                <a:solidFill>
                  <a:schemeClr val="bg2">
                    <a:lumMod val="75000"/>
                  </a:schemeClr>
                </a:solidFill>
              </a:rPr>
              <a:t> churches with transept</a:t>
            </a:r>
          </a:p>
        </p:txBody>
      </p:sp>
      <p:grpSp>
        <p:nvGrpSpPr>
          <p:cNvPr id="9" name="Group 115"/>
          <p:cNvGrpSpPr>
            <a:grpSpLocks/>
          </p:cNvGrpSpPr>
          <p:nvPr/>
        </p:nvGrpSpPr>
        <p:grpSpPr bwMode="auto">
          <a:xfrm>
            <a:off x="3010321" y="2544172"/>
            <a:ext cx="795338" cy="395287"/>
            <a:chOff x="1830" y="1412"/>
            <a:chExt cx="501" cy="249"/>
          </a:xfrm>
          <a:effectLst>
            <a:outerShdw blurRad="50800" dist="88900" dir="2400000" algn="ctr" rotWithShape="0">
              <a:schemeClr val="tx1">
                <a:alpha val="39000"/>
              </a:schemeClr>
            </a:outerShdw>
          </a:effectLst>
        </p:grpSpPr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1887" y="1466"/>
              <a:ext cx="296" cy="141"/>
            </a:xfrm>
            <a:prstGeom prst="rect">
              <a:avLst/>
            </a:prstGeom>
            <a:noFill/>
            <a:ln w="9525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1" name="Rectangle 26"/>
            <p:cNvSpPr>
              <a:spLocks noChangeArrowheads="1"/>
            </p:cNvSpPr>
            <p:nvPr/>
          </p:nvSpPr>
          <p:spPr bwMode="auto">
            <a:xfrm>
              <a:off x="2195" y="1412"/>
              <a:ext cx="79" cy="249"/>
            </a:xfrm>
            <a:prstGeom prst="rect">
              <a:avLst/>
            </a:prstGeom>
            <a:noFill/>
            <a:ln w="9525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1887" y="1511"/>
              <a:ext cx="296" cy="0"/>
            </a:xfrm>
            <a:prstGeom prst="line">
              <a:avLst/>
            </a:prstGeom>
            <a:noFill/>
            <a:ln w="9525">
              <a:solidFill>
                <a:srgbClr val="99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>
              <a:off x="1887" y="1558"/>
              <a:ext cx="296" cy="0"/>
            </a:xfrm>
            <a:prstGeom prst="line">
              <a:avLst/>
            </a:prstGeom>
            <a:noFill/>
            <a:ln w="9525">
              <a:solidFill>
                <a:srgbClr val="99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1830" y="1466"/>
              <a:ext cx="45" cy="141"/>
            </a:xfrm>
            <a:prstGeom prst="rect">
              <a:avLst/>
            </a:prstGeom>
            <a:noFill/>
            <a:ln w="9525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" name="Line 30"/>
            <p:cNvSpPr>
              <a:spLocks noChangeShapeType="1"/>
            </p:cNvSpPr>
            <p:nvPr/>
          </p:nvSpPr>
          <p:spPr bwMode="auto">
            <a:xfrm>
              <a:off x="1830" y="1511"/>
              <a:ext cx="45" cy="0"/>
            </a:xfrm>
            <a:prstGeom prst="line">
              <a:avLst/>
            </a:prstGeom>
            <a:noFill/>
            <a:ln w="9525">
              <a:solidFill>
                <a:srgbClr val="99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31"/>
            <p:cNvSpPr>
              <a:spLocks noChangeShapeType="1"/>
            </p:cNvSpPr>
            <p:nvPr/>
          </p:nvSpPr>
          <p:spPr bwMode="auto">
            <a:xfrm>
              <a:off x="1830" y="1558"/>
              <a:ext cx="45" cy="0"/>
            </a:xfrm>
            <a:prstGeom prst="line">
              <a:avLst/>
            </a:prstGeom>
            <a:noFill/>
            <a:ln w="9525">
              <a:solidFill>
                <a:srgbClr val="99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2286" y="1466"/>
              <a:ext cx="45" cy="141"/>
            </a:xfrm>
            <a:prstGeom prst="rect">
              <a:avLst/>
            </a:prstGeom>
            <a:noFill/>
            <a:ln w="9525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>
              <a:off x="2286" y="1511"/>
              <a:ext cx="45" cy="0"/>
            </a:xfrm>
            <a:prstGeom prst="line">
              <a:avLst/>
            </a:prstGeom>
            <a:noFill/>
            <a:ln w="9525">
              <a:solidFill>
                <a:srgbClr val="99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>
              <a:off x="2286" y="1558"/>
              <a:ext cx="45" cy="0"/>
            </a:xfrm>
            <a:prstGeom prst="line">
              <a:avLst/>
            </a:prstGeom>
            <a:noFill/>
            <a:ln w="9525">
              <a:solidFill>
                <a:srgbClr val="99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1249784" y="3188697"/>
            <a:ext cx="3182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200">
                <a:solidFill>
                  <a:schemeClr val="bg2">
                    <a:lumMod val="75000"/>
                  </a:schemeClr>
                </a:solidFill>
              </a:rPr>
              <a:t>Group 3: basilican churches without transept</a:t>
            </a:r>
          </a:p>
        </p:txBody>
      </p: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3153196" y="3579222"/>
            <a:ext cx="650875" cy="225425"/>
            <a:chOff x="975" y="1235"/>
            <a:chExt cx="410" cy="142"/>
          </a:xfrm>
          <a:effectLst>
            <a:outerShdw blurRad="50800" dist="88900" dir="2400000" algn="ctr" rotWithShape="0">
              <a:schemeClr val="tx1">
                <a:alpha val="39000"/>
              </a:schemeClr>
            </a:outerShdw>
          </a:effectLst>
        </p:grpSpPr>
        <p:sp>
          <p:nvSpPr>
            <p:cNvPr id="23" name="Rectangle 37"/>
            <p:cNvSpPr>
              <a:spLocks noChangeArrowheads="1"/>
            </p:cNvSpPr>
            <p:nvPr/>
          </p:nvSpPr>
          <p:spPr bwMode="auto">
            <a:xfrm>
              <a:off x="1032" y="1235"/>
              <a:ext cx="296" cy="142"/>
            </a:xfrm>
            <a:prstGeom prst="rect">
              <a:avLst/>
            </a:prstGeom>
            <a:noFill/>
            <a:ln w="9525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4" name="Line 38"/>
            <p:cNvSpPr>
              <a:spLocks noChangeShapeType="1"/>
            </p:cNvSpPr>
            <p:nvPr/>
          </p:nvSpPr>
          <p:spPr bwMode="auto">
            <a:xfrm>
              <a:off x="1032" y="1281"/>
              <a:ext cx="296" cy="0"/>
            </a:xfrm>
            <a:prstGeom prst="line">
              <a:avLst/>
            </a:prstGeom>
            <a:noFill/>
            <a:ln w="9525">
              <a:solidFill>
                <a:srgbClr val="99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>
              <a:off x="1032" y="1328"/>
              <a:ext cx="296" cy="0"/>
            </a:xfrm>
            <a:prstGeom prst="line">
              <a:avLst/>
            </a:prstGeom>
            <a:noFill/>
            <a:ln w="9525">
              <a:solidFill>
                <a:srgbClr val="99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Rectangle 40"/>
            <p:cNvSpPr>
              <a:spLocks noChangeArrowheads="1"/>
            </p:cNvSpPr>
            <p:nvPr/>
          </p:nvSpPr>
          <p:spPr bwMode="auto">
            <a:xfrm>
              <a:off x="975" y="1235"/>
              <a:ext cx="45" cy="142"/>
            </a:xfrm>
            <a:prstGeom prst="rect">
              <a:avLst/>
            </a:prstGeom>
            <a:noFill/>
            <a:ln w="9525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7" name="Line 41"/>
            <p:cNvSpPr>
              <a:spLocks noChangeShapeType="1"/>
            </p:cNvSpPr>
            <p:nvPr/>
          </p:nvSpPr>
          <p:spPr bwMode="auto">
            <a:xfrm>
              <a:off x="975" y="1281"/>
              <a:ext cx="45" cy="0"/>
            </a:xfrm>
            <a:prstGeom prst="line">
              <a:avLst/>
            </a:prstGeom>
            <a:noFill/>
            <a:ln w="9525">
              <a:solidFill>
                <a:srgbClr val="99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42"/>
            <p:cNvSpPr>
              <a:spLocks noChangeShapeType="1"/>
            </p:cNvSpPr>
            <p:nvPr/>
          </p:nvSpPr>
          <p:spPr bwMode="auto">
            <a:xfrm>
              <a:off x="975" y="1328"/>
              <a:ext cx="45" cy="0"/>
            </a:xfrm>
            <a:prstGeom prst="line">
              <a:avLst/>
            </a:prstGeom>
            <a:noFill/>
            <a:ln w="9525">
              <a:solidFill>
                <a:srgbClr val="99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Rectangle 43"/>
            <p:cNvSpPr>
              <a:spLocks noChangeArrowheads="1"/>
            </p:cNvSpPr>
            <p:nvPr/>
          </p:nvSpPr>
          <p:spPr bwMode="auto">
            <a:xfrm>
              <a:off x="1340" y="1235"/>
              <a:ext cx="45" cy="142"/>
            </a:xfrm>
            <a:prstGeom prst="rect">
              <a:avLst/>
            </a:prstGeom>
            <a:noFill/>
            <a:ln w="9525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0" name="Line 44"/>
            <p:cNvSpPr>
              <a:spLocks noChangeShapeType="1"/>
            </p:cNvSpPr>
            <p:nvPr/>
          </p:nvSpPr>
          <p:spPr bwMode="auto">
            <a:xfrm>
              <a:off x="1340" y="1281"/>
              <a:ext cx="45" cy="0"/>
            </a:xfrm>
            <a:prstGeom prst="line">
              <a:avLst/>
            </a:prstGeom>
            <a:noFill/>
            <a:ln w="9525">
              <a:solidFill>
                <a:srgbClr val="99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45"/>
            <p:cNvSpPr>
              <a:spLocks noChangeShapeType="1"/>
            </p:cNvSpPr>
            <p:nvPr/>
          </p:nvSpPr>
          <p:spPr bwMode="auto">
            <a:xfrm>
              <a:off x="1340" y="1328"/>
              <a:ext cx="45" cy="0"/>
            </a:xfrm>
            <a:prstGeom prst="line">
              <a:avLst/>
            </a:prstGeom>
            <a:noFill/>
            <a:ln w="9525">
              <a:solidFill>
                <a:srgbClr val="99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1249784" y="3947522"/>
            <a:ext cx="2674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200">
                <a:solidFill>
                  <a:schemeClr val="bg2">
                    <a:lumMod val="75000"/>
                  </a:schemeClr>
                </a:solidFill>
              </a:rPr>
              <a:t>Group 4: single cell circular churches</a:t>
            </a:r>
          </a:p>
        </p:txBody>
      </p:sp>
      <p:sp>
        <p:nvSpPr>
          <p:cNvPr id="33" name="Oval 47"/>
          <p:cNvSpPr>
            <a:spLocks noChangeArrowheads="1"/>
          </p:cNvSpPr>
          <p:nvPr/>
        </p:nvSpPr>
        <p:spPr bwMode="auto">
          <a:xfrm>
            <a:off x="3584995" y="4330109"/>
            <a:ext cx="225427" cy="228600"/>
          </a:xfrm>
          <a:prstGeom prst="ellipse">
            <a:avLst/>
          </a:prstGeom>
          <a:noFill/>
          <a:ln w="12700" algn="ctr">
            <a:solidFill>
              <a:srgbClr val="996600"/>
            </a:solidFill>
            <a:round/>
            <a:headEnd/>
            <a:tailEnd/>
          </a:ln>
          <a:effectLst>
            <a:outerShdw blurRad="50800" dist="88900" dir="2400000" algn="ctr" rotWithShape="0">
              <a:schemeClr val="tx1">
                <a:alpha val="3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249784" y="4680947"/>
            <a:ext cx="2555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200">
                <a:solidFill>
                  <a:schemeClr val="bg2">
                    <a:lumMod val="75000"/>
                  </a:schemeClr>
                </a:solidFill>
              </a:rPr>
              <a:t>Group 5: single cell rectangular cell</a:t>
            </a:r>
          </a:p>
        </p:txBody>
      </p:sp>
      <p:grpSp>
        <p:nvGrpSpPr>
          <p:cNvPr id="35" name="Group 49"/>
          <p:cNvGrpSpPr>
            <a:grpSpLocks/>
          </p:cNvGrpSpPr>
          <p:nvPr/>
        </p:nvGrpSpPr>
        <p:grpSpPr bwMode="auto">
          <a:xfrm>
            <a:off x="3172246" y="5027022"/>
            <a:ext cx="631825" cy="225425"/>
            <a:chOff x="987" y="2409"/>
            <a:chExt cx="398" cy="142"/>
          </a:xfrm>
          <a:effectLst>
            <a:outerShdw blurRad="50800" dist="88900" dir="2400000" algn="ctr" rotWithShape="0">
              <a:schemeClr val="tx1">
                <a:alpha val="39000"/>
              </a:schemeClr>
            </a:outerShdw>
          </a:effectLst>
        </p:grpSpPr>
        <p:sp>
          <p:nvSpPr>
            <p:cNvPr id="36" name="Rectangle 50"/>
            <p:cNvSpPr>
              <a:spLocks noChangeArrowheads="1"/>
            </p:cNvSpPr>
            <p:nvPr/>
          </p:nvSpPr>
          <p:spPr bwMode="auto">
            <a:xfrm>
              <a:off x="1077" y="2409"/>
              <a:ext cx="218" cy="142"/>
            </a:xfrm>
            <a:prstGeom prst="rect">
              <a:avLst/>
            </a:prstGeom>
            <a:noFill/>
            <a:ln w="1270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7" name="Rectangle 51"/>
            <p:cNvSpPr>
              <a:spLocks noChangeArrowheads="1"/>
            </p:cNvSpPr>
            <p:nvPr/>
          </p:nvSpPr>
          <p:spPr bwMode="auto">
            <a:xfrm>
              <a:off x="1306" y="2409"/>
              <a:ext cx="79" cy="142"/>
            </a:xfrm>
            <a:prstGeom prst="rect">
              <a:avLst/>
            </a:prstGeom>
            <a:noFill/>
            <a:ln w="1270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8" name="Rectangle 52"/>
            <p:cNvSpPr>
              <a:spLocks noChangeArrowheads="1"/>
            </p:cNvSpPr>
            <p:nvPr/>
          </p:nvSpPr>
          <p:spPr bwMode="auto">
            <a:xfrm>
              <a:off x="987" y="2409"/>
              <a:ext cx="79" cy="142"/>
            </a:xfrm>
            <a:prstGeom prst="rect">
              <a:avLst/>
            </a:prstGeom>
            <a:noFill/>
            <a:ln w="1270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175171" y="5347697"/>
            <a:ext cx="3317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200">
                <a:solidFill>
                  <a:schemeClr val="bg2">
                    <a:lumMod val="75000"/>
                  </a:schemeClr>
                </a:solidFill>
              </a:rPr>
              <a:t>Group 6: Cistercian churches and monasteries</a:t>
            </a:r>
          </a:p>
        </p:txBody>
      </p:sp>
      <p:grpSp>
        <p:nvGrpSpPr>
          <p:cNvPr id="40" name="Group 54"/>
          <p:cNvGrpSpPr>
            <a:grpSpLocks/>
          </p:cNvGrpSpPr>
          <p:nvPr/>
        </p:nvGrpSpPr>
        <p:grpSpPr bwMode="auto">
          <a:xfrm>
            <a:off x="3024609" y="5658847"/>
            <a:ext cx="704850" cy="395287"/>
            <a:chOff x="941" y="3045"/>
            <a:chExt cx="444" cy="249"/>
          </a:xfrm>
          <a:effectLst>
            <a:outerShdw blurRad="50800" dist="88900" dir="2400000" algn="ctr" rotWithShape="0">
              <a:schemeClr val="tx1">
                <a:alpha val="39000"/>
              </a:schemeClr>
            </a:outerShdw>
          </a:effectLst>
        </p:grpSpPr>
        <p:sp>
          <p:nvSpPr>
            <p:cNvPr id="41" name="Rectangle 55"/>
            <p:cNvSpPr>
              <a:spLocks noChangeArrowheads="1"/>
            </p:cNvSpPr>
            <p:nvPr/>
          </p:nvSpPr>
          <p:spPr bwMode="auto">
            <a:xfrm>
              <a:off x="941" y="3099"/>
              <a:ext cx="296" cy="141"/>
            </a:xfrm>
            <a:prstGeom prst="rect">
              <a:avLst/>
            </a:prstGeom>
            <a:noFill/>
            <a:ln w="1270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2" name="Rectangle 56"/>
            <p:cNvSpPr>
              <a:spLocks noChangeArrowheads="1"/>
            </p:cNvSpPr>
            <p:nvPr/>
          </p:nvSpPr>
          <p:spPr bwMode="auto">
            <a:xfrm>
              <a:off x="1249" y="3045"/>
              <a:ext cx="79" cy="249"/>
            </a:xfrm>
            <a:prstGeom prst="rect">
              <a:avLst/>
            </a:prstGeom>
            <a:noFill/>
            <a:ln w="1270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3" name="Line 57"/>
            <p:cNvSpPr>
              <a:spLocks noChangeShapeType="1"/>
            </p:cNvSpPr>
            <p:nvPr/>
          </p:nvSpPr>
          <p:spPr bwMode="auto">
            <a:xfrm>
              <a:off x="941" y="3144"/>
              <a:ext cx="296" cy="0"/>
            </a:xfrm>
            <a:prstGeom prst="line">
              <a:avLst/>
            </a:prstGeom>
            <a:noFill/>
            <a:ln w="12700">
              <a:solidFill>
                <a:srgbClr val="99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58"/>
            <p:cNvSpPr>
              <a:spLocks noChangeShapeType="1"/>
            </p:cNvSpPr>
            <p:nvPr/>
          </p:nvSpPr>
          <p:spPr bwMode="auto">
            <a:xfrm>
              <a:off x="941" y="3191"/>
              <a:ext cx="296" cy="0"/>
            </a:xfrm>
            <a:prstGeom prst="line">
              <a:avLst/>
            </a:prstGeom>
            <a:noFill/>
            <a:ln w="12700">
              <a:solidFill>
                <a:srgbClr val="99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Rectangle 59"/>
            <p:cNvSpPr>
              <a:spLocks noChangeArrowheads="1"/>
            </p:cNvSpPr>
            <p:nvPr/>
          </p:nvSpPr>
          <p:spPr bwMode="auto">
            <a:xfrm>
              <a:off x="1340" y="3099"/>
              <a:ext cx="45" cy="141"/>
            </a:xfrm>
            <a:prstGeom prst="rect">
              <a:avLst/>
            </a:prstGeom>
            <a:noFill/>
            <a:ln w="1270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6" name="Line 60"/>
            <p:cNvSpPr>
              <a:spLocks noChangeShapeType="1"/>
            </p:cNvSpPr>
            <p:nvPr/>
          </p:nvSpPr>
          <p:spPr bwMode="auto">
            <a:xfrm>
              <a:off x="1340" y="3144"/>
              <a:ext cx="45" cy="0"/>
            </a:xfrm>
            <a:prstGeom prst="line">
              <a:avLst/>
            </a:prstGeom>
            <a:noFill/>
            <a:ln w="12700">
              <a:solidFill>
                <a:srgbClr val="99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61"/>
            <p:cNvSpPr>
              <a:spLocks noChangeShapeType="1"/>
            </p:cNvSpPr>
            <p:nvPr/>
          </p:nvSpPr>
          <p:spPr bwMode="auto">
            <a:xfrm>
              <a:off x="1340" y="3191"/>
              <a:ext cx="45" cy="0"/>
            </a:xfrm>
            <a:prstGeom prst="line">
              <a:avLst/>
            </a:prstGeom>
            <a:noFill/>
            <a:ln w="12700">
              <a:solidFill>
                <a:srgbClr val="99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4885159" y="1967909"/>
            <a:ext cx="297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200">
                <a:solidFill>
                  <a:schemeClr val="bg2">
                    <a:lumMod val="75000"/>
                  </a:schemeClr>
                </a:solidFill>
              </a:rPr>
              <a:t>Group 9: early churches of the mendicant</a:t>
            </a:r>
          </a:p>
          <a:p>
            <a:r>
              <a:rPr lang="en-GB" altLang="fr-FR" sz="1200">
                <a:solidFill>
                  <a:schemeClr val="bg2">
                    <a:lumMod val="75000"/>
                  </a:schemeClr>
                </a:solidFill>
              </a:rPr>
              <a:t>/preaching orders</a:t>
            </a:r>
          </a:p>
        </p:txBody>
      </p:sp>
      <p:grpSp>
        <p:nvGrpSpPr>
          <p:cNvPr id="49" name="Group 114"/>
          <p:cNvGrpSpPr>
            <a:grpSpLocks/>
          </p:cNvGrpSpPr>
          <p:nvPr/>
        </p:nvGrpSpPr>
        <p:grpSpPr bwMode="auto">
          <a:xfrm>
            <a:off x="5358234" y="2507659"/>
            <a:ext cx="958850" cy="395288"/>
            <a:chOff x="3309" y="1389"/>
            <a:chExt cx="604" cy="249"/>
          </a:xfrm>
          <a:effectLst>
            <a:outerShdw blurRad="50800" dist="88900" dir="2400000" algn="ctr" rotWithShape="0">
              <a:schemeClr val="tx1">
                <a:alpha val="39000"/>
              </a:schemeClr>
            </a:outerShdw>
          </a:effectLst>
        </p:grpSpPr>
        <p:sp>
          <p:nvSpPr>
            <p:cNvPr id="50" name="Rectangle 23"/>
            <p:cNvSpPr>
              <a:spLocks noChangeArrowheads="1"/>
            </p:cNvSpPr>
            <p:nvPr/>
          </p:nvSpPr>
          <p:spPr bwMode="auto">
            <a:xfrm>
              <a:off x="3662" y="1486"/>
              <a:ext cx="251" cy="49"/>
            </a:xfrm>
            <a:prstGeom prst="rect">
              <a:avLst/>
            </a:prstGeom>
            <a:noFill/>
            <a:ln w="9525">
              <a:solidFill>
                <a:srgbClr val="293D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51" name="Rectangle 63"/>
            <p:cNvSpPr>
              <a:spLocks noChangeArrowheads="1"/>
            </p:cNvSpPr>
            <p:nvPr/>
          </p:nvSpPr>
          <p:spPr bwMode="auto">
            <a:xfrm>
              <a:off x="3309" y="1443"/>
              <a:ext cx="251" cy="141"/>
            </a:xfrm>
            <a:prstGeom prst="rect">
              <a:avLst/>
            </a:prstGeom>
            <a:noFill/>
            <a:ln w="9525">
              <a:solidFill>
                <a:srgbClr val="293D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52" name="Rectangle 64"/>
            <p:cNvSpPr>
              <a:spLocks noChangeArrowheads="1"/>
            </p:cNvSpPr>
            <p:nvPr/>
          </p:nvSpPr>
          <p:spPr bwMode="auto">
            <a:xfrm>
              <a:off x="3572" y="1389"/>
              <a:ext cx="79" cy="249"/>
            </a:xfrm>
            <a:prstGeom prst="rect">
              <a:avLst/>
            </a:prstGeom>
            <a:noFill/>
            <a:ln w="9525">
              <a:solidFill>
                <a:srgbClr val="293D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53" name="Line 65"/>
            <p:cNvSpPr>
              <a:spLocks noChangeShapeType="1"/>
            </p:cNvSpPr>
            <p:nvPr/>
          </p:nvSpPr>
          <p:spPr bwMode="auto">
            <a:xfrm>
              <a:off x="3309" y="1488"/>
              <a:ext cx="251" cy="0"/>
            </a:xfrm>
            <a:prstGeom prst="line">
              <a:avLst/>
            </a:prstGeom>
            <a:noFill/>
            <a:ln w="9525">
              <a:solidFill>
                <a:srgbClr val="293D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66"/>
            <p:cNvSpPr>
              <a:spLocks noChangeShapeType="1"/>
            </p:cNvSpPr>
            <p:nvPr/>
          </p:nvSpPr>
          <p:spPr bwMode="auto">
            <a:xfrm>
              <a:off x="3309" y="1535"/>
              <a:ext cx="251" cy="0"/>
            </a:xfrm>
            <a:prstGeom prst="line">
              <a:avLst/>
            </a:prstGeom>
            <a:noFill/>
            <a:ln w="9525">
              <a:solidFill>
                <a:srgbClr val="293D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67"/>
            <p:cNvSpPr>
              <a:spLocks noChangeShapeType="1"/>
            </p:cNvSpPr>
            <p:nvPr/>
          </p:nvSpPr>
          <p:spPr bwMode="auto">
            <a:xfrm>
              <a:off x="3662" y="1535"/>
              <a:ext cx="251" cy="0"/>
            </a:xfrm>
            <a:prstGeom prst="line">
              <a:avLst/>
            </a:prstGeom>
            <a:noFill/>
            <a:ln w="9525">
              <a:solidFill>
                <a:srgbClr val="293D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6" name="Line 68"/>
          <p:cNvSpPr>
            <a:spLocks noChangeShapeType="1"/>
          </p:cNvSpPr>
          <p:nvPr/>
        </p:nvSpPr>
        <p:spPr bwMode="auto">
          <a:xfrm>
            <a:off x="4567659" y="2804522"/>
            <a:ext cx="0" cy="3249612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" name="Text Box 69"/>
          <p:cNvSpPr txBox="1">
            <a:spLocks noChangeArrowheads="1"/>
          </p:cNvSpPr>
          <p:nvPr/>
        </p:nvSpPr>
        <p:spPr bwMode="auto">
          <a:xfrm rot="16200000">
            <a:off x="-863179" y="3926884"/>
            <a:ext cx="3308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400" dirty="0">
                <a:solidFill>
                  <a:srgbClr val="D6A300"/>
                </a:solidFill>
              </a:rPr>
              <a:t>Romanesque ecclesiastical architecture</a:t>
            </a:r>
          </a:p>
        </p:txBody>
      </p:sp>
      <p:sp>
        <p:nvSpPr>
          <p:cNvPr id="58" name="Text Box 70"/>
          <p:cNvSpPr txBox="1">
            <a:spLocks noChangeArrowheads="1"/>
          </p:cNvSpPr>
          <p:nvPr/>
        </p:nvSpPr>
        <p:spPr bwMode="auto">
          <a:xfrm rot="5400000">
            <a:off x="6887790" y="3895928"/>
            <a:ext cx="2767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400" dirty="0">
                <a:solidFill>
                  <a:srgbClr val="6E7A90"/>
                </a:solidFill>
              </a:rPr>
              <a:t>Gothic ecclesiastical architecture</a:t>
            </a:r>
          </a:p>
        </p:txBody>
      </p:sp>
      <p:sp>
        <p:nvSpPr>
          <p:cNvPr id="59" name="Text Box 71"/>
          <p:cNvSpPr txBox="1">
            <a:spLocks noChangeArrowheads="1"/>
          </p:cNvSpPr>
          <p:nvPr/>
        </p:nvSpPr>
        <p:spPr bwMode="auto">
          <a:xfrm>
            <a:off x="4885159" y="3175997"/>
            <a:ext cx="2151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200">
                <a:solidFill>
                  <a:schemeClr val="bg2">
                    <a:lumMod val="75000"/>
                  </a:schemeClr>
                </a:solidFill>
              </a:rPr>
              <a:t>Group 10: basilican churches</a:t>
            </a:r>
          </a:p>
        </p:txBody>
      </p:sp>
      <p:grpSp>
        <p:nvGrpSpPr>
          <p:cNvPr id="60" name="Group 72"/>
          <p:cNvGrpSpPr>
            <a:grpSpLocks/>
          </p:cNvGrpSpPr>
          <p:nvPr/>
        </p:nvGrpSpPr>
        <p:grpSpPr bwMode="auto">
          <a:xfrm>
            <a:off x="5324896" y="3569697"/>
            <a:ext cx="993775" cy="225425"/>
            <a:chOff x="3442" y="1229"/>
            <a:chExt cx="626" cy="142"/>
          </a:xfrm>
          <a:effectLst>
            <a:outerShdw blurRad="50800" dist="88900" dir="2400000" algn="ctr" rotWithShape="0">
              <a:schemeClr val="tx1">
                <a:alpha val="39000"/>
              </a:schemeClr>
            </a:outerShdw>
          </a:effectLst>
        </p:grpSpPr>
        <p:grpSp>
          <p:nvGrpSpPr>
            <p:cNvPr id="61" name="Group 73"/>
            <p:cNvGrpSpPr>
              <a:grpSpLocks/>
            </p:cNvGrpSpPr>
            <p:nvPr/>
          </p:nvGrpSpPr>
          <p:grpSpPr bwMode="auto">
            <a:xfrm>
              <a:off x="3807" y="1229"/>
              <a:ext cx="182" cy="141"/>
              <a:chOff x="4175" y="1318"/>
              <a:chExt cx="361" cy="267"/>
            </a:xfrm>
          </p:grpSpPr>
          <p:sp>
            <p:nvSpPr>
              <p:cNvPr id="73" name="Rectangle 74"/>
              <p:cNvSpPr>
                <a:spLocks noChangeArrowheads="1"/>
              </p:cNvSpPr>
              <p:nvPr/>
            </p:nvSpPr>
            <p:spPr bwMode="auto">
              <a:xfrm>
                <a:off x="4175" y="1318"/>
                <a:ext cx="361" cy="267"/>
              </a:xfrm>
              <a:prstGeom prst="rect">
                <a:avLst/>
              </a:prstGeom>
              <a:noFill/>
              <a:ln w="9525">
                <a:solidFill>
                  <a:srgbClr val="293D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74" name="Line 75"/>
              <p:cNvSpPr>
                <a:spLocks noChangeShapeType="1"/>
              </p:cNvSpPr>
              <p:nvPr/>
            </p:nvSpPr>
            <p:spPr bwMode="auto">
              <a:xfrm>
                <a:off x="4175" y="1404"/>
                <a:ext cx="361" cy="0"/>
              </a:xfrm>
              <a:prstGeom prst="line">
                <a:avLst/>
              </a:prstGeom>
              <a:noFill/>
              <a:ln w="9525">
                <a:solidFill>
                  <a:srgbClr val="293D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Line 76"/>
              <p:cNvSpPr>
                <a:spLocks noChangeShapeType="1"/>
              </p:cNvSpPr>
              <p:nvPr/>
            </p:nvSpPr>
            <p:spPr bwMode="auto">
              <a:xfrm>
                <a:off x="4175" y="1492"/>
                <a:ext cx="361" cy="0"/>
              </a:xfrm>
              <a:prstGeom prst="line">
                <a:avLst/>
              </a:prstGeom>
              <a:noFill/>
              <a:ln w="9525">
                <a:solidFill>
                  <a:srgbClr val="293D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2" name="Group 77"/>
            <p:cNvGrpSpPr>
              <a:grpSpLocks/>
            </p:cNvGrpSpPr>
            <p:nvPr/>
          </p:nvGrpSpPr>
          <p:grpSpPr bwMode="auto">
            <a:xfrm>
              <a:off x="3750" y="1229"/>
              <a:ext cx="45" cy="141"/>
              <a:chOff x="4058" y="1318"/>
              <a:chExt cx="90" cy="267"/>
            </a:xfrm>
          </p:grpSpPr>
          <p:sp>
            <p:nvSpPr>
              <p:cNvPr id="70" name="Rectangle 78"/>
              <p:cNvSpPr>
                <a:spLocks noChangeArrowheads="1"/>
              </p:cNvSpPr>
              <p:nvPr/>
            </p:nvSpPr>
            <p:spPr bwMode="auto">
              <a:xfrm>
                <a:off x="4058" y="1318"/>
                <a:ext cx="90" cy="267"/>
              </a:xfrm>
              <a:prstGeom prst="rect">
                <a:avLst/>
              </a:prstGeom>
              <a:noFill/>
              <a:ln w="9525">
                <a:solidFill>
                  <a:srgbClr val="293D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71" name="Line 79"/>
              <p:cNvSpPr>
                <a:spLocks noChangeShapeType="1"/>
              </p:cNvSpPr>
              <p:nvPr/>
            </p:nvSpPr>
            <p:spPr bwMode="auto">
              <a:xfrm>
                <a:off x="4058" y="1404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293D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" name="Line 80"/>
              <p:cNvSpPr>
                <a:spLocks noChangeShapeType="1"/>
              </p:cNvSpPr>
              <p:nvPr/>
            </p:nvSpPr>
            <p:spPr bwMode="auto">
              <a:xfrm>
                <a:off x="4058" y="1492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293D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3" name="Group 81"/>
            <p:cNvGrpSpPr>
              <a:grpSpLocks/>
            </p:cNvGrpSpPr>
            <p:nvPr/>
          </p:nvGrpSpPr>
          <p:grpSpPr bwMode="auto">
            <a:xfrm>
              <a:off x="3442" y="1229"/>
              <a:ext cx="297" cy="141"/>
              <a:chOff x="3449" y="1318"/>
              <a:chExt cx="590" cy="267"/>
            </a:xfrm>
          </p:grpSpPr>
          <p:sp>
            <p:nvSpPr>
              <p:cNvPr id="67" name="Rectangle 82"/>
              <p:cNvSpPr>
                <a:spLocks noChangeArrowheads="1"/>
              </p:cNvSpPr>
              <p:nvPr/>
            </p:nvSpPr>
            <p:spPr bwMode="auto">
              <a:xfrm>
                <a:off x="3449" y="1318"/>
                <a:ext cx="590" cy="267"/>
              </a:xfrm>
              <a:prstGeom prst="rect">
                <a:avLst/>
              </a:prstGeom>
              <a:noFill/>
              <a:ln w="9525">
                <a:solidFill>
                  <a:srgbClr val="293D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68" name="Line 83"/>
              <p:cNvSpPr>
                <a:spLocks noChangeShapeType="1"/>
              </p:cNvSpPr>
              <p:nvPr/>
            </p:nvSpPr>
            <p:spPr bwMode="auto">
              <a:xfrm>
                <a:off x="3449" y="1404"/>
                <a:ext cx="590" cy="0"/>
              </a:xfrm>
              <a:prstGeom prst="line">
                <a:avLst/>
              </a:prstGeom>
              <a:noFill/>
              <a:ln w="9525">
                <a:solidFill>
                  <a:srgbClr val="293D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" name="Line 84"/>
              <p:cNvSpPr>
                <a:spLocks noChangeShapeType="1"/>
              </p:cNvSpPr>
              <p:nvPr/>
            </p:nvSpPr>
            <p:spPr bwMode="auto">
              <a:xfrm>
                <a:off x="3449" y="1492"/>
                <a:ext cx="590" cy="0"/>
              </a:xfrm>
              <a:prstGeom prst="line">
                <a:avLst/>
              </a:prstGeom>
              <a:noFill/>
              <a:ln w="9525">
                <a:solidFill>
                  <a:srgbClr val="293D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" name="Line 85"/>
            <p:cNvSpPr>
              <a:spLocks noChangeShapeType="1"/>
            </p:cNvSpPr>
            <p:nvPr/>
          </p:nvSpPr>
          <p:spPr bwMode="auto">
            <a:xfrm>
              <a:off x="4011" y="1275"/>
              <a:ext cx="45" cy="0"/>
            </a:xfrm>
            <a:prstGeom prst="line">
              <a:avLst/>
            </a:prstGeom>
            <a:noFill/>
            <a:ln w="9525">
              <a:solidFill>
                <a:srgbClr val="293D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86"/>
            <p:cNvSpPr>
              <a:spLocks noChangeShapeType="1"/>
            </p:cNvSpPr>
            <p:nvPr/>
          </p:nvSpPr>
          <p:spPr bwMode="auto">
            <a:xfrm>
              <a:off x="4011" y="1321"/>
              <a:ext cx="45" cy="0"/>
            </a:xfrm>
            <a:prstGeom prst="line">
              <a:avLst/>
            </a:prstGeom>
            <a:noFill/>
            <a:ln w="9525">
              <a:solidFill>
                <a:srgbClr val="293D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Rectangle 87"/>
            <p:cNvSpPr>
              <a:spLocks noChangeArrowheads="1"/>
            </p:cNvSpPr>
            <p:nvPr/>
          </p:nvSpPr>
          <p:spPr bwMode="auto">
            <a:xfrm>
              <a:off x="4001" y="1229"/>
              <a:ext cx="67" cy="142"/>
            </a:xfrm>
            <a:prstGeom prst="rect">
              <a:avLst/>
            </a:prstGeom>
            <a:noFill/>
            <a:ln w="9525" algn="ctr">
              <a:solidFill>
                <a:srgbClr val="293D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76" name="Text Box 88"/>
          <p:cNvSpPr txBox="1">
            <a:spLocks noChangeArrowheads="1"/>
          </p:cNvSpPr>
          <p:nvPr/>
        </p:nvSpPr>
        <p:spPr bwMode="auto">
          <a:xfrm>
            <a:off x="4885159" y="3947522"/>
            <a:ext cx="26082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200">
                <a:solidFill>
                  <a:schemeClr val="bg2">
                    <a:lumMod val="75000"/>
                  </a:schemeClr>
                </a:solidFill>
              </a:rPr>
              <a:t>Group 11: Three nave hall churches</a:t>
            </a:r>
          </a:p>
        </p:txBody>
      </p:sp>
      <p:grpSp>
        <p:nvGrpSpPr>
          <p:cNvPr id="77" name="Group 89"/>
          <p:cNvGrpSpPr>
            <a:grpSpLocks/>
          </p:cNvGrpSpPr>
          <p:nvPr/>
        </p:nvGrpSpPr>
        <p:grpSpPr bwMode="auto">
          <a:xfrm>
            <a:off x="5359821" y="4301534"/>
            <a:ext cx="958850" cy="225425"/>
            <a:chOff x="3464" y="1847"/>
            <a:chExt cx="604" cy="142"/>
          </a:xfrm>
          <a:effectLst>
            <a:outerShdw blurRad="50800" dist="88900" dir="2400000" algn="ctr" rotWithShape="0">
              <a:schemeClr val="tx1">
                <a:alpha val="39000"/>
              </a:schemeClr>
            </a:outerShdw>
          </a:effectLst>
        </p:grpSpPr>
        <p:sp>
          <p:nvSpPr>
            <p:cNvPr id="78" name="Rectangle 90"/>
            <p:cNvSpPr>
              <a:spLocks noChangeArrowheads="1"/>
            </p:cNvSpPr>
            <p:nvPr/>
          </p:nvSpPr>
          <p:spPr bwMode="auto">
            <a:xfrm>
              <a:off x="3828" y="1847"/>
              <a:ext cx="160" cy="141"/>
            </a:xfrm>
            <a:prstGeom prst="rect">
              <a:avLst/>
            </a:prstGeom>
            <a:noFill/>
            <a:ln w="9525">
              <a:solidFill>
                <a:srgbClr val="293D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79" name="Line 91"/>
            <p:cNvSpPr>
              <a:spLocks noChangeShapeType="1"/>
            </p:cNvSpPr>
            <p:nvPr/>
          </p:nvSpPr>
          <p:spPr bwMode="auto">
            <a:xfrm>
              <a:off x="3828" y="1893"/>
              <a:ext cx="160" cy="0"/>
            </a:xfrm>
            <a:prstGeom prst="line">
              <a:avLst/>
            </a:prstGeom>
            <a:noFill/>
            <a:ln w="9525">
              <a:solidFill>
                <a:srgbClr val="293D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92"/>
            <p:cNvSpPr>
              <a:spLocks noChangeShapeType="1"/>
            </p:cNvSpPr>
            <p:nvPr/>
          </p:nvSpPr>
          <p:spPr bwMode="auto">
            <a:xfrm>
              <a:off x="3828" y="1939"/>
              <a:ext cx="160" cy="0"/>
            </a:xfrm>
            <a:prstGeom prst="line">
              <a:avLst/>
            </a:prstGeom>
            <a:noFill/>
            <a:ln w="9525">
              <a:solidFill>
                <a:srgbClr val="293D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Rectangle 93"/>
            <p:cNvSpPr>
              <a:spLocks noChangeArrowheads="1"/>
            </p:cNvSpPr>
            <p:nvPr/>
          </p:nvSpPr>
          <p:spPr bwMode="auto">
            <a:xfrm>
              <a:off x="3771" y="1847"/>
              <a:ext cx="45" cy="141"/>
            </a:xfrm>
            <a:prstGeom prst="rect">
              <a:avLst/>
            </a:prstGeom>
            <a:noFill/>
            <a:ln w="9525">
              <a:solidFill>
                <a:srgbClr val="293D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82" name="Rectangle 94"/>
            <p:cNvSpPr>
              <a:spLocks noChangeArrowheads="1"/>
            </p:cNvSpPr>
            <p:nvPr/>
          </p:nvSpPr>
          <p:spPr bwMode="auto">
            <a:xfrm>
              <a:off x="3521" y="1847"/>
              <a:ext cx="240" cy="141"/>
            </a:xfrm>
            <a:prstGeom prst="rect">
              <a:avLst/>
            </a:prstGeom>
            <a:noFill/>
            <a:ln w="9525">
              <a:solidFill>
                <a:srgbClr val="293D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83" name="Line 95"/>
            <p:cNvSpPr>
              <a:spLocks noChangeShapeType="1"/>
            </p:cNvSpPr>
            <p:nvPr/>
          </p:nvSpPr>
          <p:spPr bwMode="auto">
            <a:xfrm>
              <a:off x="3521" y="1893"/>
              <a:ext cx="240" cy="0"/>
            </a:xfrm>
            <a:prstGeom prst="line">
              <a:avLst/>
            </a:prstGeom>
            <a:noFill/>
            <a:ln w="9525">
              <a:solidFill>
                <a:srgbClr val="293D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96"/>
            <p:cNvSpPr>
              <a:spLocks noChangeShapeType="1"/>
            </p:cNvSpPr>
            <p:nvPr/>
          </p:nvSpPr>
          <p:spPr bwMode="auto">
            <a:xfrm>
              <a:off x="3521" y="1939"/>
              <a:ext cx="240" cy="0"/>
            </a:xfrm>
            <a:prstGeom prst="line">
              <a:avLst/>
            </a:prstGeom>
            <a:noFill/>
            <a:ln w="9525">
              <a:solidFill>
                <a:srgbClr val="293D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Rectangle 97"/>
            <p:cNvSpPr>
              <a:spLocks noChangeArrowheads="1"/>
            </p:cNvSpPr>
            <p:nvPr/>
          </p:nvSpPr>
          <p:spPr bwMode="auto">
            <a:xfrm>
              <a:off x="4001" y="1847"/>
              <a:ext cx="67" cy="142"/>
            </a:xfrm>
            <a:prstGeom prst="rect">
              <a:avLst/>
            </a:prstGeom>
            <a:noFill/>
            <a:ln w="9525" algn="ctr">
              <a:solidFill>
                <a:srgbClr val="293D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86" name="Rectangle 98"/>
            <p:cNvSpPr>
              <a:spLocks noChangeArrowheads="1"/>
            </p:cNvSpPr>
            <p:nvPr/>
          </p:nvSpPr>
          <p:spPr bwMode="auto">
            <a:xfrm>
              <a:off x="3464" y="1847"/>
              <a:ext cx="45" cy="141"/>
            </a:xfrm>
            <a:prstGeom prst="rect">
              <a:avLst/>
            </a:prstGeom>
            <a:noFill/>
            <a:ln w="9525">
              <a:solidFill>
                <a:srgbClr val="293D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87" name="Text Box 99"/>
          <p:cNvSpPr txBox="1">
            <a:spLocks noChangeArrowheads="1"/>
          </p:cNvSpPr>
          <p:nvPr/>
        </p:nvSpPr>
        <p:spPr bwMode="auto">
          <a:xfrm>
            <a:off x="4885159" y="4680947"/>
            <a:ext cx="2698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200">
                <a:solidFill>
                  <a:schemeClr val="bg2">
                    <a:lumMod val="75000"/>
                  </a:schemeClr>
                </a:solidFill>
              </a:rPr>
              <a:t>Group 12: Double-nave hall churches</a:t>
            </a:r>
          </a:p>
        </p:txBody>
      </p:sp>
      <p:grpSp>
        <p:nvGrpSpPr>
          <p:cNvPr id="88" name="Group 100"/>
          <p:cNvGrpSpPr>
            <a:grpSpLocks/>
          </p:cNvGrpSpPr>
          <p:nvPr/>
        </p:nvGrpSpPr>
        <p:grpSpPr bwMode="auto">
          <a:xfrm>
            <a:off x="5382046" y="5027022"/>
            <a:ext cx="566738" cy="225425"/>
            <a:chOff x="3710" y="2409"/>
            <a:chExt cx="357" cy="142"/>
          </a:xfrm>
          <a:effectLst>
            <a:outerShdw blurRad="50800" dist="88900" dir="2400000" algn="ctr" rotWithShape="0">
              <a:schemeClr val="tx1">
                <a:alpha val="39000"/>
              </a:schemeClr>
            </a:outerShdw>
          </a:effectLst>
        </p:grpSpPr>
        <p:sp>
          <p:nvSpPr>
            <p:cNvPr id="89" name="Rectangle 101"/>
            <p:cNvSpPr>
              <a:spLocks noChangeArrowheads="1"/>
            </p:cNvSpPr>
            <p:nvPr/>
          </p:nvSpPr>
          <p:spPr bwMode="auto">
            <a:xfrm>
              <a:off x="3762" y="2409"/>
              <a:ext cx="177" cy="142"/>
            </a:xfrm>
            <a:prstGeom prst="rect">
              <a:avLst/>
            </a:prstGeom>
            <a:noFill/>
            <a:ln w="9525">
              <a:solidFill>
                <a:srgbClr val="293D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0" name="Line 102"/>
            <p:cNvSpPr>
              <a:spLocks noChangeShapeType="1"/>
            </p:cNvSpPr>
            <p:nvPr/>
          </p:nvSpPr>
          <p:spPr bwMode="auto">
            <a:xfrm>
              <a:off x="3762" y="2479"/>
              <a:ext cx="177" cy="0"/>
            </a:xfrm>
            <a:prstGeom prst="line">
              <a:avLst/>
            </a:prstGeom>
            <a:noFill/>
            <a:ln w="9525">
              <a:solidFill>
                <a:srgbClr val="293D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Rectangle 103"/>
            <p:cNvSpPr>
              <a:spLocks noChangeArrowheads="1"/>
            </p:cNvSpPr>
            <p:nvPr/>
          </p:nvSpPr>
          <p:spPr bwMode="auto">
            <a:xfrm>
              <a:off x="3945" y="2443"/>
              <a:ext cx="77" cy="80"/>
            </a:xfrm>
            <a:prstGeom prst="rect">
              <a:avLst/>
            </a:prstGeom>
            <a:noFill/>
            <a:ln w="9525" algn="ctr">
              <a:solidFill>
                <a:srgbClr val="293D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" name="Rectangle 104"/>
            <p:cNvSpPr>
              <a:spLocks noChangeArrowheads="1"/>
            </p:cNvSpPr>
            <p:nvPr/>
          </p:nvSpPr>
          <p:spPr bwMode="auto">
            <a:xfrm>
              <a:off x="3710" y="2409"/>
              <a:ext cx="45" cy="142"/>
            </a:xfrm>
            <a:prstGeom prst="rect">
              <a:avLst/>
            </a:prstGeom>
            <a:noFill/>
            <a:ln w="9525">
              <a:solidFill>
                <a:srgbClr val="293D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3" name="Rectangle 105"/>
            <p:cNvSpPr>
              <a:spLocks noChangeArrowheads="1"/>
            </p:cNvSpPr>
            <p:nvPr/>
          </p:nvSpPr>
          <p:spPr bwMode="auto">
            <a:xfrm>
              <a:off x="4028" y="2443"/>
              <a:ext cx="39" cy="80"/>
            </a:xfrm>
            <a:prstGeom prst="rect">
              <a:avLst/>
            </a:prstGeom>
            <a:noFill/>
            <a:ln w="9525" algn="ctr">
              <a:solidFill>
                <a:srgbClr val="293D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94" name="Text Box 106"/>
          <p:cNvSpPr txBox="1">
            <a:spLocks noChangeArrowheads="1"/>
          </p:cNvSpPr>
          <p:nvPr/>
        </p:nvSpPr>
        <p:spPr bwMode="auto">
          <a:xfrm>
            <a:off x="4810546" y="5347697"/>
            <a:ext cx="2682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200">
                <a:solidFill>
                  <a:schemeClr val="bg2">
                    <a:lumMod val="75000"/>
                  </a:schemeClr>
                </a:solidFill>
              </a:rPr>
              <a:t>Group 13: Single-nave  hall churches</a:t>
            </a:r>
          </a:p>
        </p:txBody>
      </p:sp>
      <p:grpSp>
        <p:nvGrpSpPr>
          <p:cNvPr id="95" name="Group 107"/>
          <p:cNvGrpSpPr>
            <a:grpSpLocks/>
          </p:cNvGrpSpPr>
          <p:nvPr/>
        </p:nvGrpSpPr>
        <p:grpSpPr bwMode="auto">
          <a:xfrm>
            <a:off x="5355059" y="5890622"/>
            <a:ext cx="650875" cy="152400"/>
            <a:chOff x="3657" y="3191"/>
            <a:chExt cx="410" cy="96"/>
          </a:xfrm>
          <a:effectLst>
            <a:outerShdw blurRad="50800" dist="88900" dir="2400000" algn="ctr" rotWithShape="0">
              <a:schemeClr val="tx1">
                <a:alpha val="39000"/>
              </a:schemeClr>
            </a:outerShdw>
          </a:effectLst>
        </p:grpSpPr>
        <p:sp>
          <p:nvSpPr>
            <p:cNvPr id="96" name="Rectangle 108"/>
            <p:cNvSpPr>
              <a:spLocks noChangeArrowheads="1"/>
            </p:cNvSpPr>
            <p:nvPr/>
          </p:nvSpPr>
          <p:spPr bwMode="auto">
            <a:xfrm>
              <a:off x="3713" y="3191"/>
              <a:ext cx="191" cy="96"/>
            </a:xfrm>
            <a:prstGeom prst="rect">
              <a:avLst/>
            </a:prstGeom>
            <a:noFill/>
            <a:ln w="9525">
              <a:solidFill>
                <a:srgbClr val="293D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7" name="Rectangle 109"/>
            <p:cNvSpPr>
              <a:spLocks noChangeArrowheads="1"/>
            </p:cNvSpPr>
            <p:nvPr/>
          </p:nvSpPr>
          <p:spPr bwMode="auto">
            <a:xfrm>
              <a:off x="3916" y="3191"/>
              <a:ext cx="94" cy="96"/>
            </a:xfrm>
            <a:prstGeom prst="rect">
              <a:avLst/>
            </a:prstGeom>
            <a:noFill/>
            <a:ln w="9525" algn="ctr">
              <a:solidFill>
                <a:srgbClr val="293D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8" name="Rectangle 110"/>
            <p:cNvSpPr>
              <a:spLocks noChangeArrowheads="1"/>
            </p:cNvSpPr>
            <p:nvPr/>
          </p:nvSpPr>
          <p:spPr bwMode="auto">
            <a:xfrm>
              <a:off x="3657" y="3191"/>
              <a:ext cx="45" cy="96"/>
            </a:xfrm>
            <a:prstGeom prst="rect">
              <a:avLst/>
            </a:prstGeom>
            <a:noFill/>
            <a:ln w="9525">
              <a:solidFill>
                <a:srgbClr val="293D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9" name="Rectangle 111"/>
            <p:cNvSpPr>
              <a:spLocks noChangeArrowheads="1"/>
            </p:cNvSpPr>
            <p:nvPr/>
          </p:nvSpPr>
          <p:spPr bwMode="auto">
            <a:xfrm>
              <a:off x="4021" y="3191"/>
              <a:ext cx="46" cy="96"/>
            </a:xfrm>
            <a:prstGeom prst="rect">
              <a:avLst/>
            </a:prstGeom>
            <a:noFill/>
            <a:ln w="9525" algn="ctr">
              <a:solidFill>
                <a:srgbClr val="293D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100" name="Text Box 113"/>
          <p:cNvSpPr txBox="1">
            <a:spLocks noChangeArrowheads="1"/>
          </p:cNvSpPr>
          <p:nvPr/>
        </p:nvSpPr>
        <p:spPr bwMode="auto">
          <a:xfrm>
            <a:off x="323167" y="691418"/>
            <a:ext cx="7948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GB" altLang="fr-FR" sz="1600" dirty="0">
                <a:latin typeface="Calibri" panose="020F0502020204030204" pitchFamily="34" charset="0"/>
              </a:rPr>
              <a:t>Our </a:t>
            </a:r>
            <a:r>
              <a:rPr lang="en-GB" altLang="fr-FR" sz="1600" dirty="0" smtClean="0">
                <a:latin typeface="Calibri" panose="020F0502020204030204" pitchFamily="34" charset="0"/>
              </a:rPr>
              <a:t>goal:                   not </a:t>
            </a:r>
            <a:r>
              <a:rPr lang="en-GB" altLang="fr-FR" sz="1600" dirty="0">
                <a:latin typeface="Calibri" panose="020F0502020204030204" pitchFamily="34" charset="0"/>
              </a:rPr>
              <a:t>an exhaustive analysis of the survey, or of Polish architecture, </a:t>
            </a:r>
            <a:endParaRPr lang="en-GB" altLang="fr-FR" sz="1600" dirty="0" smtClean="0">
              <a:latin typeface="Calibri" panose="020F0502020204030204" pitchFamily="34" charset="0"/>
            </a:endParaRPr>
          </a:p>
          <a:p>
            <a:pPr algn="r"/>
            <a:r>
              <a:rPr lang="en-GB" altLang="fr-FR" sz="1600" dirty="0" smtClean="0">
                <a:latin typeface="Calibri" panose="020F0502020204030204" pitchFamily="34" charset="0"/>
              </a:rPr>
              <a:t>but </a:t>
            </a:r>
            <a:r>
              <a:rPr lang="en-GB" altLang="fr-FR" sz="1600" dirty="0">
                <a:latin typeface="Calibri" panose="020F0502020204030204" pitchFamily="34" charset="0"/>
              </a:rPr>
              <a:t>more like a proof feasibility experiment</a:t>
            </a:r>
            <a:r>
              <a:rPr lang="en-GB" altLang="fr-FR" sz="1600" dirty="0" smtClean="0">
                <a:latin typeface="Calibri" panose="020F0502020204030204" pitchFamily="34" charset="0"/>
              </a:rPr>
              <a:t>.</a:t>
            </a:r>
            <a:endParaRPr lang="en-GB" altLang="fr-FR" sz="16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546" y="1349742"/>
            <a:ext cx="76146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fr-FR" sz="105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The experiment was carried out on a subset : 50 edifices, 2 styles (Romanesque /Gothic) 10 groups, time and space , plus a subjective selection of features – step 5.</a:t>
            </a:r>
          </a:p>
        </p:txBody>
      </p:sp>
      <p:sp>
        <p:nvSpPr>
          <p:cNvPr id="10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4" name="Image 10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378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810118" y="5103997"/>
            <a:ext cx="5794926" cy="468000"/>
          </a:xfrm>
          <a:prstGeom prst="rect">
            <a:avLst/>
          </a:prstGeom>
          <a:solidFill>
            <a:srgbClr val="FFFFFF">
              <a:alpha val="85000"/>
            </a:srgb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GB" sz="1400">
              <a:latin typeface="Calibri" panose="020F0502020204030204" pitchFamily="34" charset="0"/>
              <a:sym typeface="Gill Sans Light"/>
            </a:endParaRPr>
          </a:p>
        </p:txBody>
      </p:sp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1114425" y="330974"/>
            <a:ext cx="76977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TimeWheel appliqué  à la classification </a:t>
            </a:r>
            <a:r>
              <a:rPr lang="fr-FR" altLang="fr-FR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Dmochowski</a:t>
            </a:r>
            <a:endParaRPr lang="fr-FR" altLang="fr-FR" sz="16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844975" y="1627773"/>
            <a:ext cx="82990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&gt; A </a:t>
            </a:r>
            <a:r>
              <a:rPr lang="en-GB" altLang="fr-FR" sz="1600" dirty="0">
                <a:solidFill>
                  <a:srgbClr val="989898"/>
                </a:solidFill>
                <a:latin typeface="Calibri" panose="020F0502020204030204" pitchFamily="34" charset="0"/>
              </a:rPr>
              <a:t>fifth step – an interpretation step: architectural features, corresponding to </a:t>
            </a:r>
            <a:r>
              <a:rPr lang="en-GB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heterogeneous</a:t>
            </a:r>
          </a:p>
          <a:p>
            <a:r>
              <a:rPr lang="en-GB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  </a:t>
            </a:r>
            <a:r>
              <a:rPr lang="en-GB" altLang="fr-FR" sz="1600" dirty="0">
                <a:solidFill>
                  <a:srgbClr val="989898"/>
                </a:solidFill>
                <a:latin typeface="Calibri" panose="020F0502020204030204" pitchFamily="34" charset="0"/>
              </a:rPr>
              <a:t>variables</a:t>
            </a: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2810118" y="3048234"/>
            <a:ext cx="32848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dirty="0" smtClean="0"/>
              <a:t> </a:t>
            </a:r>
            <a:r>
              <a:rPr lang="fr-FR" altLang="fr-FR" dirty="0" err="1" smtClean="0">
                <a:latin typeface="Calibri" panose="020F0502020204030204" pitchFamily="34" charset="0"/>
              </a:rPr>
              <a:t>length</a:t>
            </a:r>
            <a:r>
              <a:rPr lang="fr-FR" altLang="fr-FR" dirty="0" smtClean="0">
                <a:latin typeface="Calibri" panose="020F0502020204030204" pitchFamily="34" charset="0"/>
              </a:rPr>
              <a:t>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Calibri" panose="020F0502020204030204" pitchFamily="34" charset="0"/>
              </a:rPr>
              <a:t> </a:t>
            </a:r>
            <a:r>
              <a:rPr lang="fr-FR" altLang="fr-FR" dirty="0" err="1" smtClean="0">
                <a:latin typeface="Calibri" panose="020F0502020204030204" pitchFamily="34" charset="0"/>
              </a:rPr>
              <a:t>shape</a:t>
            </a:r>
            <a:r>
              <a:rPr lang="fr-FR" altLang="fr-FR" dirty="0" smtClean="0">
                <a:latin typeface="Calibri" panose="020F0502020204030204" pitchFamily="34" charset="0"/>
              </a:rPr>
              <a:t> of the </a:t>
            </a:r>
            <a:r>
              <a:rPr lang="fr-FR" altLang="fr-FR" dirty="0" err="1" smtClean="0">
                <a:latin typeface="Calibri" panose="020F0502020204030204" pitchFamily="34" charset="0"/>
              </a:rPr>
              <a:t>apse</a:t>
            </a:r>
            <a:r>
              <a:rPr lang="fr-FR" altLang="fr-FR" dirty="0" smtClean="0">
                <a:latin typeface="Calibri" panose="020F0502020204030204" pitchFamily="34" charset="0"/>
              </a:rPr>
              <a:t>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Calibri" panose="020F0502020204030204" pitchFamily="34" charset="0"/>
              </a:rPr>
              <a:t> </a:t>
            </a:r>
            <a:r>
              <a:rPr lang="fr-FR" altLang="fr-FR" dirty="0" err="1" smtClean="0">
                <a:latin typeface="Calibri" panose="020F0502020204030204" pitchFamily="34" charset="0"/>
              </a:rPr>
              <a:t>number</a:t>
            </a:r>
            <a:r>
              <a:rPr lang="fr-FR" altLang="fr-FR" dirty="0" smtClean="0">
                <a:latin typeface="Calibri" panose="020F0502020204030204" pitchFamily="34" charset="0"/>
              </a:rPr>
              <a:t> of </a:t>
            </a:r>
            <a:r>
              <a:rPr lang="fr-FR" altLang="fr-FR" dirty="0" err="1" smtClean="0">
                <a:latin typeface="Calibri" panose="020F0502020204030204" pitchFamily="34" charset="0"/>
              </a:rPr>
              <a:t>chapels</a:t>
            </a:r>
            <a:r>
              <a:rPr lang="fr-FR" altLang="fr-FR" dirty="0" smtClean="0">
                <a:latin typeface="Calibri" panose="020F0502020204030204" pitchFamily="34" charset="0"/>
              </a:rPr>
              <a:t>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Calibri" panose="020F0502020204030204" pitchFamily="34" charset="0"/>
              </a:rPr>
              <a:t> </a:t>
            </a:r>
            <a:r>
              <a:rPr lang="fr-FR" altLang="fr-FR" dirty="0" err="1" smtClean="0">
                <a:latin typeface="Calibri" panose="020F0502020204030204" pitchFamily="34" charset="0"/>
              </a:rPr>
              <a:t>number</a:t>
            </a:r>
            <a:r>
              <a:rPr lang="fr-FR" altLang="fr-FR" dirty="0" smtClean="0">
                <a:latin typeface="Calibri" panose="020F0502020204030204" pitchFamily="34" charset="0"/>
              </a:rPr>
              <a:t> of </a:t>
            </a:r>
            <a:r>
              <a:rPr lang="fr-FR" altLang="fr-FR" dirty="0" err="1" smtClean="0">
                <a:latin typeface="Calibri" panose="020F0502020204030204" pitchFamily="34" charset="0"/>
              </a:rPr>
              <a:t>interior</a:t>
            </a:r>
            <a:r>
              <a:rPr lang="fr-FR" altLang="fr-FR" dirty="0" smtClean="0">
                <a:latin typeface="Calibri" panose="020F0502020204030204" pitchFamily="34" charset="0"/>
              </a:rPr>
              <a:t> volumes   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2913976" y="5171688"/>
            <a:ext cx="62300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r">
              <a:defRPr sz="1600">
                <a:latin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en-GB" altLang="fr-FR" dirty="0"/>
              <a:t>Indications not systematically present in the </a:t>
            </a:r>
            <a:r>
              <a:rPr lang="en-GB" altLang="fr-FR" dirty="0" err="1"/>
              <a:t>Dmochowski’s</a:t>
            </a:r>
            <a:r>
              <a:rPr lang="en-GB" altLang="fr-FR" dirty="0"/>
              <a:t> survey. 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827882" y="747315"/>
            <a:ext cx="7777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 dirty="0">
                <a:solidFill>
                  <a:srgbClr val="989898"/>
                </a:solidFill>
                <a:latin typeface="Calibri" panose="020F0502020204030204" pitchFamily="34" charset="0"/>
              </a:rPr>
              <a:t>&gt; Three clear steps : style, use, +- architectural composition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844974" y="1068388"/>
            <a:ext cx="77771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&gt; Another</a:t>
            </a:r>
            <a:r>
              <a:rPr lang="en-GB" altLang="fr-FR" sz="1600" dirty="0">
                <a:solidFill>
                  <a:srgbClr val="989898"/>
                </a:solidFill>
                <a:latin typeface="Calibri" panose="020F0502020204030204" pitchFamily="34" charset="0"/>
              </a:rPr>
              <a:t>, underlying  step : space and time, not used as division lines, but present in </a:t>
            </a:r>
            <a:r>
              <a:rPr lang="en-GB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the</a:t>
            </a:r>
          </a:p>
          <a:p>
            <a:r>
              <a:rPr lang="en-GB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  </a:t>
            </a:r>
            <a:r>
              <a:rPr lang="en-GB" altLang="fr-FR" sz="1600" dirty="0">
                <a:solidFill>
                  <a:srgbClr val="989898"/>
                </a:solidFill>
                <a:latin typeface="Calibri" panose="020F0502020204030204" pitchFamily="34" charset="0"/>
              </a:rPr>
              <a:t>author’s </a:t>
            </a:r>
            <a:r>
              <a:rPr lang="en-GB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introduction</a:t>
            </a:r>
            <a:endParaRPr lang="en-GB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AutoShape 24"/>
          <p:cNvSpPr>
            <a:spLocks/>
          </p:cNvSpPr>
          <p:nvPr/>
        </p:nvSpPr>
        <p:spPr bwMode="auto">
          <a:xfrm>
            <a:off x="900113" y="2824163"/>
            <a:ext cx="179387" cy="1152525"/>
          </a:xfrm>
          <a:prstGeom prst="leftBracket">
            <a:avLst>
              <a:gd name="adj" fmla="val 53540"/>
            </a:avLst>
          </a:prstGeom>
          <a:noFill/>
          <a:ln w="28575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26" name="AutoShape 28"/>
          <p:cNvSpPr>
            <a:spLocks/>
          </p:cNvSpPr>
          <p:nvPr/>
        </p:nvSpPr>
        <p:spPr bwMode="auto">
          <a:xfrm>
            <a:off x="1223963" y="3605213"/>
            <a:ext cx="95250" cy="612775"/>
          </a:xfrm>
          <a:prstGeom prst="leftBracket">
            <a:avLst>
              <a:gd name="adj" fmla="val 53611"/>
            </a:avLst>
          </a:prstGeom>
          <a:noFill/>
          <a:ln w="28575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27" name="AutoShape 30"/>
          <p:cNvSpPr>
            <a:spLocks/>
          </p:cNvSpPr>
          <p:nvPr/>
        </p:nvSpPr>
        <p:spPr bwMode="auto">
          <a:xfrm>
            <a:off x="1511300" y="3422650"/>
            <a:ext cx="57150" cy="363538"/>
          </a:xfrm>
          <a:prstGeom prst="leftBracket">
            <a:avLst>
              <a:gd name="adj" fmla="val 53009"/>
            </a:avLst>
          </a:prstGeom>
          <a:noFill/>
          <a:ln w="28575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28" name="AutoShape 40"/>
          <p:cNvSpPr>
            <a:spLocks/>
          </p:cNvSpPr>
          <p:nvPr/>
        </p:nvSpPr>
        <p:spPr bwMode="auto">
          <a:xfrm>
            <a:off x="1511300" y="3976688"/>
            <a:ext cx="57150" cy="363537"/>
          </a:xfrm>
          <a:prstGeom prst="leftBracket">
            <a:avLst>
              <a:gd name="adj" fmla="val 53009"/>
            </a:avLst>
          </a:prstGeom>
          <a:noFill/>
          <a:ln w="9525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29" name="AutoShape 41"/>
          <p:cNvSpPr>
            <a:spLocks/>
          </p:cNvSpPr>
          <p:nvPr/>
        </p:nvSpPr>
        <p:spPr bwMode="auto">
          <a:xfrm>
            <a:off x="1511300" y="4498975"/>
            <a:ext cx="57150" cy="363538"/>
          </a:xfrm>
          <a:prstGeom prst="leftBracket">
            <a:avLst>
              <a:gd name="adj" fmla="val 53009"/>
            </a:avLst>
          </a:prstGeom>
          <a:noFill/>
          <a:ln w="9525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30" name="Oval 45"/>
          <p:cNvSpPr>
            <a:spLocks noChangeArrowheads="1"/>
          </p:cNvSpPr>
          <p:nvPr/>
        </p:nvSpPr>
        <p:spPr bwMode="auto">
          <a:xfrm>
            <a:off x="1916113" y="3332163"/>
            <a:ext cx="180975" cy="180975"/>
          </a:xfrm>
          <a:prstGeom prst="ellipse">
            <a:avLst/>
          </a:prstGeom>
          <a:solidFill>
            <a:srgbClr val="D6A300"/>
          </a:solidFill>
          <a:ln w="28575" algn="ctr">
            <a:solidFill>
              <a:srgbClr val="D6A3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>
                <a:alpha val="44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31" name="Oval 46"/>
          <p:cNvSpPr>
            <a:spLocks noChangeArrowheads="1"/>
          </p:cNvSpPr>
          <p:nvPr/>
        </p:nvSpPr>
        <p:spPr bwMode="auto">
          <a:xfrm>
            <a:off x="1916113" y="3609975"/>
            <a:ext cx="180975" cy="180975"/>
          </a:xfrm>
          <a:prstGeom prst="ellipse">
            <a:avLst/>
          </a:prstGeom>
          <a:solidFill>
            <a:srgbClr val="D6A300"/>
          </a:solidFill>
          <a:ln w="28575" algn="ctr">
            <a:solidFill>
              <a:srgbClr val="D6A3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>
                <a:alpha val="44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32" name="Rectangle 76"/>
          <p:cNvSpPr>
            <a:spLocks noChangeArrowheads="1"/>
          </p:cNvSpPr>
          <p:nvPr/>
        </p:nvSpPr>
        <p:spPr bwMode="auto">
          <a:xfrm rot="16200000">
            <a:off x="-1463675" y="4144963"/>
            <a:ext cx="3933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 dirty="0">
                <a:solidFill>
                  <a:srgbClr val="D6A300"/>
                </a:solidFill>
              </a:rPr>
              <a:t>Romanesque / ecclesiastical architecture </a:t>
            </a:r>
          </a:p>
          <a:p>
            <a:r>
              <a:rPr lang="en-GB" altLang="fr-FR" sz="1600" dirty="0">
                <a:solidFill>
                  <a:srgbClr val="D6A300"/>
                </a:solidFill>
              </a:rPr>
              <a:t>Group 2: Basilica</a:t>
            </a:r>
            <a:r>
              <a:rPr lang="pl-PL" altLang="fr-FR" sz="1600" dirty="0">
                <a:solidFill>
                  <a:srgbClr val="D6A300"/>
                </a:solidFill>
              </a:rPr>
              <a:t>n </a:t>
            </a:r>
            <a:r>
              <a:rPr lang="en-GB" altLang="fr-FR" sz="1600" dirty="0">
                <a:solidFill>
                  <a:srgbClr val="D6A300"/>
                </a:solidFill>
              </a:rPr>
              <a:t>churches with transept</a:t>
            </a:r>
            <a:endParaRPr lang="fr-FR" altLang="fr-FR" sz="1600" dirty="0">
              <a:solidFill>
                <a:srgbClr val="D6A3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46616" y="3052154"/>
            <a:ext cx="16345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fr-FR" altLang="fr-FR" sz="1400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float</a:t>
            </a:r>
            <a:r>
              <a:rPr lang="fr-FR" altLang="fr-FR" sz="14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or </a:t>
            </a:r>
            <a:r>
              <a:rPr lang="fr-FR" altLang="fr-FR" sz="1400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integer</a:t>
            </a:r>
            <a:endParaRPr lang="fr-FR" altLang="fr-FR" sz="1400" i="1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ts val="2100"/>
              </a:lnSpc>
            </a:pPr>
            <a:r>
              <a:rPr lang="fr-FR" altLang="fr-FR" sz="14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lexical </a:t>
            </a:r>
            <a:r>
              <a:rPr lang="fr-FR" altLang="fr-FR" sz="1400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scale</a:t>
            </a:r>
            <a:endParaRPr lang="fr-FR" altLang="fr-FR" sz="1400" i="1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ts val="2100"/>
              </a:lnSpc>
            </a:pPr>
            <a:r>
              <a:rPr lang="fr-FR" altLang="fr-FR" sz="1400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numerical</a:t>
            </a:r>
            <a:r>
              <a:rPr lang="fr-FR" altLang="fr-FR" sz="14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400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scale</a:t>
            </a:r>
            <a:endParaRPr lang="fr-FR" altLang="fr-FR" sz="1400" i="1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ts val="2100"/>
              </a:lnSpc>
            </a:pPr>
            <a:r>
              <a:rPr lang="fr-FR" altLang="fr-FR" sz="1400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numerical</a:t>
            </a:r>
            <a:r>
              <a:rPr lang="fr-FR" altLang="fr-FR" sz="14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400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scale</a:t>
            </a:r>
            <a:endParaRPr lang="fr-FR" altLang="fr-FR" sz="140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44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4266" y="1642683"/>
            <a:ext cx="3374378" cy="4458712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2">
                <a:lumMod val="20000"/>
                <a:lumOff val="80000"/>
              </a:schemeClr>
            </a:solidFill>
            <a:miter lim="400000"/>
          </a:ln>
          <a:effectLst>
            <a:outerShdw blurRad="127000" dist="50800" dir="3000000" algn="ctr" rotWithShape="0">
              <a:schemeClr val="tx1">
                <a:alpha val="59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35038" y="708044"/>
            <a:ext cx="7425023" cy="574579"/>
          </a:xfrm>
          <a:prstGeom prst="rect">
            <a:avLst/>
          </a:prstGeom>
          <a:solidFill>
            <a:srgbClr val="FFFFFF">
              <a:alpha val="85000"/>
            </a:srgb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GB" sz="1400">
              <a:latin typeface="Calibri" panose="020F0502020204030204" pitchFamily="34" charset="0"/>
              <a:sym typeface="Gill Sans Light"/>
            </a:endParaRPr>
          </a:p>
        </p:txBody>
      </p:sp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1114425" y="330974"/>
            <a:ext cx="76977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TimeWheel appliqué  à la classification </a:t>
            </a:r>
            <a:r>
              <a:rPr lang="fr-FR" altLang="fr-FR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Dmochowski</a:t>
            </a:r>
            <a:endParaRPr lang="fr-FR" altLang="fr-FR" sz="16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293847" y="2418647"/>
            <a:ext cx="305154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>
              <a:buFontTx/>
              <a:buChar char="•"/>
            </a:pPr>
            <a:r>
              <a:rPr lang="fr-FR" altLang="fr-FR" dirty="0" smtClean="0">
                <a:latin typeface="Calibri" panose="020F0502020204030204" pitchFamily="34" charset="0"/>
              </a:rPr>
              <a:t>  style</a:t>
            </a:r>
          </a:p>
          <a:p>
            <a:pPr>
              <a:buFontTx/>
              <a:buChar char="•"/>
            </a:pPr>
            <a:r>
              <a:rPr lang="fr-FR" altLang="fr-FR" dirty="0" smtClean="0">
                <a:latin typeface="Calibri" panose="020F0502020204030204" pitchFamily="34" charset="0"/>
              </a:rPr>
              <a:t>  group</a:t>
            </a:r>
          </a:p>
          <a:p>
            <a:pPr>
              <a:buFontTx/>
              <a:buChar char="•"/>
            </a:pPr>
            <a:r>
              <a:rPr lang="fr-FR" altLang="fr-FR" dirty="0" smtClean="0">
                <a:latin typeface="Calibri" panose="020F0502020204030204" pitchFamily="34" charset="0"/>
              </a:rPr>
              <a:t>  </a:t>
            </a:r>
            <a:r>
              <a:rPr lang="fr-FR" altLang="fr-FR" dirty="0" err="1" smtClean="0">
                <a:latin typeface="Calibri" panose="020F0502020204030204" pitchFamily="34" charset="0"/>
              </a:rPr>
              <a:t>foundation</a:t>
            </a:r>
            <a:r>
              <a:rPr lang="fr-FR" altLang="fr-FR" dirty="0" smtClean="0">
                <a:latin typeface="Calibri" panose="020F0502020204030204" pitchFamily="34" charset="0"/>
              </a:rPr>
              <a:t> date</a:t>
            </a:r>
          </a:p>
          <a:p>
            <a:pPr>
              <a:buFontTx/>
              <a:buChar char="•"/>
            </a:pPr>
            <a:r>
              <a:rPr lang="fr-FR" altLang="fr-FR" dirty="0" smtClean="0">
                <a:latin typeface="Calibri" panose="020F0502020204030204" pitchFamily="34" charset="0"/>
              </a:rPr>
              <a:t>  localisation </a:t>
            </a:r>
            <a:r>
              <a:rPr lang="fr-FR" altLang="fr-FR" sz="1400" dirty="0" smtClean="0">
                <a:latin typeface="Calibri" panose="020F0502020204030204" pitchFamily="34" charset="0"/>
              </a:rPr>
              <a:t>(2D </a:t>
            </a:r>
            <a:r>
              <a:rPr lang="fr-FR" altLang="fr-FR" sz="1400" dirty="0" err="1" smtClean="0">
                <a:latin typeface="Calibri" panose="020F0502020204030204" pitchFamily="34" charset="0"/>
              </a:rPr>
              <a:t>coordinates</a:t>
            </a:r>
            <a:r>
              <a:rPr lang="fr-FR" altLang="fr-FR" sz="1400" dirty="0" smtClean="0">
                <a:latin typeface="Calibri" panose="020F0502020204030204" pitchFamily="34" charset="0"/>
              </a:rPr>
              <a:t>)</a:t>
            </a:r>
          </a:p>
          <a:p>
            <a:pPr>
              <a:buFontTx/>
              <a:buChar char="•"/>
            </a:pPr>
            <a:r>
              <a:rPr lang="fr-FR" altLang="fr-FR" dirty="0" smtClean="0">
                <a:latin typeface="Calibri" panose="020F0502020204030204" pitchFamily="34" charset="0"/>
              </a:rPr>
              <a:t>  </a:t>
            </a:r>
            <a:r>
              <a:rPr lang="fr-FR" altLang="fr-FR" dirty="0" err="1" smtClean="0">
                <a:latin typeface="Calibri" panose="020F0502020204030204" pitchFamily="34" charset="0"/>
              </a:rPr>
              <a:t>length</a:t>
            </a:r>
            <a:r>
              <a:rPr lang="fr-FR" altLang="fr-FR" dirty="0" smtClean="0">
                <a:latin typeface="Calibri" panose="020F0502020204030204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fr-FR" altLang="fr-FR" dirty="0" smtClean="0">
                <a:latin typeface="Calibri" panose="020F0502020204030204" pitchFamily="34" charset="0"/>
              </a:rPr>
              <a:t>  </a:t>
            </a:r>
            <a:r>
              <a:rPr lang="fr-FR" altLang="fr-FR" dirty="0" err="1" smtClean="0">
                <a:latin typeface="Calibri" panose="020F0502020204030204" pitchFamily="34" charset="0"/>
              </a:rPr>
              <a:t>shape</a:t>
            </a:r>
            <a:r>
              <a:rPr lang="fr-FR" altLang="fr-FR" dirty="0" smtClean="0">
                <a:latin typeface="Calibri" panose="020F0502020204030204" pitchFamily="34" charset="0"/>
              </a:rPr>
              <a:t> of the </a:t>
            </a:r>
            <a:r>
              <a:rPr lang="fr-FR" altLang="fr-FR" dirty="0" err="1" smtClean="0">
                <a:latin typeface="Calibri" panose="020F0502020204030204" pitchFamily="34" charset="0"/>
              </a:rPr>
              <a:t>apse</a:t>
            </a:r>
            <a:r>
              <a:rPr lang="fr-FR" altLang="fr-FR" dirty="0" smtClean="0">
                <a:latin typeface="Calibri" panose="020F0502020204030204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fr-FR" altLang="fr-FR" dirty="0" smtClean="0">
                <a:latin typeface="Calibri" panose="020F0502020204030204" pitchFamily="34" charset="0"/>
              </a:rPr>
              <a:t>  </a:t>
            </a:r>
            <a:r>
              <a:rPr lang="fr-FR" altLang="fr-FR" dirty="0" err="1" smtClean="0">
                <a:latin typeface="Calibri" panose="020F0502020204030204" pitchFamily="34" charset="0"/>
              </a:rPr>
              <a:t>number</a:t>
            </a:r>
            <a:r>
              <a:rPr lang="fr-FR" altLang="fr-FR" dirty="0" smtClean="0">
                <a:latin typeface="Calibri" panose="020F0502020204030204" pitchFamily="34" charset="0"/>
              </a:rPr>
              <a:t> of </a:t>
            </a:r>
            <a:r>
              <a:rPr lang="fr-FR" altLang="fr-FR" dirty="0" err="1" smtClean="0">
                <a:latin typeface="Calibri" panose="020F0502020204030204" pitchFamily="34" charset="0"/>
              </a:rPr>
              <a:t>chapels</a:t>
            </a:r>
            <a:r>
              <a:rPr lang="fr-FR" altLang="fr-FR" dirty="0" smtClean="0">
                <a:latin typeface="Calibri" panose="020F0502020204030204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fr-FR" altLang="fr-FR" dirty="0" smtClean="0">
                <a:latin typeface="Calibri" panose="020F0502020204030204" pitchFamily="34" charset="0"/>
              </a:rPr>
              <a:t>  </a:t>
            </a:r>
            <a:r>
              <a:rPr lang="fr-FR" altLang="fr-FR" dirty="0" err="1" smtClean="0">
                <a:latin typeface="Calibri" panose="020F0502020204030204" pitchFamily="34" charset="0"/>
              </a:rPr>
              <a:t>number</a:t>
            </a:r>
            <a:r>
              <a:rPr lang="fr-FR" altLang="fr-FR" dirty="0" smtClean="0">
                <a:latin typeface="Calibri" panose="020F0502020204030204" pitchFamily="34" charset="0"/>
              </a:rPr>
              <a:t> of </a:t>
            </a:r>
            <a:r>
              <a:rPr lang="fr-FR" altLang="fr-FR" dirty="0" err="1" smtClean="0">
                <a:latin typeface="Calibri" panose="020F0502020204030204" pitchFamily="34" charset="0"/>
              </a:rPr>
              <a:t>interior</a:t>
            </a:r>
            <a:r>
              <a:rPr lang="fr-FR" altLang="fr-FR" dirty="0" smtClean="0">
                <a:latin typeface="Calibri" panose="020F0502020204030204" pitchFamily="34" charset="0"/>
              </a:rPr>
              <a:t> volumes</a:t>
            </a:r>
            <a:endParaRPr lang="fr-FR" altLang="fr-FR" dirty="0">
              <a:latin typeface="Calibri" panose="020F0502020204030204" pitchFamily="34" charset="0"/>
            </a:endParaRPr>
          </a:p>
        </p:txBody>
      </p: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1381991" y="1771592"/>
            <a:ext cx="3064758" cy="4134859"/>
            <a:chOff x="1041" y="142"/>
            <a:chExt cx="1671" cy="2255"/>
          </a:xfrm>
          <a:solidFill>
            <a:srgbClr val="FFFFFF"/>
          </a:solidFill>
        </p:grpSpPr>
        <p:pic>
          <p:nvPicPr>
            <p:cNvPr id="10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1"/>
            <a:stretch>
              <a:fillRect/>
            </a:stretch>
          </p:blipFill>
          <p:spPr bwMode="auto">
            <a:xfrm rot="-120000">
              <a:off x="1041" y="1303"/>
              <a:ext cx="1439" cy="6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 Box 43"/>
            <p:cNvSpPr txBox="1">
              <a:spLocks noChangeArrowheads="1"/>
            </p:cNvSpPr>
            <p:nvPr/>
          </p:nvSpPr>
          <p:spPr bwMode="auto">
            <a:xfrm>
              <a:off x="1068" y="142"/>
              <a:ext cx="1638" cy="89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628900" indent="-3429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3086100" indent="-3429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543300" indent="-3429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4000500" indent="-3429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l-PL" altLang="fr-FR" sz="1000" b="1" dirty="0">
                  <a:latin typeface="Times New Roman" panose="02020603050405020304" pitchFamily="18" charset="0"/>
                </a:rPr>
                <a:t>style :   </a:t>
              </a:r>
              <a:r>
                <a:rPr lang="pl-PL" altLang="fr-FR" sz="1000" dirty="0">
                  <a:latin typeface="Times New Roman" panose="02020603050405020304" pitchFamily="18" charset="0"/>
                </a:rPr>
                <a:t> </a:t>
              </a:r>
              <a:r>
                <a:rPr lang="fr-FR" altLang="fr-FR" sz="1000" dirty="0" err="1">
                  <a:latin typeface="Times New Roman" panose="02020603050405020304" pitchFamily="18" charset="0"/>
                </a:rPr>
                <a:t>gothic</a:t>
              </a:r>
              <a:endParaRPr lang="fr-FR" altLang="fr-FR" sz="1000" dirty="0">
                <a:latin typeface="Times New Roman" panose="02020603050405020304" pitchFamily="18" charset="0"/>
              </a:endParaRPr>
            </a:p>
            <a:p>
              <a:pPr algn="r">
                <a:spcBef>
                  <a:spcPct val="50000"/>
                </a:spcBef>
              </a:pPr>
              <a:r>
                <a:rPr lang="fr-FR" altLang="fr-FR" sz="1000" b="1" dirty="0">
                  <a:latin typeface="Times New Roman" panose="02020603050405020304" pitchFamily="18" charset="0"/>
                </a:rPr>
                <a:t>group</a:t>
              </a:r>
              <a:r>
                <a:rPr lang="pl-PL" altLang="fr-FR" sz="1000" b="1" dirty="0">
                  <a:latin typeface="Times New Roman" panose="02020603050405020304" pitchFamily="18" charset="0"/>
                </a:rPr>
                <a:t> :</a:t>
              </a:r>
              <a:r>
                <a:rPr lang="pl-PL" altLang="fr-FR" sz="1000" dirty="0">
                  <a:latin typeface="Times New Roman" panose="02020603050405020304" pitchFamily="18" charset="0"/>
                </a:rPr>
                <a:t> </a:t>
              </a:r>
              <a:r>
                <a:rPr lang="en-GB" altLang="fr-FR" sz="1000" dirty="0">
                  <a:latin typeface="Times New Roman" panose="02020603050405020304" pitchFamily="18" charset="0"/>
                </a:rPr>
                <a:t>Double-nave  hall churches</a:t>
              </a:r>
              <a:r>
                <a:rPr lang="pl-PL" altLang="fr-FR" sz="1000" dirty="0">
                  <a:latin typeface="Times New Roman" panose="02020603050405020304" pitchFamily="18" charset="0"/>
                </a:rPr>
                <a:t> </a:t>
              </a:r>
              <a:endParaRPr lang="fr-FR" altLang="fr-FR" sz="1000" dirty="0">
                <a:latin typeface="Times New Roman" panose="02020603050405020304" pitchFamily="18" charset="0"/>
              </a:endParaRPr>
            </a:p>
            <a:p>
              <a:pPr algn="r">
                <a:spcBef>
                  <a:spcPct val="50000"/>
                </a:spcBef>
              </a:pPr>
              <a:r>
                <a:rPr lang="fr-FR" altLang="fr-FR" sz="1000" b="1" dirty="0" err="1">
                  <a:latin typeface="Times New Roman" panose="02020603050405020304" pitchFamily="18" charset="0"/>
                </a:rPr>
                <a:t>foundation</a:t>
              </a:r>
              <a:r>
                <a:rPr lang="pl-PL" altLang="fr-FR" sz="1000" dirty="0">
                  <a:latin typeface="Times New Roman" panose="02020603050405020304" pitchFamily="18" charset="0"/>
                </a:rPr>
                <a:t> : 1350</a:t>
              </a:r>
            </a:p>
            <a:p>
              <a:pPr algn="r">
                <a:spcBef>
                  <a:spcPct val="50000"/>
                </a:spcBef>
              </a:pPr>
              <a:r>
                <a:rPr lang="fr-FR" altLang="fr-FR" sz="1000" b="1" dirty="0">
                  <a:latin typeface="Times New Roman" panose="02020603050405020304" pitchFamily="18" charset="0"/>
                </a:rPr>
                <a:t>Max. </a:t>
              </a:r>
              <a:r>
                <a:rPr lang="fr-FR" altLang="fr-FR" sz="1000" b="1" dirty="0" err="1">
                  <a:latin typeface="Times New Roman" panose="02020603050405020304" pitchFamily="18" charset="0"/>
                </a:rPr>
                <a:t>length</a:t>
              </a:r>
              <a:r>
                <a:rPr lang="pl-PL" altLang="fr-FR" sz="1000" dirty="0">
                  <a:latin typeface="Times New Roman" panose="02020603050405020304" pitchFamily="18" charset="0"/>
                </a:rPr>
                <a:t> : 51,1 m</a:t>
              </a:r>
            </a:p>
            <a:p>
              <a:pPr algn="r">
                <a:spcBef>
                  <a:spcPct val="50000"/>
                </a:spcBef>
              </a:pPr>
              <a:r>
                <a:rPr lang="fr-FR" altLang="fr-FR" sz="1000" b="1" dirty="0">
                  <a:solidFill>
                    <a:srgbClr val="990000"/>
                  </a:solidFill>
                  <a:latin typeface="Times New Roman" panose="02020603050405020304" pitchFamily="18" charset="0"/>
                </a:rPr>
                <a:t>Volumes:</a:t>
              </a:r>
              <a:r>
                <a:rPr lang="fr-FR" altLang="fr-FR" sz="1000" b="1" dirty="0">
                  <a:latin typeface="Times New Roman" panose="02020603050405020304" pitchFamily="18" charset="0"/>
                </a:rPr>
                <a:t> </a:t>
              </a:r>
              <a:r>
                <a:rPr lang="fr-FR" altLang="fr-FR" sz="1000" b="1" dirty="0">
                  <a:solidFill>
                    <a:srgbClr val="990000"/>
                  </a:solidFill>
                  <a:latin typeface="Times New Roman" panose="02020603050405020304" pitchFamily="18" charset="0"/>
                </a:rPr>
                <a:t>3</a:t>
              </a:r>
            </a:p>
            <a:p>
              <a:pPr algn="r">
                <a:spcBef>
                  <a:spcPct val="50000"/>
                </a:spcBef>
              </a:pPr>
              <a:r>
                <a:rPr lang="fr-FR" altLang="fr-FR" sz="1000" b="1" dirty="0" err="1">
                  <a:solidFill>
                    <a:srgbClr val="008000"/>
                  </a:solidFill>
                  <a:latin typeface="Times New Roman" panose="02020603050405020304" pitchFamily="18" charset="0"/>
                </a:rPr>
                <a:t>Apse</a:t>
              </a:r>
              <a:r>
                <a:rPr lang="fr-FR" altLang="fr-FR" sz="1000" b="1" dirty="0">
                  <a:solidFill>
                    <a:srgbClr val="008000"/>
                  </a:solidFill>
                  <a:latin typeface="Times New Roman" panose="02020603050405020304" pitchFamily="18" charset="0"/>
                </a:rPr>
                <a:t>: round</a:t>
              </a:r>
            </a:p>
            <a:p>
              <a:pPr algn="r">
                <a:spcBef>
                  <a:spcPct val="50000"/>
                </a:spcBef>
              </a:pPr>
              <a:r>
                <a:rPr lang="fr-FR" altLang="fr-FR" sz="1000" b="1" dirty="0" err="1">
                  <a:latin typeface="Times New Roman" panose="02020603050405020304" pitchFamily="18" charset="0"/>
                </a:rPr>
                <a:t>Number</a:t>
              </a:r>
              <a:r>
                <a:rPr lang="fr-FR" altLang="fr-FR" sz="1000" b="1" dirty="0">
                  <a:latin typeface="Times New Roman" panose="02020603050405020304" pitchFamily="18" charset="0"/>
                </a:rPr>
                <a:t> of </a:t>
              </a:r>
              <a:r>
                <a:rPr lang="fr-FR" altLang="fr-FR" sz="1000" b="1" dirty="0" err="1">
                  <a:latin typeface="Times New Roman" panose="02020603050405020304" pitchFamily="18" charset="0"/>
                </a:rPr>
                <a:t>chapels</a:t>
              </a:r>
              <a:r>
                <a:rPr lang="fr-FR" altLang="fr-FR" sz="1000" b="1" dirty="0">
                  <a:latin typeface="Times New Roman" panose="02020603050405020304" pitchFamily="18" charset="0"/>
                </a:rPr>
                <a:t> :</a:t>
              </a:r>
              <a:r>
                <a:rPr lang="fr-FR" altLang="fr-FR" sz="1000" b="1" dirty="0">
                  <a:solidFill>
                    <a:srgbClr val="008000"/>
                  </a:solidFill>
                  <a:latin typeface="Times New Roman" panose="02020603050405020304" pitchFamily="18" charset="0"/>
                </a:rPr>
                <a:t> </a:t>
              </a:r>
              <a:r>
                <a:rPr lang="fr-FR" altLang="fr-FR" sz="1000" dirty="0">
                  <a:latin typeface="Times New Roman" panose="02020603050405020304" pitchFamily="18" charset="0"/>
                </a:rPr>
                <a:t>0</a:t>
              </a:r>
              <a:endParaRPr lang="pl-PL" altLang="fr-FR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14" name="Text Box 44"/>
            <p:cNvSpPr txBox="1">
              <a:spLocks noChangeArrowheads="1"/>
            </p:cNvSpPr>
            <p:nvPr/>
          </p:nvSpPr>
          <p:spPr bwMode="auto">
            <a:xfrm>
              <a:off x="1390" y="2263"/>
              <a:ext cx="1322" cy="13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r>
                <a:rPr lang="en-GB" altLang="fr-FR" sz="10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</a:rPr>
                <a:t>length (approx.)</a:t>
              </a:r>
            </a:p>
          </p:txBody>
        </p:sp>
        <p:sp>
          <p:nvSpPr>
            <p:cNvPr id="16" name="Line 46"/>
            <p:cNvSpPr>
              <a:spLocks noChangeShapeType="1"/>
            </p:cNvSpPr>
            <p:nvPr/>
          </p:nvSpPr>
          <p:spPr bwMode="auto">
            <a:xfrm>
              <a:off x="2380" y="2023"/>
              <a:ext cx="0" cy="189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47"/>
            <p:cNvSpPr>
              <a:spLocks noChangeShapeType="1"/>
            </p:cNvSpPr>
            <p:nvPr/>
          </p:nvSpPr>
          <p:spPr bwMode="auto">
            <a:xfrm>
              <a:off x="1175" y="2118"/>
              <a:ext cx="1205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Oval 48"/>
            <p:cNvSpPr>
              <a:spLocks noChangeArrowheads="1"/>
            </p:cNvSpPr>
            <p:nvPr/>
          </p:nvSpPr>
          <p:spPr bwMode="auto">
            <a:xfrm>
              <a:off x="1560" y="1523"/>
              <a:ext cx="102" cy="102"/>
            </a:xfrm>
            <a:prstGeom prst="ellipse">
              <a:avLst/>
            </a:prstGeom>
            <a:grpFill/>
            <a:ln w="9525">
              <a:solidFill>
                <a:srgbClr val="99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" name="Oval 49"/>
            <p:cNvSpPr>
              <a:spLocks noChangeArrowheads="1"/>
            </p:cNvSpPr>
            <p:nvPr/>
          </p:nvSpPr>
          <p:spPr bwMode="auto">
            <a:xfrm>
              <a:off x="2092" y="1523"/>
              <a:ext cx="102" cy="102"/>
            </a:xfrm>
            <a:prstGeom prst="ellipse">
              <a:avLst/>
            </a:prstGeom>
            <a:grpFill/>
            <a:ln w="9525">
              <a:solidFill>
                <a:srgbClr val="99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0" name="Oval 50"/>
            <p:cNvSpPr>
              <a:spLocks noChangeArrowheads="1"/>
            </p:cNvSpPr>
            <p:nvPr/>
          </p:nvSpPr>
          <p:spPr bwMode="auto">
            <a:xfrm>
              <a:off x="1187" y="1524"/>
              <a:ext cx="102" cy="102"/>
            </a:xfrm>
            <a:prstGeom prst="ellipse">
              <a:avLst/>
            </a:prstGeom>
            <a:grpFill/>
            <a:ln w="9525">
              <a:solidFill>
                <a:srgbClr val="99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1" name="Arc 51"/>
            <p:cNvSpPr>
              <a:spLocks/>
            </p:cNvSpPr>
            <p:nvPr/>
          </p:nvSpPr>
          <p:spPr bwMode="auto">
            <a:xfrm>
              <a:off x="2367" y="1393"/>
              <a:ext cx="185" cy="356"/>
            </a:xfrm>
            <a:custGeom>
              <a:avLst/>
              <a:gdLst>
                <a:gd name="T0" fmla="*/ 7 w 22416"/>
                <a:gd name="T1" fmla="*/ 0 h 43200"/>
                <a:gd name="T2" fmla="*/ 0 w 22416"/>
                <a:gd name="T3" fmla="*/ 356 h 43200"/>
                <a:gd name="T4" fmla="*/ 7 w 22416"/>
                <a:gd name="T5" fmla="*/ 178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16" h="43200" fill="none" extrusionOk="0">
                  <a:moveTo>
                    <a:pt x="816" y="0"/>
                  </a:moveTo>
                  <a:cubicBezTo>
                    <a:pt x="12745" y="0"/>
                    <a:pt x="22416" y="9670"/>
                    <a:pt x="22416" y="21600"/>
                  </a:cubicBezTo>
                  <a:cubicBezTo>
                    <a:pt x="22416" y="33529"/>
                    <a:pt x="12745" y="43200"/>
                    <a:pt x="816" y="43200"/>
                  </a:cubicBezTo>
                  <a:cubicBezTo>
                    <a:pt x="543" y="43200"/>
                    <a:pt x="271" y="43194"/>
                    <a:pt x="0" y="43184"/>
                  </a:cubicBezTo>
                </a:path>
                <a:path w="22416" h="43200" stroke="0" extrusionOk="0">
                  <a:moveTo>
                    <a:pt x="816" y="0"/>
                  </a:moveTo>
                  <a:cubicBezTo>
                    <a:pt x="12745" y="0"/>
                    <a:pt x="22416" y="9670"/>
                    <a:pt x="22416" y="21600"/>
                  </a:cubicBezTo>
                  <a:cubicBezTo>
                    <a:pt x="22416" y="33529"/>
                    <a:pt x="12745" y="43200"/>
                    <a:pt x="816" y="43200"/>
                  </a:cubicBezTo>
                  <a:cubicBezTo>
                    <a:pt x="543" y="43200"/>
                    <a:pt x="271" y="43194"/>
                    <a:pt x="0" y="43184"/>
                  </a:cubicBezTo>
                  <a:lnTo>
                    <a:pt x="816" y="21600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22225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" name="Line 52"/>
            <p:cNvSpPr>
              <a:spLocks noChangeShapeType="1"/>
            </p:cNvSpPr>
            <p:nvPr/>
          </p:nvSpPr>
          <p:spPr bwMode="auto">
            <a:xfrm>
              <a:off x="2334" y="1466"/>
              <a:ext cx="52" cy="52"/>
            </a:xfrm>
            <a:prstGeom prst="line">
              <a:avLst/>
            </a:prstGeom>
            <a:grp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Line 53"/>
            <p:cNvSpPr>
              <a:spLocks noChangeShapeType="1"/>
            </p:cNvSpPr>
            <p:nvPr/>
          </p:nvSpPr>
          <p:spPr bwMode="auto">
            <a:xfrm flipH="1">
              <a:off x="2330" y="1602"/>
              <a:ext cx="56" cy="68"/>
            </a:xfrm>
            <a:prstGeom prst="line">
              <a:avLst/>
            </a:prstGeom>
            <a:grp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Line 54"/>
            <p:cNvSpPr>
              <a:spLocks noChangeShapeType="1"/>
            </p:cNvSpPr>
            <p:nvPr/>
          </p:nvSpPr>
          <p:spPr bwMode="auto">
            <a:xfrm flipH="1">
              <a:off x="2390" y="1522"/>
              <a:ext cx="0" cy="84"/>
            </a:xfrm>
            <a:prstGeom prst="line">
              <a:avLst/>
            </a:prstGeom>
            <a:grp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1" name="Picture 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439"/>
              <a:ext cx="814" cy="78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Line 46"/>
            <p:cNvSpPr>
              <a:spLocks noChangeShapeType="1"/>
            </p:cNvSpPr>
            <p:nvPr/>
          </p:nvSpPr>
          <p:spPr bwMode="auto">
            <a:xfrm>
              <a:off x="1175" y="2023"/>
              <a:ext cx="0" cy="189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5" name="Rectangle 55"/>
          <p:cNvSpPr>
            <a:spLocks noChangeArrowheads="1"/>
          </p:cNvSpPr>
          <p:nvPr/>
        </p:nvSpPr>
        <p:spPr bwMode="auto">
          <a:xfrm>
            <a:off x="1148872" y="812006"/>
            <a:ext cx="589840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altLang="fr-FR" sz="1600" dirty="0">
                <a:latin typeface="Calibri" panose="020F0502020204030204" pitchFamily="34" charset="0"/>
              </a:rPr>
              <a:t>Eight variables to combine : an example </a:t>
            </a: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60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6276364" y="452885"/>
            <a:ext cx="27427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endParaRPr lang="en-GB" altLang="fr-FR" sz="1600" dirty="0" smtClean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r>
              <a:rPr lang="en-GB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Each of the 50 edifices is represented by a series of connections between the time axis and the attributes axes</a:t>
            </a:r>
          </a:p>
          <a:p>
            <a:pPr algn="r"/>
            <a:endParaRPr lang="en-GB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/>
          <a:stretch>
            <a:fillRect/>
          </a:stretch>
        </p:blipFill>
        <p:spPr bwMode="auto">
          <a:xfrm>
            <a:off x="781050" y="841375"/>
            <a:ext cx="5507038" cy="5094288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 rot="16200000">
            <a:off x="3711575" y="4135438"/>
            <a:ext cx="6953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 sz="1400">
              <a:solidFill>
                <a:srgbClr val="0070C0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 rot="16200000">
            <a:off x="3311525" y="4135438"/>
            <a:ext cx="6953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 sz="1400">
              <a:solidFill>
                <a:srgbClr val="0070C0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587452" y="3224490"/>
            <a:ext cx="2376481" cy="33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dirty="0" smtClean="0">
                <a:solidFill>
                  <a:srgbClr val="C00000"/>
                </a:solidFill>
              </a:rPr>
              <a:t>fondation dates</a:t>
            </a:r>
            <a:endParaRPr lang="fr-FR" altLang="fr-FR" sz="1600" dirty="0">
              <a:solidFill>
                <a:srgbClr val="C00000"/>
              </a:solidFill>
            </a:endParaRP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6220353" y="5493156"/>
            <a:ext cx="28437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 Réinterprétation du formalisme TimeWheel 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J.Y. Blaise, I. Dudek  (2012-2013)</a:t>
            </a:r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</a:t>
            </a:r>
            <a:endParaRPr lang="fr-FR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2107503" y="3365041"/>
            <a:ext cx="2605646" cy="328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867831" y="2354002"/>
            <a:ext cx="2407714" cy="307777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>
                <a:latin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fr-FR" dirty="0"/>
              <a:t>Oldest edifice in the collection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698339" y="2354002"/>
            <a:ext cx="2467329" cy="307777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>
                <a:latin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fr-FR" dirty="0" smtClean="0"/>
              <a:t>Newest </a:t>
            </a:r>
            <a:r>
              <a:rPr lang="en-US" altLang="fr-FR" dirty="0"/>
              <a:t>edifice in the collection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2071688" y="2776654"/>
            <a:ext cx="73025" cy="617421"/>
            <a:chOff x="2071688" y="2776654"/>
            <a:chExt cx="73025" cy="617421"/>
          </a:xfrm>
          <a:solidFill>
            <a:srgbClr val="FFFFFF">
              <a:alpha val="55000"/>
            </a:srgbClr>
          </a:solidFill>
        </p:grpSpPr>
        <p:cxnSp>
          <p:nvCxnSpPr>
            <p:cNvPr id="17" name="Connecteur droit 25"/>
            <p:cNvCxnSpPr>
              <a:cxnSpLocks noChangeShapeType="1"/>
            </p:cNvCxnSpPr>
            <p:nvPr/>
          </p:nvCxnSpPr>
          <p:spPr bwMode="auto">
            <a:xfrm>
              <a:off x="2107503" y="2776654"/>
              <a:ext cx="0" cy="545003"/>
            </a:xfrm>
            <a:prstGeom prst="line">
              <a:avLst/>
            </a:prstGeom>
            <a:grpFill/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Ellipse 20"/>
            <p:cNvSpPr/>
            <p:nvPr/>
          </p:nvSpPr>
          <p:spPr bwMode="auto">
            <a:xfrm>
              <a:off x="2071688" y="3321050"/>
              <a:ext cx="73025" cy="73025"/>
            </a:xfrm>
            <a:prstGeom prst="ellipse">
              <a:avLst/>
            </a:prstGeom>
            <a:grpFill/>
            <a:ln w="25400" cap="flat">
              <a:solidFill>
                <a:srgbClr val="C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defTabSz="584200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36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4676636" y="2776654"/>
            <a:ext cx="73025" cy="617421"/>
            <a:chOff x="2071688" y="2776654"/>
            <a:chExt cx="73025" cy="617421"/>
          </a:xfrm>
          <a:solidFill>
            <a:srgbClr val="FFFFFF">
              <a:alpha val="55000"/>
            </a:srgbClr>
          </a:solidFill>
        </p:grpSpPr>
        <p:cxnSp>
          <p:nvCxnSpPr>
            <p:cNvPr id="31" name="Connecteur droit 25"/>
            <p:cNvCxnSpPr>
              <a:cxnSpLocks noChangeShapeType="1"/>
            </p:cNvCxnSpPr>
            <p:nvPr/>
          </p:nvCxnSpPr>
          <p:spPr bwMode="auto">
            <a:xfrm>
              <a:off x="2107503" y="2776654"/>
              <a:ext cx="0" cy="545003"/>
            </a:xfrm>
            <a:prstGeom prst="line">
              <a:avLst/>
            </a:prstGeom>
            <a:grpFill/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Ellipse 31"/>
            <p:cNvSpPr/>
            <p:nvPr/>
          </p:nvSpPr>
          <p:spPr bwMode="auto">
            <a:xfrm>
              <a:off x="2071688" y="3321050"/>
              <a:ext cx="73025" cy="73025"/>
            </a:xfrm>
            <a:prstGeom prst="ellipse">
              <a:avLst/>
            </a:prstGeom>
            <a:grpFill/>
            <a:ln w="25400" cap="flat">
              <a:solidFill>
                <a:srgbClr val="C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defTabSz="584200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36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endParaRPr>
            </a:p>
          </p:txBody>
        </p:sp>
      </p:grp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0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36550"/>
            <a:ext cx="8153400" cy="6145213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 rot="16200000">
            <a:off x="3711575" y="4135438"/>
            <a:ext cx="6953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 sz="1400">
              <a:solidFill>
                <a:srgbClr val="0070C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 rot="16200000">
            <a:off x="3311525" y="4135438"/>
            <a:ext cx="6953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 sz="1400">
              <a:solidFill>
                <a:srgbClr val="0070C0"/>
              </a:solidFill>
            </a:endParaRPr>
          </a:p>
        </p:txBody>
      </p:sp>
      <p:cxnSp>
        <p:nvCxnSpPr>
          <p:cNvPr id="12" name="Connecteur droit avec flèche 21"/>
          <p:cNvCxnSpPr>
            <a:cxnSpLocks noChangeShapeType="1"/>
          </p:cNvCxnSpPr>
          <p:nvPr/>
        </p:nvCxnSpPr>
        <p:spPr bwMode="auto">
          <a:xfrm flipH="1">
            <a:off x="972062" y="1021340"/>
            <a:ext cx="1151776" cy="2001260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4238" y="393294"/>
            <a:ext cx="1358265" cy="52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ctr"/>
            <a:r>
              <a:rPr lang="fr-FR" altLang="fr-FR" sz="1600" dirty="0" err="1" smtClean="0">
                <a:latin typeface="Calibri" panose="020F0502020204030204" pitchFamily="34" charset="0"/>
              </a:rPr>
              <a:t>Lenghts</a:t>
            </a:r>
            <a:endParaRPr lang="fr-FR" altLang="fr-FR" sz="1600" dirty="0">
              <a:latin typeface="Calibri" panose="020F0502020204030204" pitchFamily="34" charset="0"/>
            </a:endParaRPr>
          </a:p>
          <a:p>
            <a:pPr algn="ctr"/>
            <a:r>
              <a:rPr lang="fr-FR" altLang="fr-FR" sz="1200" i="1" dirty="0" err="1">
                <a:latin typeface="Calibri" panose="020F0502020204030204" pitchFamily="34" charset="0"/>
              </a:rPr>
              <a:t>quantity</a:t>
            </a:r>
            <a:endParaRPr lang="fr-FR" altLang="fr-FR" sz="1200" i="1" dirty="0">
              <a:latin typeface="Calibri" panose="020F050202020403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728987" y="1545295"/>
            <a:ext cx="1317734" cy="52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ctr"/>
            <a:r>
              <a:rPr lang="fr-FR" altLang="fr-FR" sz="1600" dirty="0">
                <a:latin typeface="Calibri" panose="020F0502020204030204" pitchFamily="34" charset="0"/>
              </a:rPr>
              <a:t>Type of </a:t>
            </a:r>
            <a:r>
              <a:rPr lang="fr-FR" altLang="fr-FR" sz="1600" dirty="0" err="1">
                <a:latin typeface="Calibri" panose="020F0502020204030204" pitchFamily="34" charset="0"/>
              </a:rPr>
              <a:t>apse</a:t>
            </a:r>
            <a:endParaRPr lang="fr-FR" altLang="fr-FR" sz="1600" dirty="0">
              <a:latin typeface="Calibri" panose="020F0502020204030204" pitchFamily="34" charset="0"/>
            </a:endParaRPr>
          </a:p>
          <a:p>
            <a:pPr algn="ctr"/>
            <a:r>
              <a:rPr lang="fr-FR" altLang="fr-FR" sz="1200" i="1" dirty="0" smtClean="0">
                <a:latin typeface="Calibri" panose="020F0502020204030204" pitchFamily="34" charset="0"/>
              </a:rPr>
              <a:t>lexical </a:t>
            </a:r>
            <a:r>
              <a:rPr lang="fr-FR" altLang="fr-FR" sz="1200" i="1" dirty="0" err="1">
                <a:latin typeface="Calibri" panose="020F0502020204030204" pitchFamily="34" charset="0"/>
              </a:rPr>
              <a:t>scale</a:t>
            </a:r>
            <a:endParaRPr lang="fr-FR" altLang="fr-FR" sz="1200" i="1" dirty="0">
              <a:latin typeface="Calibri" panose="020F0502020204030204" pitchFamily="34" charset="0"/>
            </a:endParaRPr>
          </a:p>
        </p:txBody>
      </p:sp>
      <p:cxnSp>
        <p:nvCxnSpPr>
          <p:cNvPr id="17" name="Connecteur droit avec flèche 28"/>
          <p:cNvCxnSpPr>
            <a:cxnSpLocks noChangeShapeType="1"/>
          </p:cNvCxnSpPr>
          <p:nvPr/>
        </p:nvCxnSpPr>
        <p:spPr bwMode="auto">
          <a:xfrm flipH="1" flipV="1">
            <a:off x="4881562" y="1042988"/>
            <a:ext cx="1316093" cy="2278062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necteur droit avec flèche 34"/>
          <p:cNvCxnSpPr>
            <a:cxnSpLocks noChangeShapeType="1"/>
          </p:cNvCxnSpPr>
          <p:nvPr/>
        </p:nvCxnSpPr>
        <p:spPr bwMode="auto">
          <a:xfrm flipV="1">
            <a:off x="4903787" y="3481387"/>
            <a:ext cx="1257128" cy="2122487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105580" y="4637088"/>
            <a:ext cx="2132563" cy="52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ctr"/>
            <a:r>
              <a:rPr lang="fr-FR" altLang="fr-FR" sz="1600" dirty="0" err="1">
                <a:latin typeface="Calibri" panose="020F0502020204030204" pitchFamily="34" charset="0"/>
              </a:rPr>
              <a:t>Number</a:t>
            </a:r>
            <a:r>
              <a:rPr lang="fr-FR" altLang="fr-FR" sz="1600" dirty="0">
                <a:latin typeface="Calibri" panose="020F0502020204030204" pitchFamily="34" charset="0"/>
              </a:rPr>
              <a:t> of </a:t>
            </a:r>
            <a:r>
              <a:rPr lang="fr-FR" altLang="fr-FR" sz="1600" dirty="0" err="1">
                <a:latin typeface="Calibri" panose="020F0502020204030204" pitchFamily="34" charset="0"/>
              </a:rPr>
              <a:t>chapels</a:t>
            </a:r>
            <a:endParaRPr lang="fr-FR" altLang="fr-FR" sz="1600" dirty="0">
              <a:latin typeface="Calibri" panose="020F0502020204030204" pitchFamily="34" charset="0"/>
            </a:endParaRPr>
          </a:p>
          <a:p>
            <a:pPr algn="ctr"/>
            <a:r>
              <a:rPr lang="fr-FR" altLang="fr-FR" sz="1200" i="1" dirty="0" err="1">
                <a:latin typeface="Calibri" panose="020F0502020204030204" pitchFamily="34" charset="0"/>
              </a:rPr>
              <a:t>quantity</a:t>
            </a:r>
            <a:endParaRPr lang="fr-FR" altLang="fr-FR" sz="1200" i="1" dirty="0">
              <a:latin typeface="Calibri" panose="020F0502020204030204" pitchFamily="34" charset="0"/>
            </a:endParaRPr>
          </a:p>
        </p:txBody>
      </p:sp>
      <p:cxnSp>
        <p:nvCxnSpPr>
          <p:cNvPr id="22" name="Connecteur droit avec flèche 29"/>
          <p:cNvCxnSpPr>
            <a:cxnSpLocks noChangeShapeType="1"/>
          </p:cNvCxnSpPr>
          <p:nvPr/>
        </p:nvCxnSpPr>
        <p:spPr bwMode="auto">
          <a:xfrm flipH="1">
            <a:off x="2286000" y="5507038"/>
            <a:ext cx="2285740" cy="0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none" w="med" len="lg"/>
            <a:tailEnd type="triangle" w="med" len="lg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071456" y="4570995"/>
            <a:ext cx="989897" cy="5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ctr"/>
            <a:r>
              <a:rPr lang="fr-FR" altLang="fr-FR" sz="1600" dirty="0">
                <a:latin typeface="Calibri" panose="020F0502020204030204" pitchFamily="34" charset="0"/>
              </a:rPr>
              <a:t>Group</a:t>
            </a:r>
          </a:p>
          <a:p>
            <a:pPr algn="ctr"/>
            <a:r>
              <a:rPr lang="fr-FR" altLang="fr-FR" sz="1200" i="1" dirty="0" smtClean="0">
                <a:latin typeface="Calibri" panose="020F0502020204030204" pitchFamily="34" charset="0"/>
              </a:rPr>
              <a:t>lexical </a:t>
            </a:r>
            <a:r>
              <a:rPr lang="fr-FR" altLang="fr-FR" sz="1200" i="1" dirty="0" err="1">
                <a:latin typeface="Calibri" panose="020F0502020204030204" pitchFamily="34" charset="0"/>
              </a:rPr>
              <a:t>scale</a:t>
            </a:r>
            <a:endParaRPr lang="fr-FR" altLang="fr-FR" sz="1200" i="1" dirty="0">
              <a:latin typeface="Calibri" panose="020F0502020204030204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264756" y="367114"/>
            <a:ext cx="255746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ctr"/>
            <a:r>
              <a:rPr lang="fr-FR" altLang="fr-FR" sz="1600" dirty="0">
                <a:latin typeface="Calibri" panose="020F0502020204030204" pitchFamily="34" charset="0"/>
              </a:rPr>
              <a:t>Size of city </a:t>
            </a:r>
            <a:r>
              <a:rPr lang="fr-FR" altLang="fr-FR" sz="1600" dirty="0" err="1">
                <a:latin typeface="Calibri" panose="020F0502020204030204" pitchFamily="34" charset="0"/>
              </a:rPr>
              <a:t>today</a:t>
            </a:r>
            <a:endParaRPr lang="fr-FR" altLang="fr-FR" sz="1600" dirty="0">
              <a:latin typeface="Calibri" panose="020F0502020204030204" pitchFamily="34" charset="0"/>
            </a:endParaRPr>
          </a:p>
          <a:p>
            <a:pPr algn="ctr"/>
            <a:r>
              <a:rPr lang="fr-FR" altLang="fr-FR" sz="1200" i="1" dirty="0" err="1" smtClean="0">
                <a:latin typeface="Calibri" panose="020F0502020204030204" pitchFamily="34" charset="0"/>
              </a:rPr>
              <a:t>numerical</a:t>
            </a:r>
            <a:r>
              <a:rPr lang="fr-FR" altLang="fr-FR" sz="1200" i="1" dirty="0" smtClean="0">
                <a:latin typeface="Calibri" panose="020F0502020204030204" pitchFamily="34" charset="0"/>
              </a:rPr>
              <a:t> </a:t>
            </a:r>
            <a:r>
              <a:rPr lang="fr-FR" altLang="fr-FR" sz="1200" i="1" dirty="0" err="1">
                <a:latin typeface="Calibri" panose="020F0502020204030204" pitchFamily="34" charset="0"/>
              </a:rPr>
              <a:t>scale</a:t>
            </a:r>
            <a:endParaRPr lang="fr-FR" altLang="fr-FR" sz="1200" i="1" dirty="0">
              <a:latin typeface="Calibri" panose="020F0502020204030204" pitchFamily="34" charset="0"/>
            </a:endParaRPr>
          </a:p>
        </p:txBody>
      </p:sp>
      <p:cxnSp>
        <p:nvCxnSpPr>
          <p:cNvPr id="26" name="Connecteur droit avec flèche 42"/>
          <p:cNvCxnSpPr>
            <a:cxnSpLocks noChangeShapeType="1"/>
          </p:cNvCxnSpPr>
          <p:nvPr/>
        </p:nvCxnSpPr>
        <p:spPr bwMode="auto">
          <a:xfrm flipH="1">
            <a:off x="2510352" y="908539"/>
            <a:ext cx="2286001" cy="0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Connecteur droit avec flèche 41"/>
          <p:cNvCxnSpPr>
            <a:cxnSpLocks noChangeShapeType="1"/>
          </p:cNvCxnSpPr>
          <p:nvPr/>
        </p:nvCxnSpPr>
        <p:spPr bwMode="auto">
          <a:xfrm flipH="1" flipV="1">
            <a:off x="857326" y="3324226"/>
            <a:ext cx="1210354" cy="2096250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none" w="med" len="lg"/>
            <a:tailEnd type="triangle" w="med" len="lg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85008" y="5691239"/>
            <a:ext cx="25874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ctr"/>
            <a:r>
              <a:rPr lang="fr-FR" altLang="fr-FR" sz="1600" dirty="0" err="1">
                <a:latin typeface="Calibri" panose="020F0502020204030204" pitchFamily="34" charset="0"/>
              </a:rPr>
              <a:t>Number</a:t>
            </a:r>
            <a:r>
              <a:rPr lang="fr-FR" altLang="fr-FR" sz="1600" dirty="0">
                <a:latin typeface="Calibri" panose="020F0502020204030204" pitchFamily="34" charset="0"/>
              </a:rPr>
              <a:t> of </a:t>
            </a:r>
            <a:r>
              <a:rPr lang="fr-FR" altLang="fr-FR" sz="1600" dirty="0" err="1">
                <a:latin typeface="Calibri" panose="020F0502020204030204" pitchFamily="34" charset="0"/>
              </a:rPr>
              <a:t>interior</a:t>
            </a:r>
            <a:r>
              <a:rPr lang="fr-FR" altLang="fr-FR" sz="1600" dirty="0">
                <a:latin typeface="Calibri" panose="020F0502020204030204" pitchFamily="34" charset="0"/>
              </a:rPr>
              <a:t> volumes</a:t>
            </a:r>
          </a:p>
          <a:p>
            <a:pPr algn="ctr"/>
            <a:r>
              <a:rPr lang="fr-FR" altLang="fr-FR" sz="1200" i="1" dirty="0" err="1">
                <a:latin typeface="Calibri" panose="020F0502020204030204" pitchFamily="34" charset="0"/>
              </a:rPr>
              <a:t>quantity</a:t>
            </a:r>
            <a:endParaRPr lang="fr-FR" altLang="fr-FR" sz="1200" i="1" dirty="0">
              <a:latin typeface="Calibri" panose="020F0502020204030204" pitchFamily="34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2510352" y="3200934"/>
            <a:ext cx="2371211" cy="2423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9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3" grpId="0"/>
      <p:bldP spid="25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4169"/>
          <a:stretch>
            <a:fillRect/>
          </a:stretch>
        </p:blipFill>
        <p:spPr bwMode="auto">
          <a:xfrm>
            <a:off x="487363" y="895350"/>
            <a:ext cx="8294687" cy="4999038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470580" y="1867486"/>
            <a:ext cx="17097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altLang="fr-FR" sz="1600" dirty="0">
                <a:latin typeface="Calibri" panose="020F0502020204030204" pitchFamily="34" charset="0"/>
              </a:rPr>
              <a:t>timeline</a:t>
            </a:r>
            <a:endParaRPr lang="fr-FR" altLang="fr-FR" sz="1600" dirty="0">
              <a:latin typeface="Calibri" panose="020F0502020204030204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480865" y="5318250"/>
            <a:ext cx="17097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altLang="fr-FR" sz="1600" dirty="0">
                <a:latin typeface="Calibri" panose="020F0502020204030204" pitchFamily="34" charset="0"/>
              </a:rPr>
              <a:t>groups</a:t>
            </a:r>
            <a:endParaRPr lang="fr-FR" altLang="fr-FR" dirty="0">
              <a:latin typeface="Calibri" panose="020F0502020204030204" pitchFamily="34" charset="0"/>
            </a:endParaRPr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3638550" y="1589088"/>
            <a:ext cx="1457325" cy="904875"/>
          </a:xfrm>
          <a:prstGeom prst="ellipse">
            <a:avLst/>
          </a:prstGeom>
          <a:solidFill>
            <a:srgbClr val="FFFFFF">
              <a:alpha val="21000"/>
            </a:srgbClr>
          </a:solidFill>
          <a:ln w="25400" cap="flat">
            <a:solidFill>
              <a:srgbClr val="C00000"/>
            </a:solidFill>
            <a:prstDash val="solid"/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162550" y="1597025"/>
            <a:ext cx="28352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altLang="fr-FR" sz="1600" dirty="0" smtClean="0">
                <a:latin typeface="Calibri" panose="020F0502020204030204" pitchFamily="34" charset="0"/>
              </a:rPr>
              <a:t>overlapping of </a:t>
            </a:r>
            <a:r>
              <a:rPr lang="en-GB" altLang="fr-FR" sz="1600" dirty="0">
                <a:latin typeface="Calibri" panose="020F0502020204030204" pitchFamily="34" charset="0"/>
              </a:rPr>
              <a:t>styles</a:t>
            </a:r>
            <a:endParaRPr lang="fr-FR" altLang="fr-FR" sz="1600" dirty="0">
              <a:latin typeface="Calibri" panose="020F0502020204030204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2612968" y="6089852"/>
            <a:ext cx="45591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altLang="fr-FR" sz="1600" dirty="0" err="1">
                <a:latin typeface="Calibri" panose="020F0502020204030204" pitchFamily="34" charset="0"/>
              </a:rPr>
              <a:t>Dmochowski’s</a:t>
            </a:r>
            <a:r>
              <a:rPr lang="en-GB" altLang="fr-FR" sz="1600" dirty="0">
                <a:latin typeface="Calibri" panose="020F0502020204030204" pitchFamily="34" charset="0"/>
              </a:rPr>
              <a:t> classification is </a:t>
            </a:r>
            <a:r>
              <a:rPr lang="en-GB" altLang="fr-FR" sz="1600" dirty="0" smtClean="0">
                <a:latin typeface="Calibri" panose="020F0502020204030204" pitchFamily="34" charset="0"/>
              </a:rPr>
              <a:t>time-oriented</a:t>
            </a:r>
            <a:endParaRPr lang="fr-FR" altLang="fr-FR" sz="1600" dirty="0">
              <a:latin typeface="Calibri" panose="020F0502020204030204" pitchFamily="34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5924550" y="250825"/>
            <a:ext cx="30099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GB" altLang="fr-FR" sz="1600">
                <a:solidFill>
                  <a:srgbClr val="989898"/>
                </a:solidFill>
                <a:latin typeface="Calibri" panose="020F0502020204030204" pitchFamily="34" charset="0"/>
              </a:rPr>
              <a:t>Observations made possible</a:t>
            </a:r>
            <a:r>
              <a:rPr lang="fr-FR" altLang="fr-FR" sz="1600">
                <a:solidFill>
                  <a:srgbClr val="989898"/>
                </a:solidFill>
                <a:latin typeface="Calibri" panose="020F0502020204030204" pitchFamily="34" charset="0"/>
              </a:rPr>
              <a:t>.</a:t>
            </a:r>
            <a:endParaRPr lang="en-GB" altLang="fr-FR" sz="160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endParaRPr lang="fr-FR" altLang="fr-FR" sz="160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2534205" y="2040313"/>
            <a:ext cx="4045982" cy="1212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ysDot"/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3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/>
          <a:stretch>
            <a:fillRect/>
          </a:stretch>
        </p:blipFill>
        <p:spPr bwMode="auto">
          <a:xfrm>
            <a:off x="297656" y="674687"/>
            <a:ext cx="5956300" cy="5508625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5924550" y="250825"/>
            <a:ext cx="30099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GB" altLang="fr-FR" sz="1600" dirty="0">
                <a:solidFill>
                  <a:srgbClr val="989898"/>
                </a:solidFill>
                <a:latin typeface="Calibri" panose="020F0502020204030204" pitchFamily="34" charset="0"/>
              </a:rPr>
              <a:t>Observations made possible</a:t>
            </a:r>
            <a:r>
              <a:rPr lang="fr-FR" altLang="fr-FR" sz="1600" dirty="0">
                <a:solidFill>
                  <a:srgbClr val="989898"/>
                </a:solidFill>
                <a:latin typeface="Calibri" panose="020F0502020204030204" pitchFamily="34" charset="0"/>
              </a:rPr>
              <a:t>.</a:t>
            </a:r>
            <a:endParaRPr lang="en-GB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endParaRPr lang="fr-FR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606252" y="1804157"/>
            <a:ext cx="1686598" cy="353953"/>
            <a:chOff x="4606252" y="1804157"/>
            <a:chExt cx="1686598" cy="353953"/>
          </a:xfrm>
        </p:grpSpPr>
        <p:sp>
          <p:nvSpPr>
            <p:cNvPr id="21" name="Pentagone 20"/>
            <p:cNvSpPr/>
            <p:nvPr/>
          </p:nvSpPr>
          <p:spPr>
            <a:xfrm flipH="1">
              <a:off x="4606252" y="1807645"/>
              <a:ext cx="1569915" cy="350465"/>
            </a:xfrm>
            <a:prstGeom prst="homePlate">
              <a:avLst/>
            </a:prstGeom>
            <a:solidFill>
              <a:srgbClr val="FFFFFF">
                <a:alpha val="77000"/>
              </a:srgbClr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Font typeface="Wingdings" panose="05000000000000000000" pitchFamily="2" charset="2"/>
                <a:buNone/>
              </a:pPr>
              <a:endParaRPr lang="en-GB" sz="1600">
                <a:latin typeface="Calibri" panose="020F0502020204030204" pitchFamily="34" charset="0"/>
                <a:sym typeface="Gill Sans Light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4892675" y="1804157"/>
              <a:ext cx="140017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GB" altLang="fr-FR" sz="1600" dirty="0" smtClean="0">
                  <a:latin typeface="Calibri" panose="020F0502020204030204" pitchFamily="34" charset="0"/>
                </a:rPr>
                <a:t>exception</a:t>
              </a:r>
              <a:endParaRPr lang="fr-FR" altLang="fr-FR" sz="16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6253956" y="5580122"/>
            <a:ext cx="28437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 Réinterprétation du formalisme TimeWheel 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J.Y. Blaise, I. Dudek  (2012-2013)</a:t>
            </a:r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</a:t>
            </a:r>
            <a:endParaRPr lang="fr-FR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101094" y="1245115"/>
            <a:ext cx="2142544" cy="351861"/>
            <a:chOff x="5101094" y="1245115"/>
            <a:chExt cx="2142544" cy="351861"/>
          </a:xfrm>
        </p:grpSpPr>
        <p:sp>
          <p:nvSpPr>
            <p:cNvPr id="2" name="Pentagone 1"/>
            <p:cNvSpPr/>
            <p:nvPr/>
          </p:nvSpPr>
          <p:spPr>
            <a:xfrm flipH="1">
              <a:off x="5101094" y="1247776"/>
              <a:ext cx="2142544" cy="349200"/>
            </a:xfrm>
            <a:prstGeom prst="homePlate">
              <a:avLst/>
            </a:prstGeom>
            <a:solidFill>
              <a:srgbClr val="FFFFFF">
                <a:alpha val="77000"/>
              </a:srgbClr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Font typeface="Wingdings" panose="05000000000000000000" pitchFamily="2" charset="2"/>
                <a:buNone/>
              </a:pPr>
              <a:endParaRPr lang="en-GB" sz="1600">
                <a:latin typeface="Calibri" panose="020F0502020204030204" pitchFamily="34" charset="0"/>
                <a:sym typeface="Gill Sans Light"/>
              </a:endParaRP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5211427" y="1245115"/>
              <a:ext cx="1929482" cy="3385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defRPr sz="1400">
                  <a:latin typeface="Calibri" panose="020F050202020403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GB" altLang="fr-FR" sz="1600" dirty="0"/>
                <a:t>expected pattern</a:t>
              </a:r>
              <a:endParaRPr lang="fr-FR" altLang="fr-FR" sz="1600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5681539" y="2613722"/>
            <a:ext cx="2142544" cy="351861"/>
            <a:chOff x="5101094" y="1245115"/>
            <a:chExt cx="2142544" cy="351861"/>
          </a:xfrm>
        </p:grpSpPr>
        <p:sp>
          <p:nvSpPr>
            <p:cNvPr id="26" name="Pentagone 25"/>
            <p:cNvSpPr/>
            <p:nvPr/>
          </p:nvSpPr>
          <p:spPr>
            <a:xfrm flipH="1">
              <a:off x="5101094" y="1247776"/>
              <a:ext cx="2142544" cy="349200"/>
            </a:xfrm>
            <a:prstGeom prst="homePlate">
              <a:avLst/>
            </a:prstGeom>
            <a:solidFill>
              <a:srgbClr val="FFFFFF">
                <a:alpha val="77000"/>
              </a:srgbClr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Font typeface="Wingdings" panose="05000000000000000000" pitchFamily="2" charset="2"/>
                <a:buNone/>
              </a:pPr>
              <a:endParaRPr lang="en-GB" sz="1600">
                <a:latin typeface="Calibri" panose="020F0502020204030204" pitchFamily="34" charset="0"/>
                <a:sym typeface="Gill Sans Light"/>
              </a:endParaRP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5211427" y="1245115"/>
              <a:ext cx="1929482" cy="3385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defRPr sz="1400">
                  <a:latin typeface="Calibri" panose="020F050202020403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GB" altLang="fr-FR" sz="1600" dirty="0"/>
                <a:t>expected pattern</a:t>
              </a:r>
              <a:endParaRPr lang="fr-FR" altLang="fr-FR" sz="1600" dirty="0"/>
            </a:p>
          </p:txBody>
        </p:sp>
      </p:grp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60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6009176" y="5570374"/>
            <a:ext cx="3009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TimeWheel </a:t>
            </a: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C</a:t>
            </a:r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. </a:t>
            </a:r>
            <a:r>
              <a:rPr lang="en-US" altLang="fr-FR" sz="1600" i="1" dirty="0" err="1">
                <a:solidFill>
                  <a:srgbClr val="3E3D2A"/>
                </a:solidFill>
                <a:latin typeface="Calibri" panose="020F0502020204030204" pitchFamily="34" charset="0"/>
              </a:rPr>
              <a:t>Tominski</a:t>
            </a:r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et al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. (2004)</a:t>
            </a:r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1211263" y="3390340"/>
            <a:ext cx="1838325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1384300" y="1783790"/>
            <a:ext cx="1262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38"/>
          <p:cNvSpPr>
            <a:spLocks noChangeShapeType="1"/>
          </p:cNvSpPr>
          <p:nvPr/>
        </p:nvSpPr>
        <p:spPr bwMode="auto">
          <a:xfrm flipV="1">
            <a:off x="1497013" y="1783790"/>
            <a:ext cx="633412" cy="16065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39"/>
          <p:cNvSpPr>
            <a:spLocks noChangeShapeType="1"/>
          </p:cNvSpPr>
          <p:nvPr/>
        </p:nvSpPr>
        <p:spPr bwMode="auto">
          <a:xfrm flipV="1">
            <a:off x="1900238" y="1783790"/>
            <a:ext cx="230187" cy="16065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 flipH="1" flipV="1">
            <a:off x="2303463" y="1783790"/>
            <a:ext cx="171450" cy="16065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Text Box 41"/>
          <p:cNvSpPr txBox="1">
            <a:spLocks noChangeArrowheads="1"/>
          </p:cNvSpPr>
          <p:nvPr/>
        </p:nvSpPr>
        <p:spPr bwMode="auto">
          <a:xfrm>
            <a:off x="961034" y="3461389"/>
            <a:ext cx="8354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time axis</a:t>
            </a:r>
            <a:endParaRPr lang="fr-FR" altLang="fr-FR" sz="1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 Box 42"/>
          <p:cNvSpPr txBox="1">
            <a:spLocks noChangeArrowheads="1"/>
          </p:cNvSpPr>
          <p:nvPr/>
        </p:nvSpPr>
        <p:spPr bwMode="auto">
          <a:xfrm>
            <a:off x="1497013" y="1356879"/>
            <a:ext cx="11466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US" altLang="fr-FR" sz="1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attribute</a:t>
            </a:r>
            <a:r>
              <a:rPr lang="fr-FR" altLang="fr-FR" sz="1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axis</a:t>
            </a:r>
            <a:endParaRPr lang="fr-FR" altLang="fr-FR" sz="1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5924550" y="2724150"/>
            <a:ext cx="3009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GB" altLang="fr-FR" sz="1600">
                <a:solidFill>
                  <a:srgbClr val="989898"/>
                </a:solidFill>
                <a:latin typeface="Calibri" panose="020F0502020204030204" pitchFamily="34" charset="0"/>
              </a:rPr>
              <a:t>Le principe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5538270" y="463709"/>
            <a:ext cx="340012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rgbClr val="989898"/>
                </a:solidFill>
                <a:latin typeface="Calibri" panose="020F0502020204030204" pitchFamily="34" charset="0"/>
              </a:rPr>
              <a:t>TimeWheel</a:t>
            </a:r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est un formalisme proposé par </a:t>
            </a:r>
            <a:r>
              <a:rPr lang="fr-FR" altLang="fr-FR" sz="1600" dirty="0" err="1" smtClean="0">
                <a:solidFill>
                  <a:srgbClr val="989898"/>
                </a:solidFill>
                <a:latin typeface="Calibri" panose="020F0502020204030204" pitchFamily="34" charset="0"/>
              </a:rPr>
              <a:t>Tominski</a:t>
            </a:r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et al.*  - une ligne de temps est combinée avec des segments sur lesquels sont portées des valeurs d’attributs.</a:t>
            </a:r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5517195" y="1774825"/>
            <a:ext cx="340717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C</a:t>
            </a:r>
            <a:r>
              <a:rPr lang="en-US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. </a:t>
            </a:r>
            <a:r>
              <a:rPr lang="en-US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Tominski</a:t>
            </a:r>
            <a:r>
              <a:rPr lang="en-US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, J. </a:t>
            </a:r>
            <a:r>
              <a:rPr lang="en-US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Abello</a:t>
            </a:r>
            <a:r>
              <a:rPr lang="en-US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, and H. Schumann, “Axes-Based </a:t>
            </a:r>
            <a:r>
              <a:rPr lang="en-US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Visualizations with </a:t>
            </a:r>
            <a:r>
              <a:rPr lang="en-US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Radial Layouts,” </a:t>
            </a:r>
            <a:r>
              <a:rPr lang="en-US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in Proc</a:t>
            </a:r>
            <a:r>
              <a:rPr lang="en-US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. of ACM </a:t>
            </a:r>
            <a:r>
              <a:rPr lang="en-US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Symp</a:t>
            </a:r>
            <a:r>
              <a:rPr lang="en-US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. on Applied </a:t>
            </a:r>
            <a:r>
              <a:rPr lang="en-US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Computing ,  ACM </a:t>
            </a:r>
            <a:r>
              <a:rPr lang="en-US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Press, 2004, pp. 1242–1247.</a:t>
            </a:r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1994949" y="6127733"/>
            <a:ext cx="70241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&lt;http://www.mgvis.com/Papers/Visualization/Greece_MMV-06.pdf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&gt;</a:t>
            </a: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560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5924550" y="250825"/>
            <a:ext cx="30099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GB" altLang="fr-FR" sz="1600" dirty="0">
                <a:solidFill>
                  <a:srgbClr val="989898"/>
                </a:solidFill>
                <a:latin typeface="Calibri" panose="020F0502020204030204" pitchFamily="34" charset="0"/>
              </a:rPr>
              <a:t>Observations made possible</a:t>
            </a:r>
            <a:r>
              <a:rPr lang="fr-FR" altLang="fr-FR" sz="1600" dirty="0">
                <a:solidFill>
                  <a:srgbClr val="989898"/>
                </a:solidFill>
                <a:latin typeface="Calibri" panose="020F0502020204030204" pitchFamily="34" charset="0"/>
              </a:rPr>
              <a:t>.</a:t>
            </a:r>
            <a:endParaRPr lang="en-GB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endParaRPr lang="fr-FR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6253956" y="5580122"/>
            <a:ext cx="28437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 Réinterprétation du formalisme TimeWheel 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J.Y. Blaise, I. Dudek  (2012-2013)</a:t>
            </a:r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</a:t>
            </a:r>
            <a:endParaRPr lang="fr-FR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7" y="690195"/>
            <a:ext cx="6051635" cy="5384602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4567358" y="1824704"/>
            <a:ext cx="1686598" cy="353953"/>
            <a:chOff x="4606252" y="1804157"/>
            <a:chExt cx="1686598" cy="353953"/>
          </a:xfrm>
        </p:grpSpPr>
        <p:sp>
          <p:nvSpPr>
            <p:cNvPr id="20" name="Pentagone 19"/>
            <p:cNvSpPr/>
            <p:nvPr/>
          </p:nvSpPr>
          <p:spPr>
            <a:xfrm flipH="1">
              <a:off x="4606252" y="1807645"/>
              <a:ext cx="1569915" cy="350465"/>
            </a:xfrm>
            <a:prstGeom prst="homePlate">
              <a:avLst/>
            </a:prstGeom>
            <a:solidFill>
              <a:srgbClr val="FFFFFF">
                <a:alpha val="77000"/>
              </a:srgbClr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Font typeface="Wingdings" panose="05000000000000000000" pitchFamily="2" charset="2"/>
                <a:buNone/>
              </a:pPr>
              <a:endParaRPr lang="en-GB" sz="1600">
                <a:latin typeface="Calibri" panose="020F0502020204030204" pitchFamily="34" charset="0"/>
                <a:sym typeface="Gill Sans Light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4892675" y="1804157"/>
              <a:ext cx="140017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GB" altLang="fr-FR" sz="1600" dirty="0" smtClean="0">
                  <a:latin typeface="Calibri" panose="020F0502020204030204" pitchFamily="34" charset="0"/>
                </a:rPr>
                <a:t>exception</a:t>
              </a:r>
              <a:endParaRPr lang="fr-FR" altLang="fr-FR" sz="16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527449" y="4689980"/>
            <a:ext cx="1686598" cy="353953"/>
            <a:chOff x="4606252" y="1804157"/>
            <a:chExt cx="1686598" cy="353953"/>
          </a:xfrm>
        </p:grpSpPr>
        <p:sp>
          <p:nvSpPr>
            <p:cNvPr id="23" name="Pentagone 22"/>
            <p:cNvSpPr/>
            <p:nvPr/>
          </p:nvSpPr>
          <p:spPr>
            <a:xfrm flipH="1">
              <a:off x="4606252" y="1807645"/>
              <a:ext cx="1569915" cy="350465"/>
            </a:xfrm>
            <a:prstGeom prst="homePlate">
              <a:avLst/>
            </a:prstGeom>
            <a:solidFill>
              <a:srgbClr val="FFFFFF">
                <a:alpha val="77000"/>
              </a:srgbClr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Font typeface="Wingdings" panose="05000000000000000000" pitchFamily="2" charset="2"/>
                <a:buNone/>
              </a:pPr>
              <a:endParaRPr lang="en-GB" sz="1600">
                <a:latin typeface="Calibri" panose="020F0502020204030204" pitchFamily="34" charset="0"/>
                <a:sym typeface="Gill Sans Light"/>
              </a:endParaRP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4892675" y="1804157"/>
              <a:ext cx="140017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GB" altLang="fr-FR" sz="1600" dirty="0" smtClean="0">
                  <a:latin typeface="Calibri" panose="020F0502020204030204" pitchFamily="34" charset="0"/>
                </a:rPr>
                <a:t>exception</a:t>
              </a:r>
              <a:endParaRPr lang="fr-FR" altLang="fr-FR" sz="16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09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/>
          <a:stretch>
            <a:fillRect/>
          </a:stretch>
        </p:blipFill>
        <p:spPr bwMode="auto">
          <a:xfrm>
            <a:off x="373063" y="604838"/>
            <a:ext cx="5632450" cy="5886450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5924550" y="250825"/>
            <a:ext cx="30099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GB" altLang="fr-FR" sz="1600">
                <a:solidFill>
                  <a:srgbClr val="989898"/>
                </a:solidFill>
                <a:latin typeface="Calibri" panose="020F0502020204030204" pitchFamily="34" charset="0"/>
              </a:rPr>
              <a:t>Observations made possible</a:t>
            </a:r>
            <a:r>
              <a:rPr lang="fr-FR" altLang="fr-FR" sz="1600">
                <a:solidFill>
                  <a:srgbClr val="989898"/>
                </a:solidFill>
                <a:latin typeface="Calibri" panose="020F0502020204030204" pitchFamily="34" charset="0"/>
              </a:rPr>
              <a:t>.</a:t>
            </a:r>
            <a:endParaRPr lang="en-GB" altLang="fr-FR" sz="160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endParaRPr lang="fr-FR" altLang="fr-FR" sz="160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05513" y="2900853"/>
            <a:ext cx="29448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en-GB" alt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formalism helps </a:t>
            </a:r>
            <a:r>
              <a:rPr lang="en-GB" alt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analysing the value of a given variable </a:t>
            </a:r>
            <a:endParaRPr lang="en-GB" altLang="fr-FR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algn="r">
              <a:buFont typeface="Wingdings" panose="05000000000000000000" pitchFamily="2" charset="2"/>
              <a:buNone/>
            </a:pPr>
            <a:r>
              <a:rPr lang="en-GB" alt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GB" alt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here number of chapels) over the whole </a:t>
            </a:r>
            <a:r>
              <a:rPr lang="en-GB" alt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collection.</a:t>
            </a:r>
            <a:endParaRPr lang="fr-FR" altLang="fr-FR" sz="16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961237" y="4577429"/>
            <a:ext cx="3798063" cy="904961"/>
            <a:chOff x="4191824" y="4449583"/>
            <a:chExt cx="3798063" cy="904961"/>
          </a:xfrm>
        </p:grpSpPr>
        <p:sp>
          <p:nvSpPr>
            <p:cNvPr id="25" name="Pentagone 24"/>
            <p:cNvSpPr/>
            <p:nvPr/>
          </p:nvSpPr>
          <p:spPr>
            <a:xfrm flipH="1">
              <a:off x="4191824" y="4449583"/>
              <a:ext cx="3798063" cy="904961"/>
            </a:xfrm>
            <a:prstGeom prst="homePlate">
              <a:avLst/>
            </a:prstGeom>
            <a:solidFill>
              <a:srgbClr val="FFFFFF">
                <a:alpha val="77000"/>
              </a:srgbClr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Font typeface="Wingdings" panose="05000000000000000000" pitchFamily="2" charset="2"/>
                <a:buNone/>
              </a:pPr>
              <a:endParaRPr lang="en-GB" sz="1600">
                <a:latin typeface="Calibri" panose="020F0502020204030204" pitchFamily="34" charset="0"/>
                <a:sym typeface="Gill Sans Light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518024" y="4486566"/>
              <a:ext cx="3471863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pPr algn="r">
                <a:buFont typeface="Wingdings" panose="05000000000000000000" pitchFamily="2" charset="2"/>
                <a:buNone/>
              </a:pPr>
              <a:r>
                <a:rPr lang="en-GB" altLang="fr-FR" sz="1600" dirty="0">
                  <a:latin typeface="Calibri" panose="020F0502020204030204" pitchFamily="34" charset="0"/>
                </a:rPr>
                <a:t>High values always occur inside the same 2 groups : </a:t>
              </a:r>
              <a:r>
                <a:rPr lang="en-GB" altLang="fr-FR" sz="1600" dirty="0" err="1">
                  <a:latin typeface="Calibri" panose="020F0502020204030204" pitchFamily="34" charset="0"/>
                </a:rPr>
                <a:t>basilican</a:t>
              </a:r>
              <a:r>
                <a:rPr lang="en-GB" altLang="fr-FR" sz="1600" dirty="0">
                  <a:latin typeface="Calibri" panose="020F0502020204030204" pitchFamily="34" charset="0"/>
                </a:rPr>
                <a:t> churches and three-nave hall </a:t>
              </a:r>
              <a:r>
                <a:rPr lang="en-GB" altLang="fr-FR" sz="1600" dirty="0" smtClean="0">
                  <a:latin typeface="Calibri" panose="020F0502020204030204" pitchFamily="34" charset="0"/>
                </a:rPr>
                <a:t>churches </a:t>
              </a:r>
              <a:endParaRPr lang="fr-FR" altLang="fr-FR" sz="16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6253956" y="5580122"/>
            <a:ext cx="28437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 Réinterprétation du formalisme TimeWheel 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J.Y. Blaise, I. Dudek  (2012-2013)</a:t>
            </a:r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</a:t>
            </a:r>
            <a:endParaRPr lang="fr-FR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468997" y="1625755"/>
            <a:ext cx="3465452" cy="589490"/>
            <a:chOff x="5468997" y="1625755"/>
            <a:chExt cx="3465452" cy="589490"/>
          </a:xfrm>
        </p:grpSpPr>
        <p:sp>
          <p:nvSpPr>
            <p:cNvPr id="21" name="Pentagone 20"/>
            <p:cNvSpPr/>
            <p:nvPr/>
          </p:nvSpPr>
          <p:spPr>
            <a:xfrm flipH="1">
              <a:off x="5468997" y="1625755"/>
              <a:ext cx="3465452" cy="582077"/>
            </a:xfrm>
            <a:prstGeom prst="homePlate">
              <a:avLst/>
            </a:prstGeom>
            <a:solidFill>
              <a:srgbClr val="FFFFFF">
                <a:alpha val="77000"/>
              </a:srgbClr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Font typeface="Wingdings" panose="05000000000000000000" pitchFamily="2" charset="2"/>
                <a:buNone/>
              </a:pPr>
              <a:endParaRPr lang="en-GB" sz="1600">
                <a:latin typeface="Calibri" panose="020F0502020204030204" pitchFamily="34" charset="0"/>
                <a:sym typeface="Gill Sans Light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599372" y="1630470"/>
              <a:ext cx="326144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pPr algn="r">
                <a:buFont typeface="Wingdings" panose="05000000000000000000" pitchFamily="2" charset="2"/>
                <a:buNone/>
              </a:pPr>
              <a:r>
                <a:rPr lang="en-GB" altLang="fr-FR" sz="1600" dirty="0">
                  <a:latin typeface="Calibri" panose="020F0502020204030204" pitchFamily="34" charset="0"/>
                </a:rPr>
                <a:t>Value “zero” occurs almost in every group and style </a:t>
              </a:r>
              <a:endParaRPr lang="fr-FR" altLang="fr-FR" sz="16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751402" y="771414"/>
            <a:ext cx="24800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ctr"/>
            <a:r>
              <a:rPr lang="fr-FR" altLang="fr-FR" sz="1600" dirty="0" err="1">
                <a:solidFill>
                  <a:srgbClr val="C00000"/>
                </a:solidFill>
                <a:latin typeface="Calibri" panose="020F0502020204030204" pitchFamily="34" charset="0"/>
              </a:rPr>
              <a:t>Number</a:t>
            </a:r>
            <a:r>
              <a:rPr lang="fr-FR" altLang="fr-FR" sz="1600" dirty="0">
                <a:solidFill>
                  <a:srgbClr val="C00000"/>
                </a:solidFill>
                <a:latin typeface="Calibri" panose="020F0502020204030204" pitchFamily="34" charset="0"/>
              </a:rPr>
              <a:t> of </a:t>
            </a:r>
            <a:r>
              <a:rPr lang="fr-FR" altLang="fr-FR" sz="16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chapels</a:t>
            </a:r>
            <a:endParaRPr lang="fr-FR" altLang="fr-FR" sz="1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43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6009176" y="5570374"/>
            <a:ext cx="3009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TimeWheel </a:t>
            </a: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C</a:t>
            </a:r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. </a:t>
            </a:r>
            <a:r>
              <a:rPr lang="en-US" altLang="fr-FR" sz="1600" i="1" dirty="0" err="1">
                <a:solidFill>
                  <a:srgbClr val="3E3D2A"/>
                </a:solidFill>
                <a:latin typeface="Calibri" panose="020F0502020204030204" pitchFamily="34" charset="0"/>
              </a:rPr>
              <a:t>Tominski</a:t>
            </a:r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et al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. (2004)</a:t>
            </a:r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1994949" y="6127733"/>
            <a:ext cx="70241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&lt;http://www.mgvis.com/Papers/Visualization/Greece_MMV-06.pdf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&gt;</a:t>
            </a: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2036763" y="3678238"/>
            <a:ext cx="1838325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1290638" y="2071688"/>
            <a:ext cx="860425" cy="86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2209800" y="2071688"/>
            <a:ext cx="1262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1235075" y="2990850"/>
            <a:ext cx="0" cy="1204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H="1" flipV="1">
            <a:off x="1290638" y="4249738"/>
            <a:ext cx="976312" cy="97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H="1">
            <a:off x="2322513" y="5227638"/>
            <a:ext cx="1149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 flipV="1">
            <a:off x="3530600" y="4252913"/>
            <a:ext cx="919163" cy="919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V="1">
            <a:off x="4449763" y="2990850"/>
            <a:ext cx="0" cy="1262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3530600" y="2071688"/>
            <a:ext cx="919163" cy="919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 rot="16200000">
            <a:off x="2235347" y="4429940"/>
            <a:ext cx="696435" cy="30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>
                <a:solidFill>
                  <a:srgbClr val="0070C0"/>
                </a:solidFill>
              </a:rPr>
              <a:t>2014</a:t>
            </a:r>
          </a:p>
        </p:txBody>
      </p:sp>
      <p:sp>
        <p:nvSpPr>
          <p:cNvPr id="22" name="Ellipse 21"/>
          <p:cNvSpPr/>
          <p:nvPr/>
        </p:nvSpPr>
        <p:spPr bwMode="auto">
          <a:xfrm>
            <a:off x="2292350" y="3633788"/>
            <a:ext cx="71438" cy="71437"/>
          </a:xfrm>
          <a:prstGeom prst="ellipse">
            <a:avLst/>
          </a:prstGeom>
          <a:solidFill>
            <a:srgbClr val="FFFFFF">
              <a:alpha val="10000"/>
            </a:srgbClr>
          </a:solidFill>
          <a:ln w="25400" cap="flat">
            <a:solidFill>
              <a:srgbClr val="0070C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 rot="16200000">
            <a:off x="1836086" y="4429940"/>
            <a:ext cx="696435" cy="30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>
                <a:solidFill>
                  <a:srgbClr val="0070C0"/>
                </a:solidFill>
              </a:rPr>
              <a:t>2012</a:t>
            </a:r>
          </a:p>
        </p:txBody>
      </p:sp>
      <p:sp>
        <p:nvSpPr>
          <p:cNvPr id="26" name="Ellipse 25"/>
          <p:cNvSpPr/>
          <p:nvPr/>
        </p:nvSpPr>
        <p:spPr bwMode="auto">
          <a:xfrm>
            <a:off x="2690813" y="3638550"/>
            <a:ext cx="71437" cy="73025"/>
          </a:xfrm>
          <a:prstGeom prst="ellipse">
            <a:avLst/>
          </a:prstGeom>
          <a:solidFill>
            <a:srgbClr val="FFFFFF">
              <a:alpha val="10000"/>
            </a:srgbClr>
          </a:solidFill>
          <a:ln w="25400" cap="flat">
            <a:solidFill>
              <a:srgbClr val="0070C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cxnSp>
        <p:nvCxnSpPr>
          <p:cNvPr id="27" name="Connecteur droit 7"/>
          <p:cNvCxnSpPr>
            <a:cxnSpLocks noChangeShapeType="1"/>
          </p:cNvCxnSpPr>
          <p:nvPr/>
        </p:nvCxnSpPr>
        <p:spPr bwMode="auto">
          <a:xfrm>
            <a:off x="2335907" y="3690371"/>
            <a:ext cx="0" cy="1251517"/>
          </a:xfrm>
          <a:prstGeom prst="lin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necteur droit 58"/>
          <p:cNvCxnSpPr>
            <a:cxnSpLocks noChangeShapeType="1"/>
          </p:cNvCxnSpPr>
          <p:nvPr/>
        </p:nvCxnSpPr>
        <p:spPr bwMode="auto">
          <a:xfrm>
            <a:off x="2735168" y="3690371"/>
            <a:ext cx="0" cy="1251517"/>
          </a:xfrm>
          <a:prstGeom prst="lin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5" name="Group 50"/>
          <p:cNvGrpSpPr>
            <a:grpSpLocks/>
          </p:cNvGrpSpPr>
          <p:nvPr/>
        </p:nvGrpSpPr>
        <p:grpSpPr bwMode="auto">
          <a:xfrm>
            <a:off x="1941513" y="2071688"/>
            <a:ext cx="1816100" cy="2870200"/>
            <a:chOff x="1223" y="1763"/>
            <a:chExt cx="1144" cy="1808"/>
          </a:xfrm>
        </p:grpSpPr>
        <p:sp>
          <p:nvSpPr>
            <p:cNvPr id="56" name="Line 29"/>
            <p:cNvSpPr>
              <a:spLocks noChangeShapeType="1"/>
            </p:cNvSpPr>
            <p:nvPr/>
          </p:nvSpPr>
          <p:spPr bwMode="auto">
            <a:xfrm flipH="1" flipV="1">
              <a:off x="1971" y="1763"/>
              <a:ext cx="108" cy="101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32"/>
            <p:cNvSpPr>
              <a:spLocks noChangeShapeType="1"/>
            </p:cNvSpPr>
            <p:nvPr/>
          </p:nvSpPr>
          <p:spPr bwMode="auto">
            <a:xfrm>
              <a:off x="2084" y="2775"/>
              <a:ext cx="283" cy="796"/>
            </a:xfrm>
            <a:prstGeom prst="line">
              <a:avLst/>
            </a:prstGeom>
            <a:noFill/>
            <a:ln w="9525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37"/>
            <p:cNvSpPr>
              <a:spLocks noChangeShapeType="1"/>
            </p:cNvSpPr>
            <p:nvPr/>
          </p:nvSpPr>
          <p:spPr bwMode="auto">
            <a:xfrm flipH="1" flipV="1">
              <a:off x="1223" y="1899"/>
              <a:ext cx="856" cy="87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9" name="Group 48"/>
          <p:cNvGrpSpPr>
            <a:grpSpLocks/>
          </p:cNvGrpSpPr>
          <p:nvPr/>
        </p:nvGrpSpPr>
        <p:grpSpPr bwMode="auto">
          <a:xfrm>
            <a:off x="1704975" y="2071688"/>
            <a:ext cx="1939925" cy="2984500"/>
            <a:chOff x="1074" y="1763"/>
            <a:chExt cx="1222" cy="1880"/>
          </a:xfrm>
        </p:grpSpPr>
        <p:sp>
          <p:nvSpPr>
            <p:cNvPr id="60" name="Line 28"/>
            <p:cNvSpPr>
              <a:spLocks noChangeShapeType="1"/>
            </p:cNvSpPr>
            <p:nvPr/>
          </p:nvSpPr>
          <p:spPr bwMode="auto">
            <a:xfrm flipV="1">
              <a:off x="1717" y="1763"/>
              <a:ext cx="145" cy="101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30"/>
            <p:cNvSpPr>
              <a:spLocks noChangeShapeType="1"/>
            </p:cNvSpPr>
            <p:nvPr/>
          </p:nvSpPr>
          <p:spPr bwMode="auto">
            <a:xfrm>
              <a:off x="1717" y="2775"/>
              <a:ext cx="579" cy="868"/>
            </a:xfrm>
            <a:prstGeom prst="line">
              <a:avLst/>
            </a:prstGeom>
            <a:noFill/>
            <a:ln w="9525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42"/>
            <p:cNvSpPr>
              <a:spLocks noChangeShapeType="1"/>
            </p:cNvSpPr>
            <p:nvPr/>
          </p:nvSpPr>
          <p:spPr bwMode="auto">
            <a:xfrm flipH="1" flipV="1">
              <a:off x="1074" y="2057"/>
              <a:ext cx="649" cy="7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3" name="Group 47"/>
          <p:cNvGrpSpPr>
            <a:grpSpLocks/>
          </p:cNvGrpSpPr>
          <p:nvPr/>
        </p:nvGrpSpPr>
        <p:grpSpPr bwMode="auto">
          <a:xfrm>
            <a:off x="1582738" y="2071688"/>
            <a:ext cx="2036762" cy="3003550"/>
            <a:chOff x="997" y="1763"/>
            <a:chExt cx="1283" cy="1892"/>
          </a:xfrm>
        </p:grpSpPr>
        <p:sp>
          <p:nvSpPr>
            <p:cNvPr id="64" name="Line 25"/>
            <p:cNvSpPr>
              <a:spLocks noChangeShapeType="1"/>
            </p:cNvSpPr>
            <p:nvPr/>
          </p:nvSpPr>
          <p:spPr bwMode="auto">
            <a:xfrm flipH="1" flipV="1">
              <a:off x="997" y="2119"/>
              <a:ext cx="466" cy="65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 flipV="1">
              <a:off x="1463" y="1763"/>
              <a:ext cx="399" cy="101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43"/>
            <p:cNvSpPr>
              <a:spLocks noChangeShapeType="1"/>
            </p:cNvSpPr>
            <p:nvPr/>
          </p:nvSpPr>
          <p:spPr bwMode="auto">
            <a:xfrm>
              <a:off x="1469" y="2775"/>
              <a:ext cx="811" cy="880"/>
            </a:xfrm>
            <a:prstGeom prst="line">
              <a:avLst/>
            </a:prstGeom>
            <a:noFill/>
            <a:ln w="9525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7" name="Group 49"/>
          <p:cNvGrpSpPr>
            <a:grpSpLocks/>
          </p:cNvGrpSpPr>
          <p:nvPr/>
        </p:nvGrpSpPr>
        <p:grpSpPr bwMode="auto">
          <a:xfrm>
            <a:off x="1692275" y="2065338"/>
            <a:ext cx="2065338" cy="2876550"/>
            <a:chOff x="1066" y="1759"/>
            <a:chExt cx="1301" cy="1812"/>
          </a:xfrm>
        </p:grpSpPr>
        <p:sp>
          <p:nvSpPr>
            <p:cNvPr id="68" name="Line 26"/>
            <p:cNvSpPr>
              <a:spLocks noChangeShapeType="1"/>
            </p:cNvSpPr>
            <p:nvPr/>
          </p:nvSpPr>
          <p:spPr bwMode="auto">
            <a:xfrm flipH="1" flipV="1">
              <a:off x="1066" y="2053"/>
              <a:ext cx="905" cy="72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31"/>
            <p:cNvSpPr>
              <a:spLocks noChangeShapeType="1"/>
            </p:cNvSpPr>
            <p:nvPr/>
          </p:nvSpPr>
          <p:spPr bwMode="auto">
            <a:xfrm>
              <a:off x="1971" y="2775"/>
              <a:ext cx="396" cy="796"/>
            </a:xfrm>
            <a:prstGeom prst="line">
              <a:avLst/>
            </a:prstGeom>
            <a:noFill/>
            <a:ln w="9525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45"/>
            <p:cNvSpPr>
              <a:spLocks noChangeShapeType="1"/>
            </p:cNvSpPr>
            <p:nvPr/>
          </p:nvSpPr>
          <p:spPr bwMode="auto">
            <a:xfrm flipH="1" flipV="1">
              <a:off x="1682" y="1759"/>
              <a:ext cx="287" cy="100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Pentagone 1"/>
          <p:cNvSpPr/>
          <p:nvPr/>
        </p:nvSpPr>
        <p:spPr>
          <a:xfrm flipH="1">
            <a:off x="4032444" y="3411145"/>
            <a:ext cx="2898832" cy="527834"/>
          </a:xfrm>
          <a:prstGeom prst="homePlate">
            <a:avLst/>
          </a:prstGeom>
          <a:solidFill>
            <a:srgbClr val="FFFFFF">
              <a:alpha val="85000"/>
            </a:srgb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GB" sz="1400">
              <a:latin typeface="Calibri" panose="020F0502020204030204" pitchFamily="34" charset="0"/>
              <a:sym typeface="Gill Sans Light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676775" y="3512067"/>
            <a:ext cx="23765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dates des conférences</a:t>
            </a:r>
            <a:endParaRPr lang="fr-FR" altLang="fr-F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Text Box 35"/>
          <p:cNvSpPr txBox="1">
            <a:spLocks noChangeArrowheads="1"/>
          </p:cNvSpPr>
          <p:nvPr/>
        </p:nvSpPr>
        <p:spPr bwMode="auto">
          <a:xfrm>
            <a:off x="6009176" y="579709"/>
            <a:ext cx="30099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Exemple de réutilisation possible du concept, en groupant  différentes données relatives à l’organisation de conférences.</a:t>
            </a:r>
          </a:p>
          <a:p>
            <a:pPr algn="r"/>
            <a:endParaRPr lang="fr-FR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67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6009176" y="5570374"/>
            <a:ext cx="3009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TimeWheel </a:t>
            </a: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C</a:t>
            </a:r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. </a:t>
            </a:r>
            <a:r>
              <a:rPr lang="en-US" altLang="fr-FR" sz="1600" i="1" dirty="0" err="1">
                <a:solidFill>
                  <a:srgbClr val="3E3D2A"/>
                </a:solidFill>
                <a:latin typeface="Calibri" panose="020F0502020204030204" pitchFamily="34" charset="0"/>
              </a:rPr>
              <a:t>Tominski</a:t>
            </a:r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et al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. (2004)</a:t>
            </a:r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1994949" y="6127733"/>
            <a:ext cx="70241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&lt;http://www.mgvis.com/Papers/Visualization/Greece_MMV-06.pdf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&gt;</a:t>
            </a: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2036763" y="3678238"/>
            <a:ext cx="1838325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1290638" y="2071688"/>
            <a:ext cx="860425" cy="86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2209800" y="2071688"/>
            <a:ext cx="1262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1235075" y="2990850"/>
            <a:ext cx="0" cy="1204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H="1" flipV="1">
            <a:off x="1290638" y="4249738"/>
            <a:ext cx="976312" cy="97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H="1">
            <a:off x="2322513" y="5227638"/>
            <a:ext cx="1149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 flipV="1">
            <a:off x="3530600" y="4252913"/>
            <a:ext cx="919163" cy="919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V="1">
            <a:off x="4449763" y="2990850"/>
            <a:ext cx="0" cy="1262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3530600" y="2071688"/>
            <a:ext cx="919163" cy="919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 rot="16200000">
            <a:off x="2235347" y="4429940"/>
            <a:ext cx="696435" cy="30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>
                <a:solidFill>
                  <a:srgbClr val="0070C0"/>
                </a:solidFill>
              </a:rPr>
              <a:t>2014</a:t>
            </a:r>
          </a:p>
        </p:txBody>
      </p:sp>
      <p:sp>
        <p:nvSpPr>
          <p:cNvPr id="22" name="Ellipse 21"/>
          <p:cNvSpPr/>
          <p:nvPr/>
        </p:nvSpPr>
        <p:spPr bwMode="auto">
          <a:xfrm>
            <a:off x="2292350" y="3633788"/>
            <a:ext cx="71438" cy="71437"/>
          </a:xfrm>
          <a:prstGeom prst="ellipse">
            <a:avLst/>
          </a:prstGeom>
          <a:solidFill>
            <a:srgbClr val="FFFFFF">
              <a:alpha val="10000"/>
            </a:srgbClr>
          </a:solidFill>
          <a:ln w="25400" cap="flat">
            <a:solidFill>
              <a:srgbClr val="0070C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 rot="16200000">
            <a:off x="1836086" y="4429940"/>
            <a:ext cx="696435" cy="30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>
                <a:solidFill>
                  <a:srgbClr val="0070C0"/>
                </a:solidFill>
              </a:rPr>
              <a:t>2012</a:t>
            </a:r>
          </a:p>
        </p:txBody>
      </p:sp>
      <p:sp>
        <p:nvSpPr>
          <p:cNvPr id="26" name="Ellipse 25"/>
          <p:cNvSpPr/>
          <p:nvPr/>
        </p:nvSpPr>
        <p:spPr bwMode="auto">
          <a:xfrm>
            <a:off x="2690813" y="3638550"/>
            <a:ext cx="71437" cy="73025"/>
          </a:xfrm>
          <a:prstGeom prst="ellipse">
            <a:avLst/>
          </a:prstGeom>
          <a:solidFill>
            <a:srgbClr val="FFFFFF">
              <a:alpha val="10000"/>
            </a:srgbClr>
          </a:solidFill>
          <a:ln w="25400" cap="flat">
            <a:solidFill>
              <a:srgbClr val="0070C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cxnSp>
        <p:nvCxnSpPr>
          <p:cNvPr id="27" name="Connecteur droit 7"/>
          <p:cNvCxnSpPr>
            <a:cxnSpLocks noChangeShapeType="1"/>
          </p:cNvCxnSpPr>
          <p:nvPr/>
        </p:nvCxnSpPr>
        <p:spPr bwMode="auto">
          <a:xfrm>
            <a:off x="2335907" y="3690371"/>
            <a:ext cx="0" cy="1251517"/>
          </a:xfrm>
          <a:prstGeom prst="lin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necteur droit 58"/>
          <p:cNvCxnSpPr>
            <a:cxnSpLocks noChangeShapeType="1"/>
          </p:cNvCxnSpPr>
          <p:nvPr/>
        </p:nvCxnSpPr>
        <p:spPr bwMode="auto">
          <a:xfrm>
            <a:off x="2735168" y="3690371"/>
            <a:ext cx="0" cy="1251517"/>
          </a:xfrm>
          <a:prstGeom prst="lin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5" name="Group 50"/>
          <p:cNvGrpSpPr>
            <a:grpSpLocks/>
          </p:cNvGrpSpPr>
          <p:nvPr/>
        </p:nvGrpSpPr>
        <p:grpSpPr bwMode="auto">
          <a:xfrm>
            <a:off x="1941513" y="2071688"/>
            <a:ext cx="1816100" cy="2870200"/>
            <a:chOff x="1223" y="1763"/>
            <a:chExt cx="1144" cy="1808"/>
          </a:xfrm>
        </p:grpSpPr>
        <p:sp>
          <p:nvSpPr>
            <p:cNvPr id="56" name="Line 29"/>
            <p:cNvSpPr>
              <a:spLocks noChangeShapeType="1"/>
            </p:cNvSpPr>
            <p:nvPr/>
          </p:nvSpPr>
          <p:spPr bwMode="auto">
            <a:xfrm flipH="1" flipV="1">
              <a:off x="1971" y="1763"/>
              <a:ext cx="108" cy="101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32"/>
            <p:cNvSpPr>
              <a:spLocks noChangeShapeType="1"/>
            </p:cNvSpPr>
            <p:nvPr/>
          </p:nvSpPr>
          <p:spPr bwMode="auto">
            <a:xfrm>
              <a:off x="2084" y="2775"/>
              <a:ext cx="283" cy="796"/>
            </a:xfrm>
            <a:prstGeom prst="line">
              <a:avLst/>
            </a:prstGeom>
            <a:noFill/>
            <a:ln w="9525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37"/>
            <p:cNvSpPr>
              <a:spLocks noChangeShapeType="1"/>
            </p:cNvSpPr>
            <p:nvPr/>
          </p:nvSpPr>
          <p:spPr bwMode="auto">
            <a:xfrm flipH="1" flipV="1">
              <a:off x="1223" y="1899"/>
              <a:ext cx="856" cy="87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9" name="Group 48"/>
          <p:cNvGrpSpPr>
            <a:grpSpLocks/>
          </p:cNvGrpSpPr>
          <p:nvPr/>
        </p:nvGrpSpPr>
        <p:grpSpPr bwMode="auto">
          <a:xfrm>
            <a:off x="1704975" y="2071688"/>
            <a:ext cx="1939925" cy="2984500"/>
            <a:chOff x="1074" y="1763"/>
            <a:chExt cx="1222" cy="1880"/>
          </a:xfrm>
        </p:grpSpPr>
        <p:sp>
          <p:nvSpPr>
            <p:cNvPr id="60" name="Line 28"/>
            <p:cNvSpPr>
              <a:spLocks noChangeShapeType="1"/>
            </p:cNvSpPr>
            <p:nvPr/>
          </p:nvSpPr>
          <p:spPr bwMode="auto">
            <a:xfrm flipV="1">
              <a:off x="1717" y="1763"/>
              <a:ext cx="145" cy="101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30"/>
            <p:cNvSpPr>
              <a:spLocks noChangeShapeType="1"/>
            </p:cNvSpPr>
            <p:nvPr/>
          </p:nvSpPr>
          <p:spPr bwMode="auto">
            <a:xfrm>
              <a:off x="1717" y="2775"/>
              <a:ext cx="579" cy="868"/>
            </a:xfrm>
            <a:prstGeom prst="line">
              <a:avLst/>
            </a:prstGeom>
            <a:noFill/>
            <a:ln w="9525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42"/>
            <p:cNvSpPr>
              <a:spLocks noChangeShapeType="1"/>
            </p:cNvSpPr>
            <p:nvPr/>
          </p:nvSpPr>
          <p:spPr bwMode="auto">
            <a:xfrm flipH="1" flipV="1">
              <a:off x="1074" y="2057"/>
              <a:ext cx="649" cy="7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3" name="Group 47"/>
          <p:cNvGrpSpPr>
            <a:grpSpLocks/>
          </p:cNvGrpSpPr>
          <p:nvPr/>
        </p:nvGrpSpPr>
        <p:grpSpPr bwMode="auto">
          <a:xfrm>
            <a:off x="1582738" y="2071688"/>
            <a:ext cx="2036762" cy="3003550"/>
            <a:chOff x="997" y="1763"/>
            <a:chExt cx="1283" cy="1892"/>
          </a:xfrm>
        </p:grpSpPr>
        <p:sp>
          <p:nvSpPr>
            <p:cNvPr id="64" name="Line 25"/>
            <p:cNvSpPr>
              <a:spLocks noChangeShapeType="1"/>
            </p:cNvSpPr>
            <p:nvPr/>
          </p:nvSpPr>
          <p:spPr bwMode="auto">
            <a:xfrm flipH="1" flipV="1">
              <a:off x="997" y="2119"/>
              <a:ext cx="466" cy="65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 flipV="1">
              <a:off x="1463" y="1763"/>
              <a:ext cx="399" cy="101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43"/>
            <p:cNvSpPr>
              <a:spLocks noChangeShapeType="1"/>
            </p:cNvSpPr>
            <p:nvPr/>
          </p:nvSpPr>
          <p:spPr bwMode="auto">
            <a:xfrm>
              <a:off x="1469" y="2775"/>
              <a:ext cx="811" cy="880"/>
            </a:xfrm>
            <a:prstGeom prst="line">
              <a:avLst/>
            </a:prstGeom>
            <a:noFill/>
            <a:ln w="9525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7" name="Group 49"/>
          <p:cNvGrpSpPr>
            <a:grpSpLocks/>
          </p:cNvGrpSpPr>
          <p:nvPr/>
        </p:nvGrpSpPr>
        <p:grpSpPr bwMode="auto">
          <a:xfrm>
            <a:off x="1692275" y="2065338"/>
            <a:ext cx="2065338" cy="2876550"/>
            <a:chOff x="1066" y="1759"/>
            <a:chExt cx="1301" cy="1812"/>
          </a:xfrm>
        </p:grpSpPr>
        <p:sp>
          <p:nvSpPr>
            <p:cNvPr id="68" name="Line 26"/>
            <p:cNvSpPr>
              <a:spLocks noChangeShapeType="1"/>
            </p:cNvSpPr>
            <p:nvPr/>
          </p:nvSpPr>
          <p:spPr bwMode="auto">
            <a:xfrm flipH="1" flipV="1">
              <a:off x="1066" y="2053"/>
              <a:ext cx="905" cy="72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31"/>
            <p:cNvSpPr>
              <a:spLocks noChangeShapeType="1"/>
            </p:cNvSpPr>
            <p:nvPr/>
          </p:nvSpPr>
          <p:spPr bwMode="auto">
            <a:xfrm>
              <a:off x="1971" y="2775"/>
              <a:ext cx="396" cy="796"/>
            </a:xfrm>
            <a:prstGeom prst="line">
              <a:avLst/>
            </a:prstGeom>
            <a:noFill/>
            <a:ln w="9525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45"/>
            <p:cNvSpPr>
              <a:spLocks noChangeShapeType="1"/>
            </p:cNvSpPr>
            <p:nvPr/>
          </p:nvSpPr>
          <p:spPr bwMode="auto">
            <a:xfrm flipH="1" flipV="1">
              <a:off x="1682" y="1759"/>
              <a:ext cx="287" cy="100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" name="Text Box 35"/>
          <p:cNvSpPr txBox="1">
            <a:spLocks noChangeArrowheads="1"/>
          </p:cNvSpPr>
          <p:nvPr/>
        </p:nvSpPr>
        <p:spPr bwMode="auto">
          <a:xfrm>
            <a:off x="6009176" y="579709"/>
            <a:ext cx="30099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Exemple de réutilisation possible du concept, en groupant  différentes données relatives à l’organisation de conférences.</a:t>
            </a:r>
          </a:p>
          <a:p>
            <a:pPr algn="r"/>
            <a:endParaRPr lang="fr-FR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grpSp>
        <p:nvGrpSpPr>
          <p:cNvPr id="44" name="Groupe 43"/>
          <p:cNvGrpSpPr>
            <a:grpSpLocks/>
          </p:cNvGrpSpPr>
          <p:nvPr/>
        </p:nvGrpSpPr>
        <p:grpSpPr bwMode="auto">
          <a:xfrm>
            <a:off x="1066799" y="2000281"/>
            <a:ext cx="665163" cy="1017558"/>
            <a:chOff x="1066263" y="2000390"/>
            <a:chExt cx="665015" cy="1017922"/>
          </a:xfrm>
        </p:grpSpPr>
        <p:sp>
          <p:nvSpPr>
            <p:cNvPr id="47" name="Ellipse 46"/>
            <p:cNvSpPr/>
            <p:nvPr/>
          </p:nvSpPr>
          <p:spPr bwMode="auto">
            <a:xfrm>
              <a:off x="1543995" y="2602238"/>
              <a:ext cx="71421" cy="71463"/>
            </a:xfrm>
            <a:prstGeom prst="ellipse">
              <a:avLst/>
            </a:prstGeom>
            <a:solidFill>
              <a:srgbClr val="FFFFFF">
                <a:alpha val="10000"/>
              </a:srgbClr>
            </a:solidFill>
            <a:ln w="25400" cap="flat">
              <a:solidFill>
                <a:srgbClr val="0070C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defTabSz="584200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36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" name="Ellipse 47"/>
            <p:cNvSpPr/>
            <p:nvPr/>
          </p:nvSpPr>
          <p:spPr bwMode="auto">
            <a:xfrm>
              <a:off x="1658269" y="2494249"/>
              <a:ext cx="73009" cy="71463"/>
            </a:xfrm>
            <a:prstGeom prst="ellipse">
              <a:avLst/>
            </a:prstGeom>
            <a:solidFill>
              <a:srgbClr val="FFFFFF">
                <a:alpha val="10000"/>
              </a:srgbClr>
            </a:solidFill>
            <a:ln w="25400" cap="flat">
              <a:solidFill>
                <a:srgbClr val="0070C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defTabSz="584200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36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 rot="18900000">
              <a:off x="1066263" y="2640352"/>
              <a:ext cx="188871" cy="287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50800" tIns="50800" rIns="50800" bIns="50800" spcCol="38100" anchor="ctr">
              <a:spAutoFit/>
            </a:bodyPr>
            <a:lstStyle/>
            <a:p>
              <a:pPr algn="ctr" defTabSz="584200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rgbClr val="0070C0"/>
                  </a:solidFill>
                  <a:latin typeface="+mn-lt"/>
                  <a:ea typeface="+mn-ea"/>
                  <a:cs typeface="+mn-cs"/>
                  <a:sym typeface="Gill Sans Light"/>
                </a:rPr>
                <a:t>0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 rot="18900000">
              <a:off x="1336078" y="2367204"/>
              <a:ext cx="187283" cy="287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50800" tIns="50800" rIns="50800" bIns="50800" spcCol="38100" anchor="ctr">
              <a:spAutoFit/>
            </a:bodyPr>
            <a:lstStyle/>
            <a:p>
              <a:pPr algn="ctr" defTabSz="584200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rgbClr val="0070C0"/>
                  </a:solidFill>
                  <a:latin typeface="+mn-lt"/>
                  <a:ea typeface="+mn-ea"/>
                  <a:cs typeface="+mn-cs"/>
                  <a:sym typeface="Gill Sans Light"/>
                </a:rPr>
                <a:t>6</a:t>
              </a:r>
            </a:p>
          </p:txBody>
        </p:sp>
        <p:sp>
          <p:nvSpPr>
            <p:cNvPr id="51" name="ZoneTexte 50"/>
            <p:cNvSpPr txBox="1"/>
            <p:nvPr/>
          </p:nvSpPr>
          <p:spPr>
            <a:xfrm rot="18900000">
              <a:off x="1458289" y="2241746"/>
              <a:ext cx="187283" cy="287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50800" tIns="50800" rIns="50800" bIns="50800" spcCol="38100" anchor="ctr">
              <a:spAutoFit/>
            </a:bodyPr>
            <a:lstStyle/>
            <a:p>
              <a:pPr algn="ctr" defTabSz="584200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rgbClr val="0070C0"/>
                  </a:solidFill>
                  <a:latin typeface="+mn-lt"/>
                  <a:ea typeface="+mn-ea"/>
                  <a:cs typeface="+mn-cs"/>
                  <a:sym typeface="Gill Sans Light"/>
                </a:rPr>
                <a:t>8</a:t>
              </a:r>
            </a:p>
          </p:txBody>
        </p:sp>
        <p:cxnSp>
          <p:nvCxnSpPr>
            <p:cNvPr id="52" name="Connecteur droit 51"/>
            <p:cNvCxnSpPr/>
            <p:nvPr/>
          </p:nvCxnSpPr>
          <p:spPr>
            <a:xfrm>
              <a:off x="1229740" y="2889678"/>
              <a:ext cx="103164" cy="107989"/>
            </a:xfrm>
            <a:prstGeom prst="line">
              <a:avLst/>
            </a:prstGeom>
            <a:noFill/>
            <a:ln w="25400" cap="flat">
              <a:solidFill>
                <a:srgbClr val="0070C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53" name="Groupe 88"/>
            <p:cNvGrpSpPr>
              <a:grpSpLocks/>
            </p:cNvGrpSpPr>
            <p:nvPr/>
          </p:nvGrpSpPr>
          <p:grpSpPr bwMode="auto">
            <a:xfrm rot="-2715233">
              <a:off x="1154044" y="2474526"/>
              <a:ext cx="1017922" cy="69650"/>
              <a:chOff x="2297950" y="2002038"/>
              <a:chExt cx="1017922" cy="69650"/>
            </a:xfrm>
          </p:grpSpPr>
          <p:cxnSp>
            <p:nvCxnSpPr>
              <p:cNvPr id="54" name="Connecteur droit 53"/>
              <p:cNvCxnSpPr/>
              <p:nvPr/>
            </p:nvCxnSpPr>
            <p:spPr>
              <a:xfrm>
                <a:off x="2297687" y="2001381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2" name="Connecteur droit 71"/>
              <p:cNvCxnSpPr/>
              <p:nvPr/>
            </p:nvCxnSpPr>
            <p:spPr>
              <a:xfrm>
                <a:off x="2369554" y="2001699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3" name="Connecteur droit 72"/>
              <p:cNvCxnSpPr/>
              <p:nvPr/>
            </p:nvCxnSpPr>
            <p:spPr>
              <a:xfrm>
                <a:off x="2442548" y="2000901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4" name="Connecteur droit 73"/>
              <p:cNvCxnSpPr/>
              <p:nvPr/>
            </p:nvCxnSpPr>
            <p:spPr>
              <a:xfrm>
                <a:off x="2514415" y="2001219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5" name="Connecteur droit 74"/>
              <p:cNvCxnSpPr/>
              <p:nvPr/>
            </p:nvCxnSpPr>
            <p:spPr>
              <a:xfrm>
                <a:off x="2586282" y="2001537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6" name="Connecteur droit 75"/>
              <p:cNvCxnSpPr/>
              <p:nvPr/>
            </p:nvCxnSpPr>
            <p:spPr>
              <a:xfrm>
                <a:off x="2660396" y="2001866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7" name="Connecteur droit 76"/>
              <p:cNvCxnSpPr/>
              <p:nvPr/>
            </p:nvCxnSpPr>
            <p:spPr>
              <a:xfrm>
                <a:off x="2733390" y="2001067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8" name="Connecteur droit 77"/>
              <p:cNvCxnSpPr/>
              <p:nvPr/>
            </p:nvCxnSpPr>
            <p:spPr>
              <a:xfrm>
                <a:off x="2806375" y="2002512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9" name="Connecteur droit 78"/>
              <p:cNvCxnSpPr/>
              <p:nvPr/>
            </p:nvCxnSpPr>
            <p:spPr>
              <a:xfrm>
                <a:off x="2877125" y="2001703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0" name="Connecteur droit 79"/>
              <p:cNvCxnSpPr/>
              <p:nvPr/>
            </p:nvCxnSpPr>
            <p:spPr>
              <a:xfrm>
                <a:off x="2951237" y="2002031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1" name="Connecteur droit 80"/>
              <p:cNvCxnSpPr/>
              <p:nvPr/>
            </p:nvCxnSpPr>
            <p:spPr>
              <a:xfrm>
                <a:off x="3024232" y="2001232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2" name="Connecteur droit 81"/>
              <p:cNvCxnSpPr/>
              <p:nvPr/>
            </p:nvCxnSpPr>
            <p:spPr>
              <a:xfrm>
                <a:off x="3096099" y="2001551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3" name="Connecteur droit 82"/>
              <p:cNvCxnSpPr/>
              <p:nvPr/>
            </p:nvCxnSpPr>
            <p:spPr>
              <a:xfrm>
                <a:off x="3167966" y="2001869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4" name="Connecteur droit 83"/>
              <p:cNvCxnSpPr/>
              <p:nvPr/>
            </p:nvCxnSpPr>
            <p:spPr>
              <a:xfrm>
                <a:off x="3240961" y="2001069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5" name="Connecteur droit 84"/>
              <p:cNvCxnSpPr/>
              <p:nvPr/>
            </p:nvCxnSpPr>
            <p:spPr>
              <a:xfrm>
                <a:off x="3315074" y="2001398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7" name="Rectangle 6"/>
          <p:cNvSpPr/>
          <p:nvPr/>
        </p:nvSpPr>
        <p:spPr>
          <a:xfrm>
            <a:off x="132917" y="1068973"/>
            <a:ext cx="2199121" cy="530156"/>
          </a:xfrm>
          <a:prstGeom prst="rect">
            <a:avLst/>
          </a:prstGeom>
          <a:solidFill>
            <a:srgbClr val="FFFFFF">
              <a:alpha val="85000"/>
            </a:srgb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GB" sz="1400">
              <a:latin typeface="Calibri" panose="020F0502020204030204" pitchFamily="34" charset="0"/>
              <a:sym typeface="Gill Sans Light"/>
            </a:endParaRPr>
          </a:p>
        </p:txBody>
      </p:sp>
      <p:sp>
        <p:nvSpPr>
          <p:cNvPr id="88" name="Rectangle 1"/>
          <p:cNvSpPr>
            <a:spLocks noChangeArrowheads="1"/>
          </p:cNvSpPr>
          <p:nvPr/>
        </p:nvSpPr>
        <p:spPr bwMode="auto">
          <a:xfrm>
            <a:off x="423051" y="1166921"/>
            <a:ext cx="18693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nombre de sessions</a:t>
            </a:r>
            <a:endParaRPr lang="fr-FR" altLang="fr-F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6" name="Rectangle 1"/>
          <p:cNvSpPr>
            <a:spLocks noChangeArrowheads="1"/>
          </p:cNvSpPr>
          <p:nvPr/>
        </p:nvSpPr>
        <p:spPr bwMode="auto">
          <a:xfrm>
            <a:off x="4676775" y="3512067"/>
            <a:ext cx="23765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dates des conférences</a:t>
            </a:r>
            <a:endParaRPr lang="fr-FR" altLang="fr-F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7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9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6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6009176" y="5570374"/>
            <a:ext cx="3009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TimeWheel </a:t>
            </a: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C</a:t>
            </a:r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. </a:t>
            </a:r>
            <a:r>
              <a:rPr lang="en-US" altLang="fr-FR" sz="1600" i="1" dirty="0" err="1">
                <a:solidFill>
                  <a:srgbClr val="3E3D2A"/>
                </a:solidFill>
                <a:latin typeface="Calibri" panose="020F0502020204030204" pitchFamily="34" charset="0"/>
              </a:rPr>
              <a:t>Tominski</a:t>
            </a:r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et al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. (2004)</a:t>
            </a:r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1994949" y="6127733"/>
            <a:ext cx="70241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&lt;http://www.mgvis.com/Papers/Visualization/Greece_MMV-06.pdf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&gt;</a:t>
            </a: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2036763" y="3678238"/>
            <a:ext cx="1838325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1290638" y="2071688"/>
            <a:ext cx="860425" cy="86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2209800" y="2071688"/>
            <a:ext cx="1262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1235075" y="2990850"/>
            <a:ext cx="0" cy="1204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H="1" flipV="1">
            <a:off x="1290638" y="4249738"/>
            <a:ext cx="976312" cy="97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H="1">
            <a:off x="2322513" y="5227638"/>
            <a:ext cx="1149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 flipV="1">
            <a:off x="3530600" y="4252913"/>
            <a:ext cx="919163" cy="919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V="1">
            <a:off x="4449763" y="2990850"/>
            <a:ext cx="0" cy="1262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3530600" y="2071688"/>
            <a:ext cx="919163" cy="919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 rot="16200000">
            <a:off x="2235347" y="4429940"/>
            <a:ext cx="696435" cy="30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>
                <a:solidFill>
                  <a:srgbClr val="0070C0"/>
                </a:solidFill>
              </a:rPr>
              <a:t>2014</a:t>
            </a:r>
          </a:p>
        </p:txBody>
      </p:sp>
      <p:sp>
        <p:nvSpPr>
          <p:cNvPr id="22" name="Ellipse 21"/>
          <p:cNvSpPr/>
          <p:nvPr/>
        </p:nvSpPr>
        <p:spPr bwMode="auto">
          <a:xfrm>
            <a:off x="2292350" y="3633788"/>
            <a:ext cx="71438" cy="71437"/>
          </a:xfrm>
          <a:prstGeom prst="ellipse">
            <a:avLst/>
          </a:prstGeom>
          <a:solidFill>
            <a:srgbClr val="FFFFFF">
              <a:alpha val="10000"/>
            </a:srgbClr>
          </a:solidFill>
          <a:ln w="25400" cap="flat">
            <a:solidFill>
              <a:srgbClr val="0070C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 rot="16200000">
            <a:off x="1836086" y="4429940"/>
            <a:ext cx="696435" cy="30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>
                <a:solidFill>
                  <a:srgbClr val="0070C0"/>
                </a:solidFill>
              </a:rPr>
              <a:t>2012</a:t>
            </a:r>
          </a:p>
        </p:txBody>
      </p:sp>
      <p:sp>
        <p:nvSpPr>
          <p:cNvPr id="26" name="Ellipse 25"/>
          <p:cNvSpPr/>
          <p:nvPr/>
        </p:nvSpPr>
        <p:spPr bwMode="auto">
          <a:xfrm>
            <a:off x="2690813" y="3638550"/>
            <a:ext cx="71437" cy="73025"/>
          </a:xfrm>
          <a:prstGeom prst="ellipse">
            <a:avLst/>
          </a:prstGeom>
          <a:solidFill>
            <a:srgbClr val="FFFFFF">
              <a:alpha val="10000"/>
            </a:srgbClr>
          </a:solidFill>
          <a:ln w="25400" cap="flat">
            <a:solidFill>
              <a:srgbClr val="0070C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cxnSp>
        <p:nvCxnSpPr>
          <p:cNvPr id="27" name="Connecteur droit 7"/>
          <p:cNvCxnSpPr>
            <a:cxnSpLocks noChangeShapeType="1"/>
          </p:cNvCxnSpPr>
          <p:nvPr/>
        </p:nvCxnSpPr>
        <p:spPr bwMode="auto">
          <a:xfrm>
            <a:off x="2335907" y="3690371"/>
            <a:ext cx="0" cy="1251517"/>
          </a:xfrm>
          <a:prstGeom prst="lin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necteur droit 58"/>
          <p:cNvCxnSpPr>
            <a:cxnSpLocks noChangeShapeType="1"/>
          </p:cNvCxnSpPr>
          <p:nvPr/>
        </p:nvCxnSpPr>
        <p:spPr bwMode="auto">
          <a:xfrm>
            <a:off x="2735168" y="3690371"/>
            <a:ext cx="0" cy="1251517"/>
          </a:xfrm>
          <a:prstGeom prst="lin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5" name="Group 50"/>
          <p:cNvGrpSpPr>
            <a:grpSpLocks/>
          </p:cNvGrpSpPr>
          <p:nvPr/>
        </p:nvGrpSpPr>
        <p:grpSpPr bwMode="auto">
          <a:xfrm>
            <a:off x="1941513" y="2071688"/>
            <a:ext cx="1816100" cy="2870200"/>
            <a:chOff x="1223" y="1763"/>
            <a:chExt cx="1144" cy="1808"/>
          </a:xfrm>
        </p:grpSpPr>
        <p:sp>
          <p:nvSpPr>
            <p:cNvPr id="56" name="Line 29"/>
            <p:cNvSpPr>
              <a:spLocks noChangeShapeType="1"/>
            </p:cNvSpPr>
            <p:nvPr/>
          </p:nvSpPr>
          <p:spPr bwMode="auto">
            <a:xfrm flipH="1" flipV="1">
              <a:off x="1971" y="1763"/>
              <a:ext cx="108" cy="101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32"/>
            <p:cNvSpPr>
              <a:spLocks noChangeShapeType="1"/>
            </p:cNvSpPr>
            <p:nvPr/>
          </p:nvSpPr>
          <p:spPr bwMode="auto">
            <a:xfrm>
              <a:off x="2084" y="2775"/>
              <a:ext cx="283" cy="796"/>
            </a:xfrm>
            <a:prstGeom prst="line">
              <a:avLst/>
            </a:prstGeom>
            <a:noFill/>
            <a:ln w="9525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37"/>
            <p:cNvSpPr>
              <a:spLocks noChangeShapeType="1"/>
            </p:cNvSpPr>
            <p:nvPr/>
          </p:nvSpPr>
          <p:spPr bwMode="auto">
            <a:xfrm flipH="1" flipV="1">
              <a:off x="1223" y="1899"/>
              <a:ext cx="856" cy="87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9" name="Group 48"/>
          <p:cNvGrpSpPr>
            <a:grpSpLocks/>
          </p:cNvGrpSpPr>
          <p:nvPr/>
        </p:nvGrpSpPr>
        <p:grpSpPr bwMode="auto">
          <a:xfrm>
            <a:off x="1704975" y="2071688"/>
            <a:ext cx="1939925" cy="2984500"/>
            <a:chOff x="1074" y="1763"/>
            <a:chExt cx="1222" cy="1880"/>
          </a:xfrm>
        </p:grpSpPr>
        <p:sp>
          <p:nvSpPr>
            <p:cNvPr id="60" name="Line 28"/>
            <p:cNvSpPr>
              <a:spLocks noChangeShapeType="1"/>
            </p:cNvSpPr>
            <p:nvPr/>
          </p:nvSpPr>
          <p:spPr bwMode="auto">
            <a:xfrm flipV="1">
              <a:off x="1717" y="1763"/>
              <a:ext cx="145" cy="101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30"/>
            <p:cNvSpPr>
              <a:spLocks noChangeShapeType="1"/>
            </p:cNvSpPr>
            <p:nvPr/>
          </p:nvSpPr>
          <p:spPr bwMode="auto">
            <a:xfrm>
              <a:off x="1717" y="2775"/>
              <a:ext cx="579" cy="868"/>
            </a:xfrm>
            <a:prstGeom prst="line">
              <a:avLst/>
            </a:prstGeom>
            <a:noFill/>
            <a:ln w="9525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42"/>
            <p:cNvSpPr>
              <a:spLocks noChangeShapeType="1"/>
            </p:cNvSpPr>
            <p:nvPr/>
          </p:nvSpPr>
          <p:spPr bwMode="auto">
            <a:xfrm flipH="1" flipV="1">
              <a:off x="1074" y="2057"/>
              <a:ext cx="649" cy="7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3" name="Group 47"/>
          <p:cNvGrpSpPr>
            <a:grpSpLocks/>
          </p:cNvGrpSpPr>
          <p:nvPr/>
        </p:nvGrpSpPr>
        <p:grpSpPr bwMode="auto">
          <a:xfrm>
            <a:off x="1582738" y="2071688"/>
            <a:ext cx="2036762" cy="3003550"/>
            <a:chOff x="997" y="1763"/>
            <a:chExt cx="1283" cy="1892"/>
          </a:xfrm>
        </p:grpSpPr>
        <p:sp>
          <p:nvSpPr>
            <p:cNvPr id="64" name="Line 25"/>
            <p:cNvSpPr>
              <a:spLocks noChangeShapeType="1"/>
            </p:cNvSpPr>
            <p:nvPr/>
          </p:nvSpPr>
          <p:spPr bwMode="auto">
            <a:xfrm flipH="1" flipV="1">
              <a:off x="997" y="2119"/>
              <a:ext cx="466" cy="65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 flipV="1">
              <a:off x="1463" y="1763"/>
              <a:ext cx="399" cy="101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43"/>
            <p:cNvSpPr>
              <a:spLocks noChangeShapeType="1"/>
            </p:cNvSpPr>
            <p:nvPr/>
          </p:nvSpPr>
          <p:spPr bwMode="auto">
            <a:xfrm>
              <a:off x="1469" y="2775"/>
              <a:ext cx="811" cy="880"/>
            </a:xfrm>
            <a:prstGeom prst="line">
              <a:avLst/>
            </a:prstGeom>
            <a:noFill/>
            <a:ln w="9525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7" name="Group 49"/>
          <p:cNvGrpSpPr>
            <a:grpSpLocks/>
          </p:cNvGrpSpPr>
          <p:nvPr/>
        </p:nvGrpSpPr>
        <p:grpSpPr bwMode="auto">
          <a:xfrm>
            <a:off x="1692275" y="2065338"/>
            <a:ext cx="2065338" cy="2876550"/>
            <a:chOff x="1066" y="1759"/>
            <a:chExt cx="1301" cy="1812"/>
          </a:xfrm>
        </p:grpSpPr>
        <p:sp>
          <p:nvSpPr>
            <p:cNvPr id="68" name="Line 26"/>
            <p:cNvSpPr>
              <a:spLocks noChangeShapeType="1"/>
            </p:cNvSpPr>
            <p:nvPr/>
          </p:nvSpPr>
          <p:spPr bwMode="auto">
            <a:xfrm flipH="1" flipV="1">
              <a:off x="1066" y="2053"/>
              <a:ext cx="905" cy="72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31"/>
            <p:cNvSpPr>
              <a:spLocks noChangeShapeType="1"/>
            </p:cNvSpPr>
            <p:nvPr/>
          </p:nvSpPr>
          <p:spPr bwMode="auto">
            <a:xfrm>
              <a:off x="1971" y="2775"/>
              <a:ext cx="396" cy="796"/>
            </a:xfrm>
            <a:prstGeom prst="line">
              <a:avLst/>
            </a:prstGeom>
            <a:noFill/>
            <a:ln w="9525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45"/>
            <p:cNvSpPr>
              <a:spLocks noChangeShapeType="1"/>
            </p:cNvSpPr>
            <p:nvPr/>
          </p:nvSpPr>
          <p:spPr bwMode="auto">
            <a:xfrm flipH="1" flipV="1">
              <a:off x="1682" y="1759"/>
              <a:ext cx="287" cy="100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" name="Text Box 35"/>
          <p:cNvSpPr txBox="1">
            <a:spLocks noChangeArrowheads="1"/>
          </p:cNvSpPr>
          <p:nvPr/>
        </p:nvSpPr>
        <p:spPr bwMode="auto">
          <a:xfrm>
            <a:off x="6009176" y="579709"/>
            <a:ext cx="30099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Exemple de réutilisation possible du concept, en groupant  différentes données relatives à l’organisation de conférences.</a:t>
            </a:r>
          </a:p>
          <a:p>
            <a:pPr algn="r"/>
            <a:endParaRPr lang="fr-FR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grpSp>
        <p:nvGrpSpPr>
          <p:cNvPr id="44" name="Groupe 43"/>
          <p:cNvGrpSpPr>
            <a:grpSpLocks/>
          </p:cNvGrpSpPr>
          <p:nvPr/>
        </p:nvGrpSpPr>
        <p:grpSpPr bwMode="auto">
          <a:xfrm>
            <a:off x="1066799" y="2000281"/>
            <a:ext cx="665163" cy="1017558"/>
            <a:chOff x="1066263" y="2000390"/>
            <a:chExt cx="665015" cy="1017922"/>
          </a:xfrm>
        </p:grpSpPr>
        <p:sp>
          <p:nvSpPr>
            <p:cNvPr id="47" name="Ellipse 46"/>
            <p:cNvSpPr/>
            <p:nvPr/>
          </p:nvSpPr>
          <p:spPr bwMode="auto">
            <a:xfrm>
              <a:off x="1543995" y="2602238"/>
              <a:ext cx="71421" cy="71463"/>
            </a:xfrm>
            <a:prstGeom prst="ellipse">
              <a:avLst/>
            </a:prstGeom>
            <a:solidFill>
              <a:srgbClr val="FFFFFF">
                <a:alpha val="10000"/>
              </a:srgbClr>
            </a:solidFill>
            <a:ln w="25400" cap="flat">
              <a:solidFill>
                <a:srgbClr val="0070C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defTabSz="584200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36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" name="Ellipse 47"/>
            <p:cNvSpPr/>
            <p:nvPr/>
          </p:nvSpPr>
          <p:spPr bwMode="auto">
            <a:xfrm>
              <a:off x="1658269" y="2494249"/>
              <a:ext cx="73009" cy="71463"/>
            </a:xfrm>
            <a:prstGeom prst="ellipse">
              <a:avLst/>
            </a:prstGeom>
            <a:solidFill>
              <a:srgbClr val="FFFFFF">
                <a:alpha val="10000"/>
              </a:srgbClr>
            </a:solidFill>
            <a:ln w="25400" cap="flat">
              <a:solidFill>
                <a:srgbClr val="0070C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defTabSz="584200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36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 rot="18900000">
              <a:off x="1066263" y="2640352"/>
              <a:ext cx="188871" cy="287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50800" tIns="50800" rIns="50800" bIns="50800" spcCol="38100" anchor="ctr">
              <a:spAutoFit/>
            </a:bodyPr>
            <a:lstStyle/>
            <a:p>
              <a:pPr algn="ctr" defTabSz="584200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rgbClr val="0070C0"/>
                  </a:solidFill>
                  <a:latin typeface="+mn-lt"/>
                  <a:ea typeface="+mn-ea"/>
                  <a:cs typeface="+mn-cs"/>
                  <a:sym typeface="Gill Sans Light"/>
                </a:rPr>
                <a:t>0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 rot="18900000">
              <a:off x="1336078" y="2367204"/>
              <a:ext cx="187283" cy="287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50800" tIns="50800" rIns="50800" bIns="50800" spcCol="38100" anchor="ctr">
              <a:spAutoFit/>
            </a:bodyPr>
            <a:lstStyle/>
            <a:p>
              <a:pPr algn="ctr" defTabSz="584200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rgbClr val="0070C0"/>
                  </a:solidFill>
                  <a:latin typeface="+mn-lt"/>
                  <a:ea typeface="+mn-ea"/>
                  <a:cs typeface="+mn-cs"/>
                  <a:sym typeface="Gill Sans Light"/>
                </a:rPr>
                <a:t>6</a:t>
              </a:r>
            </a:p>
          </p:txBody>
        </p:sp>
        <p:sp>
          <p:nvSpPr>
            <p:cNvPr id="51" name="ZoneTexte 50"/>
            <p:cNvSpPr txBox="1"/>
            <p:nvPr/>
          </p:nvSpPr>
          <p:spPr>
            <a:xfrm rot="18900000">
              <a:off x="1458289" y="2241746"/>
              <a:ext cx="187283" cy="287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50800" tIns="50800" rIns="50800" bIns="50800" spcCol="38100" anchor="ctr">
              <a:spAutoFit/>
            </a:bodyPr>
            <a:lstStyle/>
            <a:p>
              <a:pPr algn="ctr" defTabSz="584200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rgbClr val="0070C0"/>
                  </a:solidFill>
                  <a:latin typeface="+mn-lt"/>
                  <a:ea typeface="+mn-ea"/>
                  <a:cs typeface="+mn-cs"/>
                  <a:sym typeface="Gill Sans Light"/>
                </a:rPr>
                <a:t>8</a:t>
              </a:r>
            </a:p>
          </p:txBody>
        </p:sp>
        <p:cxnSp>
          <p:nvCxnSpPr>
            <p:cNvPr id="52" name="Connecteur droit 51"/>
            <p:cNvCxnSpPr/>
            <p:nvPr/>
          </p:nvCxnSpPr>
          <p:spPr>
            <a:xfrm>
              <a:off x="1229740" y="2889678"/>
              <a:ext cx="103164" cy="107989"/>
            </a:xfrm>
            <a:prstGeom prst="line">
              <a:avLst/>
            </a:prstGeom>
            <a:noFill/>
            <a:ln w="25400" cap="flat">
              <a:solidFill>
                <a:srgbClr val="0070C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53" name="Groupe 88"/>
            <p:cNvGrpSpPr>
              <a:grpSpLocks/>
            </p:cNvGrpSpPr>
            <p:nvPr/>
          </p:nvGrpSpPr>
          <p:grpSpPr bwMode="auto">
            <a:xfrm rot="-2715233">
              <a:off x="1154044" y="2474526"/>
              <a:ext cx="1017922" cy="69650"/>
              <a:chOff x="2297950" y="2002038"/>
              <a:chExt cx="1017922" cy="69650"/>
            </a:xfrm>
          </p:grpSpPr>
          <p:cxnSp>
            <p:nvCxnSpPr>
              <p:cNvPr id="54" name="Connecteur droit 53"/>
              <p:cNvCxnSpPr/>
              <p:nvPr/>
            </p:nvCxnSpPr>
            <p:spPr>
              <a:xfrm>
                <a:off x="2297687" y="2001381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2" name="Connecteur droit 71"/>
              <p:cNvCxnSpPr/>
              <p:nvPr/>
            </p:nvCxnSpPr>
            <p:spPr>
              <a:xfrm>
                <a:off x="2369554" y="2001699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3" name="Connecteur droit 72"/>
              <p:cNvCxnSpPr/>
              <p:nvPr/>
            </p:nvCxnSpPr>
            <p:spPr>
              <a:xfrm>
                <a:off x="2442548" y="2000901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4" name="Connecteur droit 73"/>
              <p:cNvCxnSpPr/>
              <p:nvPr/>
            </p:nvCxnSpPr>
            <p:spPr>
              <a:xfrm>
                <a:off x="2514415" y="2001219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5" name="Connecteur droit 74"/>
              <p:cNvCxnSpPr/>
              <p:nvPr/>
            </p:nvCxnSpPr>
            <p:spPr>
              <a:xfrm>
                <a:off x="2586282" y="2001537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6" name="Connecteur droit 75"/>
              <p:cNvCxnSpPr/>
              <p:nvPr/>
            </p:nvCxnSpPr>
            <p:spPr>
              <a:xfrm>
                <a:off x="2660396" y="2001866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7" name="Connecteur droit 76"/>
              <p:cNvCxnSpPr/>
              <p:nvPr/>
            </p:nvCxnSpPr>
            <p:spPr>
              <a:xfrm>
                <a:off x="2733390" y="2001067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8" name="Connecteur droit 77"/>
              <p:cNvCxnSpPr/>
              <p:nvPr/>
            </p:nvCxnSpPr>
            <p:spPr>
              <a:xfrm>
                <a:off x="2806375" y="2002512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9" name="Connecteur droit 78"/>
              <p:cNvCxnSpPr/>
              <p:nvPr/>
            </p:nvCxnSpPr>
            <p:spPr>
              <a:xfrm>
                <a:off x="2877125" y="2001703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0" name="Connecteur droit 79"/>
              <p:cNvCxnSpPr/>
              <p:nvPr/>
            </p:nvCxnSpPr>
            <p:spPr>
              <a:xfrm>
                <a:off x="2951237" y="2002031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1" name="Connecteur droit 80"/>
              <p:cNvCxnSpPr/>
              <p:nvPr/>
            </p:nvCxnSpPr>
            <p:spPr>
              <a:xfrm>
                <a:off x="3024232" y="2001232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2" name="Connecteur droit 81"/>
              <p:cNvCxnSpPr/>
              <p:nvPr/>
            </p:nvCxnSpPr>
            <p:spPr>
              <a:xfrm>
                <a:off x="3096099" y="2001551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3" name="Connecteur droit 82"/>
              <p:cNvCxnSpPr/>
              <p:nvPr/>
            </p:nvCxnSpPr>
            <p:spPr>
              <a:xfrm>
                <a:off x="3167966" y="2001869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4" name="Connecteur droit 83"/>
              <p:cNvCxnSpPr/>
              <p:nvPr/>
            </p:nvCxnSpPr>
            <p:spPr>
              <a:xfrm>
                <a:off x="3240961" y="2001069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5" name="Connecteur droit 84"/>
              <p:cNvCxnSpPr/>
              <p:nvPr/>
            </p:nvCxnSpPr>
            <p:spPr>
              <a:xfrm>
                <a:off x="3315074" y="2001398"/>
                <a:ext cx="0" cy="69834"/>
              </a:xfrm>
              <a:prstGeom prst="line">
                <a:avLst/>
              </a:prstGeom>
              <a:noFill/>
              <a:ln w="9525" cap="flat">
                <a:solidFill>
                  <a:srgbClr val="0070C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96" name="Pentagone 95"/>
          <p:cNvSpPr/>
          <p:nvPr/>
        </p:nvSpPr>
        <p:spPr>
          <a:xfrm flipH="1">
            <a:off x="3996130" y="2066614"/>
            <a:ext cx="2898832" cy="527834"/>
          </a:xfrm>
          <a:prstGeom prst="homePlate">
            <a:avLst/>
          </a:prstGeom>
          <a:solidFill>
            <a:srgbClr val="FFFFFF">
              <a:alpha val="85000"/>
            </a:srgb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GB" sz="1400">
              <a:latin typeface="Calibri" panose="020F0502020204030204" pitchFamily="34" charset="0"/>
              <a:sym typeface="Gill Sans Light"/>
            </a:endParaRPr>
          </a:p>
        </p:txBody>
      </p:sp>
      <p:sp>
        <p:nvSpPr>
          <p:cNvPr id="97" name="Rectangle 1"/>
          <p:cNvSpPr>
            <a:spLocks noChangeArrowheads="1"/>
          </p:cNvSpPr>
          <p:nvPr/>
        </p:nvSpPr>
        <p:spPr bwMode="auto">
          <a:xfrm>
            <a:off x="4518935" y="2179978"/>
            <a:ext cx="26044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nombre d’articles soumis</a:t>
            </a:r>
          </a:p>
        </p:txBody>
      </p:sp>
      <p:sp>
        <p:nvSpPr>
          <p:cNvPr id="99" name="Pentagone 98"/>
          <p:cNvSpPr/>
          <p:nvPr/>
        </p:nvSpPr>
        <p:spPr>
          <a:xfrm flipH="1">
            <a:off x="4325108" y="4566847"/>
            <a:ext cx="2898832" cy="527834"/>
          </a:xfrm>
          <a:prstGeom prst="homePlate">
            <a:avLst/>
          </a:prstGeom>
          <a:solidFill>
            <a:srgbClr val="FFFFFF">
              <a:alpha val="85000"/>
            </a:srgb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GB" sz="1400">
              <a:latin typeface="Calibri" panose="020F0502020204030204" pitchFamily="34" charset="0"/>
              <a:sym typeface="Gill Sans Light"/>
            </a:endParaRPr>
          </a:p>
        </p:txBody>
      </p:sp>
      <p:sp>
        <p:nvSpPr>
          <p:cNvPr id="100" name="Rectangle 1"/>
          <p:cNvSpPr>
            <a:spLocks noChangeArrowheads="1"/>
          </p:cNvSpPr>
          <p:nvPr/>
        </p:nvSpPr>
        <p:spPr bwMode="auto">
          <a:xfrm>
            <a:off x="4813779" y="4683321"/>
            <a:ext cx="26429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nombre d’articles acceptés</a:t>
            </a:r>
            <a:endParaRPr lang="fr-FR" altLang="fr-F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639219" y="1068973"/>
            <a:ext cx="2302732" cy="530156"/>
          </a:xfrm>
          <a:prstGeom prst="rect">
            <a:avLst/>
          </a:prstGeom>
          <a:solidFill>
            <a:srgbClr val="FFFFFF">
              <a:alpha val="85000"/>
            </a:srgb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GB" sz="1400">
              <a:latin typeface="Calibri" panose="020F0502020204030204" pitchFamily="34" charset="0"/>
              <a:sym typeface="Gill Sans Light"/>
            </a:endParaRPr>
          </a:p>
        </p:txBody>
      </p:sp>
      <p:sp>
        <p:nvSpPr>
          <p:cNvPr id="89" name="Text Box 34"/>
          <p:cNvSpPr txBox="1">
            <a:spLocks noChangeArrowheads="1"/>
          </p:cNvSpPr>
          <p:nvPr/>
        </p:nvSpPr>
        <p:spPr bwMode="auto">
          <a:xfrm>
            <a:off x="2873050" y="1174319"/>
            <a:ext cx="2004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nombre de participants</a:t>
            </a:r>
            <a:endParaRPr lang="fr-FR" altLang="fr-F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01" name="Groupe 15"/>
          <p:cNvGrpSpPr>
            <a:grpSpLocks/>
          </p:cNvGrpSpPr>
          <p:nvPr/>
        </p:nvGrpSpPr>
        <p:grpSpPr bwMode="auto">
          <a:xfrm>
            <a:off x="2298700" y="2001838"/>
            <a:ext cx="1017588" cy="69850"/>
            <a:chOff x="2297950" y="2002038"/>
            <a:chExt cx="1017922" cy="69650"/>
          </a:xfrm>
        </p:grpSpPr>
        <p:cxnSp>
          <p:nvCxnSpPr>
            <p:cNvPr id="102" name="Connecteur droit 101"/>
            <p:cNvCxnSpPr/>
            <p:nvPr/>
          </p:nvCxnSpPr>
          <p:spPr>
            <a:xfrm>
              <a:off x="2297950" y="2002038"/>
              <a:ext cx="0" cy="69650"/>
            </a:xfrm>
            <a:prstGeom prst="line">
              <a:avLst/>
            </a:prstGeom>
            <a:noFill/>
            <a:ln w="9525" cap="flat">
              <a:solidFill>
                <a:srgbClr val="0070C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3" name="Connecteur droit 102"/>
            <p:cNvCxnSpPr/>
            <p:nvPr/>
          </p:nvCxnSpPr>
          <p:spPr>
            <a:xfrm>
              <a:off x="2370999" y="2002038"/>
              <a:ext cx="0" cy="69650"/>
            </a:xfrm>
            <a:prstGeom prst="line">
              <a:avLst/>
            </a:prstGeom>
            <a:noFill/>
            <a:ln w="9525" cap="flat">
              <a:solidFill>
                <a:srgbClr val="0070C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4" name="Connecteur droit 103"/>
            <p:cNvCxnSpPr/>
            <p:nvPr/>
          </p:nvCxnSpPr>
          <p:spPr>
            <a:xfrm>
              <a:off x="2444048" y="2002038"/>
              <a:ext cx="0" cy="69650"/>
            </a:xfrm>
            <a:prstGeom prst="line">
              <a:avLst/>
            </a:prstGeom>
            <a:noFill/>
            <a:ln w="9525" cap="flat">
              <a:solidFill>
                <a:srgbClr val="0070C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5" name="Connecteur droit 104"/>
            <p:cNvCxnSpPr/>
            <p:nvPr/>
          </p:nvCxnSpPr>
          <p:spPr>
            <a:xfrm>
              <a:off x="2515509" y="2002038"/>
              <a:ext cx="0" cy="69650"/>
            </a:xfrm>
            <a:prstGeom prst="line">
              <a:avLst/>
            </a:prstGeom>
            <a:noFill/>
            <a:ln w="9525" cap="flat">
              <a:solidFill>
                <a:srgbClr val="0070C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6" name="Connecteur droit 105"/>
            <p:cNvCxnSpPr/>
            <p:nvPr/>
          </p:nvCxnSpPr>
          <p:spPr>
            <a:xfrm>
              <a:off x="2588558" y="2002038"/>
              <a:ext cx="0" cy="69650"/>
            </a:xfrm>
            <a:prstGeom prst="line">
              <a:avLst/>
            </a:prstGeom>
            <a:noFill/>
            <a:ln w="9525" cap="flat">
              <a:solidFill>
                <a:srgbClr val="0070C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7" name="Connecteur droit 106"/>
            <p:cNvCxnSpPr/>
            <p:nvPr/>
          </p:nvCxnSpPr>
          <p:spPr>
            <a:xfrm>
              <a:off x="2661607" y="2002038"/>
              <a:ext cx="0" cy="69650"/>
            </a:xfrm>
            <a:prstGeom prst="line">
              <a:avLst/>
            </a:prstGeom>
            <a:noFill/>
            <a:ln w="9525" cap="flat">
              <a:solidFill>
                <a:srgbClr val="0070C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8" name="Connecteur droit 107"/>
            <p:cNvCxnSpPr/>
            <p:nvPr/>
          </p:nvCxnSpPr>
          <p:spPr>
            <a:xfrm>
              <a:off x="2734656" y="2002038"/>
              <a:ext cx="0" cy="69650"/>
            </a:xfrm>
            <a:prstGeom prst="line">
              <a:avLst/>
            </a:prstGeom>
            <a:noFill/>
            <a:ln w="9525" cap="flat">
              <a:solidFill>
                <a:srgbClr val="0070C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9" name="Connecteur droit 108"/>
            <p:cNvCxnSpPr/>
            <p:nvPr/>
          </p:nvCxnSpPr>
          <p:spPr>
            <a:xfrm>
              <a:off x="2807705" y="2002038"/>
              <a:ext cx="0" cy="69650"/>
            </a:xfrm>
            <a:prstGeom prst="line">
              <a:avLst/>
            </a:prstGeom>
            <a:noFill/>
            <a:ln w="9525" cap="flat">
              <a:solidFill>
                <a:srgbClr val="0070C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0" name="Connecteur droit 109"/>
            <p:cNvCxnSpPr/>
            <p:nvPr/>
          </p:nvCxnSpPr>
          <p:spPr>
            <a:xfrm>
              <a:off x="2879166" y="2002038"/>
              <a:ext cx="0" cy="69650"/>
            </a:xfrm>
            <a:prstGeom prst="line">
              <a:avLst/>
            </a:prstGeom>
            <a:noFill/>
            <a:ln w="9525" cap="flat">
              <a:solidFill>
                <a:srgbClr val="0070C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1" name="Connecteur droit 110"/>
            <p:cNvCxnSpPr/>
            <p:nvPr/>
          </p:nvCxnSpPr>
          <p:spPr>
            <a:xfrm>
              <a:off x="2952215" y="2002038"/>
              <a:ext cx="0" cy="69650"/>
            </a:xfrm>
            <a:prstGeom prst="line">
              <a:avLst/>
            </a:prstGeom>
            <a:noFill/>
            <a:ln w="9525" cap="flat">
              <a:solidFill>
                <a:srgbClr val="0070C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2" name="Connecteur droit 111"/>
            <p:cNvCxnSpPr/>
            <p:nvPr/>
          </p:nvCxnSpPr>
          <p:spPr>
            <a:xfrm>
              <a:off x="3025264" y="2002038"/>
              <a:ext cx="0" cy="69650"/>
            </a:xfrm>
            <a:prstGeom prst="line">
              <a:avLst/>
            </a:prstGeom>
            <a:noFill/>
            <a:ln w="9525" cap="flat">
              <a:solidFill>
                <a:srgbClr val="0070C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3" name="Connecteur droit 112"/>
            <p:cNvCxnSpPr/>
            <p:nvPr/>
          </p:nvCxnSpPr>
          <p:spPr>
            <a:xfrm>
              <a:off x="3098313" y="2002038"/>
              <a:ext cx="0" cy="69650"/>
            </a:xfrm>
            <a:prstGeom prst="line">
              <a:avLst/>
            </a:prstGeom>
            <a:noFill/>
            <a:ln w="9525" cap="flat">
              <a:solidFill>
                <a:srgbClr val="0070C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4" name="Connecteur droit 113"/>
            <p:cNvCxnSpPr/>
            <p:nvPr/>
          </p:nvCxnSpPr>
          <p:spPr>
            <a:xfrm>
              <a:off x="3169774" y="2002038"/>
              <a:ext cx="0" cy="69650"/>
            </a:xfrm>
            <a:prstGeom prst="line">
              <a:avLst/>
            </a:prstGeom>
            <a:noFill/>
            <a:ln w="9525" cap="flat">
              <a:solidFill>
                <a:srgbClr val="0070C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5" name="Connecteur droit 114"/>
            <p:cNvCxnSpPr/>
            <p:nvPr/>
          </p:nvCxnSpPr>
          <p:spPr>
            <a:xfrm>
              <a:off x="3242823" y="2002038"/>
              <a:ext cx="0" cy="69650"/>
            </a:xfrm>
            <a:prstGeom prst="line">
              <a:avLst/>
            </a:prstGeom>
            <a:noFill/>
            <a:ln w="9525" cap="flat">
              <a:solidFill>
                <a:srgbClr val="0070C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6" name="Connecteur droit 115"/>
            <p:cNvCxnSpPr/>
            <p:nvPr/>
          </p:nvCxnSpPr>
          <p:spPr>
            <a:xfrm>
              <a:off x="3315872" y="2002038"/>
              <a:ext cx="0" cy="69650"/>
            </a:xfrm>
            <a:prstGeom prst="line">
              <a:avLst/>
            </a:prstGeom>
            <a:noFill/>
            <a:ln w="9525" cap="flat">
              <a:solidFill>
                <a:srgbClr val="0070C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17" name="Rectangle 1"/>
          <p:cNvSpPr>
            <a:spLocks noChangeArrowheads="1"/>
          </p:cNvSpPr>
          <p:nvPr/>
        </p:nvSpPr>
        <p:spPr bwMode="auto">
          <a:xfrm>
            <a:off x="4676775" y="3512067"/>
            <a:ext cx="23765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dates des conférences</a:t>
            </a:r>
            <a:endParaRPr lang="fr-FR" altLang="fr-F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8" name="Rectangle 1"/>
          <p:cNvSpPr>
            <a:spLocks noChangeArrowheads="1"/>
          </p:cNvSpPr>
          <p:nvPr/>
        </p:nvSpPr>
        <p:spPr bwMode="auto">
          <a:xfrm>
            <a:off x="423051" y="1166921"/>
            <a:ext cx="18693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nombre de sessions</a:t>
            </a:r>
            <a:endParaRPr lang="fr-FR" altLang="fr-F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8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0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00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/>
      <p:bldP spid="99" grpId="0" animBg="1"/>
      <p:bldP spid="99" grpId="1" animBg="1"/>
      <p:bldP spid="100" grpId="0"/>
      <p:bldP spid="92" grpId="0" animBg="1"/>
      <p:bldP spid="92" grpId="1" animBg="1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6239" y="5889463"/>
            <a:ext cx="87328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GB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J.Y. Blaise, I. Dudek, </a:t>
            </a:r>
            <a:r>
              <a:rPr lang="en-GB" altLang="fr-FR" sz="1000" i="1" dirty="0" smtClean="0">
                <a:solidFill>
                  <a:srgbClr val="989898"/>
                </a:solidFill>
                <a:latin typeface="Calibri" panose="020F0502020204030204" pitchFamily="34" charset="0"/>
              </a:rPr>
              <a:t>Can </a:t>
            </a:r>
            <a:r>
              <a:rPr lang="en-GB" altLang="fr-FR" sz="1000" i="1" dirty="0" err="1" smtClean="0">
                <a:solidFill>
                  <a:srgbClr val="989898"/>
                </a:solidFill>
                <a:latin typeface="Calibri" panose="020F0502020204030204" pitchFamily="34" charset="0"/>
              </a:rPr>
              <a:t>Infovis</a:t>
            </a:r>
            <a:r>
              <a:rPr lang="en-GB" altLang="fr-FR" sz="1000" i="1" dirty="0" smtClean="0">
                <a:solidFill>
                  <a:srgbClr val="989898"/>
                </a:solidFill>
                <a:latin typeface="Calibri" panose="020F0502020204030204" pitchFamily="34" charset="0"/>
              </a:rPr>
              <a:t> tools support the analysis of </a:t>
            </a:r>
            <a:r>
              <a:rPr lang="en-GB" altLang="fr-FR" sz="1000" i="1" dirty="0" err="1" smtClean="0">
                <a:solidFill>
                  <a:srgbClr val="989898"/>
                </a:solidFill>
                <a:latin typeface="Calibri" panose="020F0502020204030204" pitchFamily="34" charset="0"/>
              </a:rPr>
              <a:t>spatio</a:t>
            </a:r>
            <a:r>
              <a:rPr lang="en-GB" altLang="fr-FR" sz="1000" i="1" dirty="0" smtClean="0">
                <a:solidFill>
                  <a:srgbClr val="989898"/>
                </a:solidFill>
                <a:latin typeface="Calibri" panose="020F0502020204030204" pitchFamily="34" charset="0"/>
              </a:rPr>
              <a:t>-temporal diffusion patterns in historic architecture? , </a:t>
            </a:r>
            <a:r>
              <a:rPr lang="en-GB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Archaeology in the Digital Era, </a:t>
            </a:r>
            <a:r>
              <a:rPr lang="en-GB" altLang="fr-FR" sz="1000" dirty="0" err="1" smtClean="0">
                <a:solidFill>
                  <a:srgbClr val="989898"/>
                </a:solidFill>
                <a:latin typeface="Calibri" panose="020F0502020204030204" pitchFamily="34" charset="0"/>
              </a:rPr>
              <a:t>G.Earl</a:t>
            </a:r>
            <a:r>
              <a:rPr lang="en-GB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, et al. (Ed.), Papers from the 40th Annual Conference of Computer Applications and Quantitative Methods in Archaeology (CAA), Southampton 2012, Amsterdam University Press, Vol. II, 2013, pp. 912-925</a:t>
            </a:r>
            <a:endParaRPr lang="en-GB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4867835" y="5341749"/>
            <a:ext cx="41512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Réinterprétation du formalisme TimeWheel 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J.Y. Blaise, I. Dudek  (2012-2013)</a:t>
            </a:r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</a:t>
            </a:r>
            <a:endParaRPr lang="fr-FR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1204913" y="403225"/>
            <a:ext cx="76977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TimeWheel</a:t>
            </a: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appliqué  à la classification </a:t>
            </a:r>
            <a:r>
              <a:rPr lang="fr-FR" altLang="fr-FR" sz="16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Dmochowski</a:t>
            </a: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algn="r">
              <a:defRPr/>
            </a:pPr>
            <a:r>
              <a:rPr lang="fr-FR" altLang="fr-FR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(50 </a:t>
            </a: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édifices religieux étiquetés Roman/Gothique)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534569" y="1439327"/>
            <a:ext cx="5384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>
              <a:defRPr/>
            </a:pPr>
            <a:r>
              <a:rPr lang="en-GB" altLang="fr-FR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GB" altLang="fr-FR" sz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source: Z</a:t>
            </a:r>
            <a:r>
              <a:rPr lang="en-GB" altLang="fr-FR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GB" altLang="fr-FR" sz="1400" dirty="0" err="1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Dmochowski</a:t>
            </a:r>
            <a:r>
              <a:rPr lang="en-GB" altLang="fr-FR" sz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“</a:t>
            </a:r>
            <a:r>
              <a:rPr lang="en-GB" altLang="fr-FR" sz="1400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 architecture of Poland – an historical survey</a:t>
            </a:r>
            <a:r>
              <a:rPr lang="en-GB" altLang="fr-FR" sz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” published by The Polish research centre, </a:t>
            </a:r>
            <a:r>
              <a:rPr lang="en-GB" altLang="fr-FR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London 1956 </a:t>
            </a:r>
            <a:endParaRPr lang="en-GB" altLang="fr-FR" sz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>
              <a:defRPr/>
            </a:pPr>
            <a:endParaRPr lang="en-GB" altLang="fr-FR" sz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>
              <a:defRPr/>
            </a:pPr>
            <a:r>
              <a:rPr lang="en-GB" altLang="fr-FR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 objective</a:t>
            </a:r>
            <a:r>
              <a:rPr lang="en-GB" altLang="fr-FR" sz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n-GB" altLang="fr-FR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show </a:t>
            </a:r>
            <a:r>
              <a:rPr lang="en-GB" altLang="fr-FR" sz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 development of architecture within the </a:t>
            </a:r>
            <a:r>
              <a:rPr lang="en-GB" altLang="fr-FR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Polish state </a:t>
            </a:r>
            <a:r>
              <a:rPr lang="en-GB" altLang="fr-FR" sz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from the </a:t>
            </a:r>
            <a:r>
              <a:rPr lang="en-GB" altLang="fr-FR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10th </a:t>
            </a:r>
            <a:r>
              <a:rPr lang="en-GB" altLang="fr-FR" sz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to </a:t>
            </a:r>
            <a:r>
              <a:rPr lang="en-GB" altLang="fr-FR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 19th century </a:t>
            </a:r>
            <a:endParaRPr lang="en-GB" altLang="fr-FR" sz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>
              <a:defRPr/>
            </a:pPr>
            <a:endParaRPr lang="en-GB" altLang="fr-FR" sz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709613" y="601663"/>
            <a:ext cx="1839912" cy="2305050"/>
          </a:xfrm>
          <a:prstGeom prst="rect">
            <a:avLst/>
          </a:prstGeom>
          <a:noFill/>
          <a:ln>
            <a:noFill/>
          </a:ln>
          <a:effectLst>
            <a:outerShdw blurRad="88900" dist="101600" dir="7800000" algn="ctr" rotWithShape="0">
              <a:schemeClr val="bg2"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42207" y="2684072"/>
            <a:ext cx="777716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GB" altLang="fr-FR" sz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Not only a survey, a classification.</a:t>
            </a:r>
          </a:p>
          <a:p>
            <a:pPr algn="r"/>
            <a:r>
              <a:rPr lang="en-GB" altLang="fr-FR" sz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But very little indications on the division lines used.</a:t>
            </a:r>
          </a:p>
          <a:p>
            <a:pPr algn="r"/>
            <a:endParaRPr lang="en-GB" altLang="fr-FR" sz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r>
              <a:rPr lang="en-GB" altLang="fr-FR" sz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Some hints given in the introduction: </a:t>
            </a:r>
          </a:p>
          <a:p>
            <a:pPr algn="r"/>
            <a:r>
              <a:rPr lang="en-GB" altLang="fr-FR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“… </a:t>
            </a:r>
            <a:r>
              <a:rPr lang="en-GB" altLang="fr-FR" sz="1400" i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GB" altLang="fr-FR" sz="1400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book divides the material (the edifices) according to style, but the distinctions should not be pressed too </a:t>
            </a:r>
            <a:r>
              <a:rPr lang="en-GB" altLang="fr-FR" sz="1400" i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far </a:t>
            </a:r>
            <a:r>
              <a:rPr lang="en-GB" altLang="fr-FR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…”.</a:t>
            </a:r>
            <a:endParaRPr lang="en-GB" altLang="fr-FR" sz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r>
              <a:rPr lang="en-GB" altLang="fr-FR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“… </a:t>
            </a:r>
            <a:r>
              <a:rPr lang="en-GB" altLang="fr-FR" sz="1400" i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It </a:t>
            </a:r>
            <a:r>
              <a:rPr lang="en-GB" altLang="fr-FR" sz="1400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is a great help, in studying the history of architecture of any country, to know something of its political</a:t>
            </a:r>
            <a:r>
              <a:rPr lang="en-GB" altLang="fr-FR" sz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[…] </a:t>
            </a:r>
            <a:r>
              <a:rPr lang="en-GB" altLang="fr-FR" sz="1400" i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background</a:t>
            </a:r>
            <a:r>
              <a:rPr lang="en-GB" altLang="fr-FR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… ” </a:t>
            </a:r>
            <a:endParaRPr lang="en-GB" altLang="fr-FR" sz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r>
              <a:rPr lang="en-GB" altLang="fr-FR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“… </a:t>
            </a:r>
            <a:r>
              <a:rPr lang="en-GB" altLang="fr-FR" sz="1400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architecture, which of all the arts is the most socially </a:t>
            </a:r>
            <a:r>
              <a:rPr lang="en-GB" altLang="fr-FR" sz="1400" i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conditioned </a:t>
            </a:r>
            <a:r>
              <a:rPr lang="en-GB" altLang="fr-FR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…”</a:t>
            </a:r>
            <a:endParaRPr lang="en-GB" altLang="fr-FR" sz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628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1204913" y="403225"/>
            <a:ext cx="76977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TimeWheel appliqué  à la classification </a:t>
            </a:r>
            <a:r>
              <a:rPr lang="fr-FR" altLang="fr-FR" sz="16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Dmochowski</a:t>
            </a: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125538" y="706854"/>
            <a:ext cx="7777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GB" altLang="fr-FR" sz="1600" dirty="0">
                <a:solidFill>
                  <a:srgbClr val="989898"/>
                </a:solidFill>
                <a:latin typeface="Calibri" panose="020F0502020204030204" pitchFamily="34" charset="0"/>
              </a:rPr>
              <a:t>A survey, a classification of individual edifices.</a:t>
            </a:r>
          </a:p>
        </p:txBody>
      </p:sp>
      <p:pic>
        <p:nvPicPr>
          <p:cNvPr id="18" name="Picture 18" descr="Plik:Czerwinsk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"/>
          <a:stretch>
            <a:fillRect/>
          </a:stretch>
        </p:blipFill>
        <p:spPr bwMode="auto">
          <a:xfrm>
            <a:off x="622300" y="3429000"/>
            <a:ext cx="18192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 descr="Plik:Kraków, St. Andrew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3429000"/>
            <a:ext cx="15827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Plik:Church of St. Prokop in Strzelno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429000"/>
            <a:ext cx="14430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9"/>
          <p:cNvGrpSpPr>
            <a:grpSpLocks/>
          </p:cNvGrpSpPr>
          <p:nvPr/>
        </p:nvGrpSpPr>
        <p:grpSpPr bwMode="auto">
          <a:xfrm>
            <a:off x="608013" y="1560513"/>
            <a:ext cx="8316912" cy="1724025"/>
            <a:chOff x="186" y="983"/>
            <a:chExt cx="5239" cy="1086"/>
          </a:xfrm>
        </p:grpSpPr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" y="1127"/>
              <a:ext cx="1294" cy="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10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000">
              <a:off x="1685" y="1145"/>
              <a:ext cx="986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022"/>
            <a:stretch>
              <a:fillRect/>
            </a:stretch>
          </p:blipFill>
          <p:spPr bwMode="auto">
            <a:xfrm>
              <a:off x="2835" y="1138"/>
              <a:ext cx="753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000">
              <a:off x="3904" y="983"/>
              <a:ext cx="1521" cy="1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78" t="55634"/>
            <a:stretch>
              <a:fillRect/>
            </a:stretch>
          </p:blipFill>
          <p:spPr bwMode="auto">
            <a:xfrm>
              <a:off x="2946" y="1673"/>
              <a:ext cx="64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460375" y="60420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000" i="1" dirty="0"/>
              <a:t>Plans from </a:t>
            </a:r>
            <a:r>
              <a:rPr lang="en-GB" altLang="fr-FR" sz="1000" i="1" dirty="0" err="1"/>
              <a:t>Dmochowski’s</a:t>
            </a:r>
            <a:r>
              <a:rPr lang="en-GB" altLang="fr-FR" sz="1000" i="1" dirty="0"/>
              <a:t> book</a:t>
            </a:r>
          </a:p>
          <a:p>
            <a:r>
              <a:rPr lang="en-GB" altLang="fr-FR" sz="1000" i="1" dirty="0"/>
              <a:t>Images from Wikipedia</a:t>
            </a:r>
          </a:p>
        </p:txBody>
      </p:sp>
      <p:pic>
        <p:nvPicPr>
          <p:cNvPr id="28" name="Picture 32" descr="Plik:Collegiate in Szamotuły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9" r="12413"/>
          <a:stretch>
            <a:fillRect/>
          </a:stretch>
        </p:blipFill>
        <p:spPr bwMode="auto">
          <a:xfrm>
            <a:off x="6669088" y="3429000"/>
            <a:ext cx="217328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95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3077" name="Text Box 22"/>
          <p:cNvSpPr txBox="1">
            <a:spLocks noChangeArrowheads="1"/>
          </p:cNvSpPr>
          <p:nvPr/>
        </p:nvSpPr>
        <p:spPr bwMode="auto">
          <a:xfrm>
            <a:off x="14289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Dudek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1114425" y="330974"/>
            <a:ext cx="76977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TimeWheel appliqué  à la classification </a:t>
            </a:r>
            <a:r>
              <a:rPr lang="fr-FR" altLang="fr-FR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Dmochowski</a:t>
            </a:r>
            <a:endParaRPr lang="fr-FR" altLang="fr-FR" sz="16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44551" y="726050"/>
            <a:ext cx="7777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 dirty="0">
                <a:solidFill>
                  <a:srgbClr val="989898"/>
                </a:solidFill>
                <a:latin typeface="Calibri" panose="020F0502020204030204" pitchFamily="34" charset="0"/>
              </a:rPr>
              <a:t>&gt; First step of the classification : styles as the main division line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1624013"/>
            <a:ext cx="1100137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4875213" y="1674813"/>
            <a:ext cx="1096962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6931025" y="2868613"/>
            <a:ext cx="15113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6108700" y="1608138"/>
            <a:ext cx="876300" cy="915987"/>
            <a:chOff x="2835" y="1138"/>
            <a:chExt cx="753" cy="787"/>
          </a:xfrm>
        </p:grpSpPr>
        <p:pic>
          <p:nvPicPr>
            <p:cNvPr id="19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022"/>
            <a:stretch>
              <a:fillRect/>
            </a:stretch>
          </p:blipFill>
          <p:spPr bwMode="auto">
            <a:xfrm>
              <a:off x="2835" y="1138"/>
              <a:ext cx="753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78" t="55634"/>
            <a:stretch>
              <a:fillRect/>
            </a:stretch>
          </p:blipFill>
          <p:spPr bwMode="auto">
            <a:xfrm>
              <a:off x="2946" y="1673"/>
              <a:ext cx="64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AutoShape 23"/>
          <p:cNvSpPr>
            <a:spLocks/>
          </p:cNvSpPr>
          <p:nvPr/>
        </p:nvSpPr>
        <p:spPr bwMode="auto">
          <a:xfrm>
            <a:off x="935038" y="1463675"/>
            <a:ext cx="179387" cy="1152525"/>
          </a:xfrm>
          <a:prstGeom prst="leftBracket">
            <a:avLst>
              <a:gd name="adj" fmla="val 53540"/>
            </a:avLst>
          </a:prstGeom>
          <a:noFill/>
          <a:ln w="19050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22" name="AutoShape 24"/>
          <p:cNvSpPr>
            <a:spLocks/>
          </p:cNvSpPr>
          <p:nvPr/>
        </p:nvSpPr>
        <p:spPr bwMode="auto">
          <a:xfrm>
            <a:off x="935038" y="2795588"/>
            <a:ext cx="179387" cy="1152525"/>
          </a:xfrm>
          <a:prstGeom prst="leftBracket">
            <a:avLst>
              <a:gd name="adj" fmla="val 53540"/>
            </a:avLst>
          </a:prstGeom>
          <a:noFill/>
          <a:ln w="19050">
            <a:solidFill>
              <a:srgbClr val="6E7A9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52D7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23" name="AutoShape 25"/>
          <p:cNvSpPr>
            <a:spLocks/>
          </p:cNvSpPr>
          <p:nvPr/>
        </p:nvSpPr>
        <p:spPr bwMode="auto">
          <a:xfrm>
            <a:off x="935038" y="4092575"/>
            <a:ext cx="179387" cy="1152525"/>
          </a:xfrm>
          <a:prstGeom prst="leftBracket">
            <a:avLst>
              <a:gd name="adj" fmla="val 53540"/>
            </a:avLst>
          </a:prstGeom>
          <a:noFill/>
          <a:ln w="1905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092325" y="187960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dirty="0">
                <a:solidFill>
                  <a:srgbClr val="D6A300"/>
                </a:solidFill>
              </a:rPr>
              <a:t>Romanesque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2092325" y="315595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dirty="0">
                <a:solidFill>
                  <a:srgbClr val="6E7A90"/>
                </a:solidFill>
              </a:rPr>
              <a:t>Gothic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2092325" y="4484688"/>
            <a:ext cx="150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dirty="0">
                <a:solidFill>
                  <a:srgbClr val="3A6B33"/>
                </a:solidFill>
              </a:rPr>
              <a:t>Renaissance</a:t>
            </a:r>
          </a:p>
        </p:txBody>
      </p:sp>
      <p:sp>
        <p:nvSpPr>
          <p:cNvPr id="27" name="AutoShape 29"/>
          <p:cNvSpPr>
            <a:spLocks/>
          </p:cNvSpPr>
          <p:nvPr/>
        </p:nvSpPr>
        <p:spPr bwMode="auto">
          <a:xfrm>
            <a:off x="890588" y="5359400"/>
            <a:ext cx="179387" cy="1152525"/>
          </a:xfrm>
          <a:prstGeom prst="leftBracket">
            <a:avLst>
              <a:gd name="adj" fmla="val 53540"/>
            </a:avLst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28" name="AutoShape 30"/>
          <p:cNvSpPr>
            <a:spLocks/>
          </p:cNvSpPr>
          <p:nvPr/>
        </p:nvSpPr>
        <p:spPr bwMode="auto">
          <a:xfrm flipH="1">
            <a:off x="8486775" y="1455738"/>
            <a:ext cx="179388" cy="1152525"/>
          </a:xfrm>
          <a:prstGeom prst="leftBracket">
            <a:avLst>
              <a:gd name="adj" fmla="val 53540"/>
            </a:avLst>
          </a:prstGeom>
          <a:noFill/>
          <a:ln w="19050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29" name="AutoShape 31"/>
          <p:cNvSpPr>
            <a:spLocks/>
          </p:cNvSpPr>
          <p:nvPr/>
        </p:nvSpPr>
        <p:spPr bwMode="auto">
          <a:xfrm flipH="1">
            <a:off x="8486775" y="2787650"/>
            <a:ext cx="179388" cy="1152525"/>
          </a:xfrm>
          <a:prstGeom prst="leftBracket">
            <a:avLst>
              <a:gd name="adj" fmla="val 53540"/>
            </a:avLst>
          </a:prstGeom>
          <a:noFill/>
          <a:ln w="19050">
            <a:solidFill>
              <a:srgbClr val="252D7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52D7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30" name="AutoShape 32"/>
          <p:cNvSpPr>
            <a:spLocks/>
          </p:cNvSpPr>
          <p:nvPr/>
        </p:nvSpPr>
        <p:spPr bwMode="auto">
          <a:xfrm flipH="1">
            <a:off x="8486775" y="4084638"/>
            <a:ext cx="179388" cy="1152525"/>
          </a:xfrm>
          <a:prstGeom prst="leftBracket">
            <a:avLst>
              <a:gd name="adj" fmla="val 53540"/>
            </a:avLst>
          </a:prstGeom>
          <a:noFill/>
          <a:ln w="1905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31" name="AutoShape 33"/>
          <p:cNvSpPr>
            <a:spLocks/>
          </p:cNvSpPr>
          <p:nvPr/>
        </p:nvSpPr>
        <p:spPr bwMode="auto">
          <a:xfrm flipH="1">
            <a:off x="8442325" y="5351463"/>
            <a:ext cx="179388" cy="1152525"/>
          </a:xfrm>
          <a:prstGeom prst="leftBracket">
            <a:avLst>
              <a:gd name="adj" fmla="val 53540"/>
            </a:avLst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72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1114425" y="330974"/>
            <a:ext cx="76977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TimeWheel appliqué  à la classification </a:t>
            </a:r>
            <a:r>
              <a:rPr lang="fr-FR" altLang="fr-FR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Dmochowski</a:t>
            </a:r>
            <a:endParaRPr lang="fr-FR" altLang="fr-FR" sz="16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42077" y="705445"/>
            <a:ext cx="7777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 dirty="0">
                <a:solidFill>
                  <a:srgbClr val="989898"/>
                </a:solidFill>
                <a:latin typeface="Calibri" panose="020F0502020204030204" pitchFamily="34" charset="0"/>
              </a:rPr>
              <a:t>&gt; Second step : use / destination</a:t>
            </a: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>
            <a:off x="1109663" y="1414463"/>
            <a:ext cx="179387" cy="1152525"/>
          </a:xfrm>
          <a:prstGeom prst="leftBracket">
            <a:avLst>
              <a:gd name="adj" fmla="val 53540"/>
            </a:avLst>
          </a:prstGeom>
          <a:noFill/>
          <a:ln w="19050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10" name="AutoShape 11"/>
          <p:cNvSpPr>
            <a:spLocks/>
          </p:cNvSpPr>
          <p:nvPr/>
        </p:nvSpPr>
        <p:spPr bwMode="auto">
          <a:xfrm>
            <a:off x="1109663" y="2746375"/>
            <a:ext cx="179387" cy="1152525"/>
          </a:xfrm>
          <a:prstGeom prst="leftBracket">
            <a:avLst>
              <a:gd name="adj" fmla="val 53540"/>
            </a:avLst>
          </a:prstGeom>
          <a:noFill/>
          <a:ln w="19050">
            <a:solidFill>
              <a:srgbClr val="6E7A9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52D7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1109663" y="4043363"/>
            <a:ext cx="179387" cy="1152525"/>
          </a:xfrm>
          <a:prstGeom prst="leftBracket">
            <a:avLst>
              <a:gd name="adj" fmla="val 53540"/>
            </a:avLst>
          </a:prstGeom>
          <a:noFill/>
          <a:ln w="1905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 rot="16200000">
            <a:off x="272257" y="1812131"/>
            <a:ext cx="1085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200"/>
              <a:t>Romanesque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 rot="16200000">
            <a:off x="503238" y="3136900"/>
            <a:ext cx="623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200"/>
              <a:t>Gothic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 rot="16200000">
            <a:off x="284957" y="4436269"/>
            <a:ext cx="1060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200"/>
              <a:t>Renaissance</a:t>
            </a:r>
          </a:p>
        </p:txBody>
      </p:sp>
      <p:sp>
        <p:nvSpPr>
          <p:cNvPr id="16" name="AutoShape 16"/>
          <p:cNvSpPr>
            <a:spLocks/>
          </p:cNvSpPr>
          <p:nvPr/>
        </p:nvSpPr>
        <p:spPr bwMode="auto">
          <a:xfrm>
            <a:off x="1065213" y="5310188"/>
            <a:ext cx="179387" cy="1152525"/>
          </a:xfrm>
          <a:prstGeom prst="leftBracket">
            <a:avLst>
              <a:gd name="adj" fmla="val 53540"/>
            </a:avLst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17" name="AutoShape 21"/>
          <p:cNvSpPr>
            <a:spLocks/>
          </p:cNvSpPr>
          <p:nvPr/>
        </p:nvSpPr>
        <p:spPr bwMode="auto">
          <a:xfrm>
            <a:off x="1758950" y="1314450"/>
            <a:ext cx="95250" cy="612775"/>
          </a:xfrm>
          <a:prstGeom prst="leftBracket">
            <a:avLst>
              <a:gd name="adj" fmla="val 53611"/>
            </a:avLst>
          </a:prstGeom>
          <a:noFill/>
          <a:ln w="19050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18" name="AutoShape 22"/>
          <p:cNvSpPr>
            <a:spLocks/>
          </p:cNvSpPr>
          <p:nvPr/>
        </p:nvSpPr>
        <p:spPr bwMode="auto">
          <a:xfrm>
            <a:off x="1758950" y="2025650"/>
            <a:ext cx="95250" cy="612775"/>
          </a:xfrm>
          <a:prstGeom prst="leftBracket">
            <a:avLst>
              <a:gd name="adj" fmla="val 53611"/>
            </a:avLst>
          </a:prstGeom>
          <a:noFill/>
          <a:ln w="19050">
            <a:solidFill>
              <a:srgbClr val="D6A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2266950" y="1406525"/>
            <a:ext cx="3221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 dirty="0" smtClean="0">
                <a:solidFill>
                  <a:srgbClr val="D6A300"/>
                </a:solidFill>
              </a:rPr>
              <a:t>Romanesque secular architecture</a:t>
            </a:r>
            <a:endParaRPr lang="en-GB" altLang="fr-FR" sz="1600" dirty="0">
              <a:solidFill>
                <a:srgbClr val="D6A300"/>
              </a:solidFill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2266950" y="2125663"/>
            <a:ext cx="3760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 dirty="0" smtClean="0">
                <a:solidFill>
                  <a:srgbClr val="D6A300"/>
                </a:solidFill>
              </a:rPr>
              <a:t>Romanesque ecclesiastical architecture</a:t>
            </a:r>
            <a:endParaRPr lang="en-GB" altLang="fr-FR" sz="1600" dirty="0">
              <a:solidFill>
                <a:srgbClr val="D6A300"/>
              </a:solidFill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213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5491</TotalTime>
  <Words>1814</Words>
  <Application>Microsoft Office PowerPoint</Application>
  <PresentationFormat>Affichage à l'écran (4:3)</PresentationFormat>
  <Paragraphs>272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Gill Sans Light</vt:lpstr>
      <vt:lpstr>Times New Roman</vt:lpstr>
      <vt:lpstr>Wingdings</vt:lpstr>
      <vt:lpstr>Showroom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MAP (UMR 3495 CNRS/MCC)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Jean-Yves Blaise</dc:creator>
  <cp:lastModifiedBy>jyb</cp:lastModifiedBy>
  <cp:revision>716</cp:revision>
  <dcterms:created xsi:type="dcterms:W3CDTF">2014-07-04T08:23:44Z</dcterms:created>
  <dcterms:modified xsi:type="dcterms:W3CDTF">2021-11-22T15:07:06Z</dcterms:modified>
</cp:coreProperties>
</file>