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85650"/>
    <a:srgbClr val="A40202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3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1488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21/11/2021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858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22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636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683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492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348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7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437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8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900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4500" y="393700"/>
            <a:ext cx="3552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Relation de la qualité des données aux communes 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825678" y="5317377"/>
            <a:ext cx="4305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Territographie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,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Qualité </a:t>
            </a:r>
            <a:r>
              <a:rPr 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des données </a:t>
            </a:r>
            <a:r>
              <a:rPr 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moissonnées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J.Y. Blaise, I. Dudek (2016-2018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)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16078" y="6099667"/>
            <a:ext cx="49149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&lt;http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://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territographie.map.cnrs.fr/analysis/qualityStave.html&gt;</a:t>
            </a:r>
            <a:endParaRPr lang="fr-FR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ZoneTexte 13"/>
          <p:cNvSpPr txBox="1">
            <a:spLocks noChangeArrowheads="1"/>
          </p:cNvSpPr>
          <p:nvPr/>
        </p:nvSpPr>
        <p:spPr bwMode="auto">
          <a:xfrm>
            <a:off x="5738018" y="1188284"/>
            <a:ext cx="31257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just"/>
            <a:r>
              <a:rPr lang="fr-FR" altLang="fr-FR" sz="1200" dirty="0">
                <a:latin typeface="Calibri" panose="020F0502020204030204" pitchFamily="34" charset="0"/>
              </a:rPr>
              <a:t>1226 chapelles rurales (« petit patrimoine ») réparties dans 395 communes, documentés par 3379 e-sources</a:t>
            </a:r>
            <a:r>
              <a:rPr lang="fr-FR" altLang="fr-FR" sz="12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fr-FR" altLang="fr-FR" sz="1200" dirty="0">
              <a:latin typeface="Calibri" panose="020F0502020204030204" pitchFamily="34" charset="0"/>
            </a:endParaRPr>
          </a:p>
          <a:p>
            <a:pPr algn="just"/>
            <a:endParaRPr lang="fr-FR" altLang="fr-FR" sz="1200" dirty="0" smtClean="0">
              <a:latin typeface="Calibri" panose="020F0502020204030204" pitchFamily="34" charset="0"/>
            </a:endParaRPr>
          </a:p>
          <a:p>
            <a:pPr algn="just"/>
            <a:r>
              <a:rPr lang="fr-FR" altLang="fr-FR" sz="1200" dirty="0">
                <a:latin typeface="Calibri" panose="020F0502020204030204" pitchFamily="34" charset="0"/>
              </a:rPr>
              <a:t>Une illustration de la notion de qualité des informations recueillies, ou disponibles : chaque triplet de points correspond à un édifice, les édifices sont groupés par commune. Les trois points correspondent à trois renseignements sur un édifice : position, orientation, datation.</a:t>
            </a:r>
          </a:p>
          <a:p>
            <a:endParaRPr lang="fr-FR" altLang="fr-FR" sz="1000" dirty="0">
              <a:latin typeface="Calibri" panose="020F0502020204030204" pitchFamily="34" charset="0"/>
            </a:endParaRPr>
          </a:p>
        </p:txBody>
      </p:sp>
      <p:pic>
        <p:nvPicPr>
          <p:cNvPr id="1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3"/>
          <a:stretch>
            <a:fillRect/>
          </a:stretch>
        </p:blipFill>
        <p:spPr bwMode="auto">
          <a:xfrm>
            <a:off x="0" y="762000"/>
            <a:ext cx="5224463" cy="5543550"/>
          </a:xfrm>
          <a:prstGeom prst="rect">
            <a:avLst/>
          </a:prstGeom>
          <a:noFill/>
          <a:ln>
            <a:noFill/>
          </a:ln>
          <a:effectLst>
            <a:outerShdw blurRad="101600" dist="50800" dir="3000000" algn="ctr" rotWithShape="0">
              <a:schemeClr val="tx1">
                <a:alpha val="5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4288" y="6368229"/>
            <a:ext cx="90047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G.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Saygi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Citizen contributions and minor heritage: feedback on modeling and visualising an information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mash-up 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Proc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DSAA 2018 </a:t>
            </a:r>
          </a:p>
        </p:txBody>
      </p:sp>
    </p:spTree>
    <p:extLst>
      <p:ext uri="{BB962C8B-B14F-4D97-AF65-F5344CB8AC3E}">
        <p14:creationId xmlns:p14="http://schemas.microsoft.com/office/powerpoint/2010/main" val="297387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627801" y="331579"/>
            <a:ext cx="6391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Territographie, </a:t>
            </a:r>
            <a:r>
              <a:rPr 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Qualité des données </a:t>
            </a:r>
            <a:r>
              <a:rPr 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moissonnées, </a:t>
            </a:r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2016-2018</a:t>
            </a:r>
          </a:p>
        </p:txBody>
      </p:sp>
      <p:pic>
        <p:nvPicPr>
          <p:cNvPr id="11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543550"/>
          </a:xfrm>
          <a:prstGeom prst="rect">
            <a:avLst/>
          </a:prstGeom>
          <a:noFill/>
          <a:ln>
            <a:noFill/>
          </a:ln>
          <a:effectLst>
            <a:outerShdw blurRad="101600" dist="50800" dir="3000000" algn="ctr" rotWithShape="0">
              <a:schemeClr val="tx1">
                <a:alpha val="5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4651375" y="3481388"/>
            <a:ext cx="2235200" cy="33813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sz="1600" dirty="0" smtClean="0">
                <a:latin typeface="Calibri" panose="020F0502020204030204" pitchFamily="34" charset="0"/>
              </a:rPr>
              <a:t>Couleurs: départements</a:t>
            </a:r>
            <a:endParaRPr lang="fr-FR" altLang="fr-FR" sz="1600" dirty="0">
              <a:latin typeface="Calibri" panose="020F0502020204030204" pitchFamily="34" charset="0"/>
            </a:endParaRPr>
          </a:p>
        </p:txBody>
      </p:sp>
      <p:cxnSp>
        <p:nvCxnSpPr>
          <p:cNvPr id="14" name="Connecteur droit avec flèche 13"/>
          <p:cNvCxnSpPr>
            <a:stCxn id="13" idx="1"/>
          </p:cNvCxnSpPr>
          <p:nvPr/>
        </p:nvCxnSpPr>
        <p:spPr bwMode="auto">
          <a:xfrm flipH="1">
            <a:off x="4057650" y="3651250"/>
            <a:ext cx="593725" cy="660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3" idx="1"/>
          </p:cNvCxnSpPr>
          <p:nvPr/>
        </p:nvCxnSpPr>
        <p:spPr bwMode="auto">
          <a:xfrm flipH="1">
            <a:off x="3571875" y="3651250"/>
            <a:ext cx="1079500" cy="1682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" idx="1"/>
          </p:cNvCxnSpPr>
          <p:nvPr/>
        </p:nvCxnSpPr>
        <p:spPr bwMode="auto">
          <a:xfrm flipH="1">
            <a:off x="3781425" y="3651250"/>
            <a:ext cx="869950" cy="17637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3" idx="1"/>
          </p:cNvCxnSpPr>
          <p:nvPr/>
        </p:nvCxnSpPr>
        <p:spPr bwMode="auto">
          <a:xfrm>
            <a:off x="4651375" y="3651250"/>
            <a:ext cx="215900" cy="17827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>
            <a:grpSpLocks/>
          </p:cNvGrpSpPr>
          <p:nvPr/>
        </p:nvGrpSpPr>
        <p:grpSpPr bwMode="auto">
          <a:xfrm>
            <a:off x="5114925" y="2428875"/>
            <a:ext cx="3494088" cy="488950"/>
            <a:chOff x="5114925" y="2428875"/>
            <a:chExt cx="3494528" cy="488390"/>
          </a:xfrm>
        </p:grpSpPr>
        <p:sp>
          <p:nvSpPr>
            <p:cNvPr id="19" name="Rectangle 59"/>
            <p:cNvSpPr>
              <a:spLocks noChangeArrowheads="1"/>
            </p:cNvSpPr>
            <p:nvPr/>
          </p:nvSpPr>
          <p:spPr bwMode="auto">
            <a:xfrm>
              <a:off x="6373972" y="2577929"/>
              <a:ext cx="2235481" cy="339336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>
              <a:outerShdw blurRad="88900" dist="76200" dir="3000000" algn="ctr" rotWithShape="0">
                <a:schemeClr val="tx1">
                  <a:alpha val="33000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altLang="fr-FR" sz="1600" dirty="0">
                  <a:latin typeface="Calibri" panose="020F0502020204030204" pitchFamily="34" charset="0"/>
                </a:rPr>
                <a:t>Rectangles: communes</a:t>
              </a: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5114925" y="2428875"/>
              <a:ext cx="0" cy="48839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5902424" y="2428875"/>
              <a:ext cx="0" cy="48839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15975" y="2684463"/>
            <a:ext cx="2408238" cy="995362"/>
          </a:xfrm>
          <a:prstGeom prst="rect">
            <a:avLst/>
          </a:prstGeom>
          <a:solidFill>
            <a:schemeClr val="bg1">
              <a:alpha val="75000"/>
            </a:schemeClr>
          </a:solidFill>
          <a:ln w="41275">
            <a:solidFill>
              <a:srgbClr val="C00000"/>
            </a:solidFill>
          </a:ln>
          <a:effectLst>
            <a:outerShdw blurRad="88900" dist="76200" dir="3000000" algn="ctr" rotWithShape="0">
              <a:schemeClr val="tx1">
                <a:alpha val="49000"/>
              </a:scheme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>
            <a:off x="2133600" y="1885950"/>
            <a:ext cx="1539875" cy="542925"/>
          </a:xfrm>
          <a:prstGeom prst="rect">
            <a:avLst/>
          </a:prstGeom>
          <a:solidFill>
            <a:srgbClr val="FFFFFF">
              <a:alpha val="0"/>
            </a:srgbClr>
          </a:solidFill>
          <a:ln w="41275">
            <a:solidFill>
              <a:srgbClr val="C00000"/>
            </a:solidFill>
          </a:ln>
          <a:effectLst>
            <a:outerShdw blurRad="88900" dist="76200" dir="30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14288" y="6368229"/>
            <a:ext cx="90047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G.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Saygi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Citizen contributions and minor heritage: feedback on modeling and visualising an information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mash-up 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Proc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DSAA 2018 </a:t>
            </a:r>
          </a:p>
        </p:txBody>
      </p:sp>
    </p:spTree>
    <p:extLst>
      <p:ext uri="{BB962C8B-B14F-4D97-AF65-F5344CB8AC3E}">
        <p14:creationId xmlns:p14="http://schemas.microsoft.com/office/powerpoint/2010/main" val="2528152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209 0.3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4" grpId="2" animBg="1"/>
      <p:bldP spid="24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11" name="Imag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543550"/>
          </a:xfrm>
          <a:prstGeom prst="rect">
            <a:avLst/>
          </a:prstGeom>
          <a:noFill/>
          <a:ln>
            <a:noFill/>
          </a:ln>
          <a:effectLst>
            <a:outerShdw blurRad="101600" dist="50800" dir="3000000" algn="ctr" rotWithShape="0">
              <a:schemeClr val="tx1">
                <a:alpha val="5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33600" y="1866900"/>
            <a:ext cx="1539875" cy="542925"/>
          </a:xfrm>
          <a:prstGeom prst="rect">
            <a:avLst/>
          </a:prstGeom>
          <a:solidFill>
            <a:srgbClr val="FFFFFF">
              <a:alpha val="0"/>
            </a:srgbClr>
          </a:solidFill>
          <a:ln w="41275">
            <a:solidFill>
              <a:srgbClr val="C00000"/>
            </a:solidFill>
          </a:ln>
          <a:effectLst>
            <a:outerShdw blurRad="88900" dist="76200" dir="30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l="1621"/>
          <a:stretch/>
        </p:blipFill>
        <p:spPr bwMode="auto">
          <a:xfrm>
            <a:off x="454025" y="3192463"/>
            <a:ext cx="2573338" cy="930275"/>
          </a:xfrm>
          <a:prstGeom prst="rect">
            <a:avLst/>
          </a:prstGeom>
          <a:solidFill>
            <a:srgbClr val="FFFFFF">
              <a:alpha val="0"/>
            </a:srgbClr>
          </a:solidFill>
          <a:ln w="41275">
            <a:solidFill>
              <a:srgbClr val="C00000"/>
            </a:solidFill>
          </a:ln>
          <a:effectLst>
            <a:outerShdw blurRad="88900" dist="76200" dir="3000000" algn="ctr" rotWithShape="0">
              <a:schemeClr val="tx1">
                <a:alpha val="38000"/>
              </a:schemeClr>
            </a:outerShdw>
          </a:effectLst>
        </p:spPr>
      </p:pic>
      <p:cxnSp>
        <p:nvCxnSpPr>
          <p:cNvPr id="23" name="Connecteur droit avec flèche 22"/>
          <p:cNvCxnSpPr/>
          <p:nvPr/>
        </p:nvCxnSpPr>
        <p:spPr bwMode="auto">
          <a:xfrm>
            <a:off x="2894013" y="3543300"/>
            <a:ext cx="957262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 w="med" len="lg"/>
            <a:tailEnd type="non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 bwMode="auto">
          <a:xfrm>
            <a:off x="2894013" y="3752851"/>
            <a:ext cx="957262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 w="med" len="lg"/>
            <a:tailEnd type="non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 bwMode="auto">
          <a:xfrm>
            <a:off x="2894013" y="3962400"/>
            <a:ext cx="957262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 w="med" len="lg"/>
            <a:tailEnd type="non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5842000" y="5065712"/>
            <a:ext cx="3205163" cy="936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</p:txBody>
      </p:sp>
      <p:grpSp>
        <p:nvGrpSpPr>
          <p:cNvPr id="28" name="Groupe 48"/>
          <p:cNvGrpSpPr>
            <a:grpSpLocks/>
          </p:cNvGrpSpPr>
          <p:nvPr/>
        </p:nvGrpSpPr>
        <p:grpSpPr bwMode="auto">
          <a:xfrm>
            <a:off x="5990625" y="5091853"/>
            <a:ext cx="1950273" cy="307777"/>
            <a:chOff x="5709502" y="4945406"/>
            <a:chExt cx="1949566" cy="307571"/>
          </a:xfrm>
        </p:grpSpPr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6071452" y="4945406"/>
              <a:ext cx="1587616" cy="30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r>
                <a:rPr lang="fr-FR" altLang="fr-FR" sz="1400" i="1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l’information existe</a:t>
              </a:r>
              <a:endParaRPr lang="fr-FR" altLang="fr-FR" sz="1400" i="1" dirty="0">
                <a:solidFill>
                  <a:srgbClr val="4D4D4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5709502" y="5039069"/>
              <a:ext cx="139700" cy="139701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9" name="Groupe 49"/>
          <p:cNvGrpSpPr>
            <a:grpSpLocks/>
          </p:cNvGrpSpPr>
          <p:nvPr/>
        </p:nvGrpSpPr>
        <p:grpSpPr bwMode="auto">
          <a:xfrm>
            <a:off x="5990626" y="5389226"/>
            <a:ext cx="2608659" cy="307777"/>
            <a:chOff x="5709502" y="5270844"/>
            <a:chExt cx="2607712" cy="307571"/>
          </a:xfrm>
        </p:grpSpPr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5709502" y="5372444"/>
              <a:ext cx="139700" cy="139701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6071452" y="5270844"/>
              <a:ext cx="2245762" cy="30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r>
                <a:rPr lang="fr-FR" altLang="fr-FR" sz="1400" i="1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informations contradictoires</a:t>
              </a:r>
              <a:endParaRPr lang="fr-FR" altLang="fr-FR" sz="1400" i="1" dirty="0">
                <a:solidFill>
                  <a:srgbClr val="4D4D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" name="Groupe 50"/>
          <p:cNvGrpSpPr>
            <a:grpSpLocks/>
          </p:cNvGrpSpPr>
          <p:nvPr/>
        </p:nvGrpSpPr>
        <p:grpSpPr bwMode="auto">
          <a:xfrm>
            <a:off x="5990625" y="5640976"/>
            <a:ext cx="1672056" cy="307777"/>
            <a:chOff x="5709502" y="5616921"/>
            <a:chExt cx="1671449" cy="307571"/>
          </a:xfrm>
        </p:grpSpPr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5709502" y="5724868"/>
              <a:ext cx="139700" cy="1397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6071452" y="5616921"/>
              <a:ext cx="1309499" cy="30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r>
                <a:rPr lang="fr-FR" altLang="fr-FR" sz="1400" i="1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pas de données</a:t>
              </a:r>
              <a:endParaRPr lang="fr-FR" altLang="fr-FR" sz="1400" i="1" dirty="0">
                <a:solidFill>
                  <a:srgbClr val="4D4D4D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2627801" y="331579"/>
            <a:ext cx="6391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Territographie, </a:t>
            </a:r>
            <a:r>
              <a:rPr 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Qualité des données </a:t>
            </a:r>
            <a:r>
              <a:rPr 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moissonnées, </a:t>
            </a:r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2016-2018</a:t>
            </a: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3444874" y="2671765"/>
            <a:ext cx="2546349" cy="33855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1" hangingPunct="1"/>
            <a:r>
              <a:rPr lang="fr-FR" altLang="fr-FR" sz="1600" dirty="0" smtClean="0">
                <a:latin typeface="Calibri" panose="020F0502020204030204" pitchFamily="34" charset="0"/>
              </a:rPr>
              <a:t>lignes verticales : édifices</a:t>
            </a:r>
            <a:endParaRPr lang="fr-FR" altLang="fr-FR" sz="1600" dirty="0">
              <a:latin typeface="Calibri" panose="020F050202020403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2672338" y="1590202"/>
            <a:ext cx="0" cy="3508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 bwMode="auto">
          <a:xfrm>
            <a:off x="2787213" y="1590202"/>
            <a:ext cx="0" cy="3508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 bwMode="auto">
          <a:xfrm>
            <a:off x="2903203" y="1590202"/>
            <a:ext cx="0" cy="3508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 bwMode="auto">
          <a:xfrm>
            <a:off x="3013578" y="1590202"/>
            <a:ext cx="0" cy="3508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 bwMode="auto">
          <a:xfrm>
            <a:off x="3129568" y="1590202"/>
            <a:ext cx="0" cy="3508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 bwMode="auto">
          <a:xfrm>
            <a:off x="3238731" y="1590202"/>
            <a:ext cx="0" cy="3508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3872297" y="3976073"/>
            <a:ext cx="2213384" cy="33855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en-GB" altLang="fr-FR" sz="1600" dirty="0" smtClean="0">
                <a:latin typeface="Calibri" panose="020F0502020204030204" pitchFamily="34" charset="0"/>
              </a:rPr>
              <a:t>datation </a:t>
            </a:r>
            <a:r>
              <a:rPr lang="en-GB" altLang="fr-FR" sz="1600" dirty="0">
                <a:latin typeface="Calibri" panose="020F0502020204030204" pitchFamily="34" charset="0"/>
              </a:rPr>
              <a:t>(when?)</a:t>
            </a:r>
          </a:p>
        </p:txBody>
      </p:sp>
      <p:sp>
        <p:nvSpPr>
          <p:cNvPr id="46" name="Rectangle 59"/>
          <p:cNvSpPr>
            <a:spLocks noChangeArrowheads="1"/>
          </p:cNvSpPr>
          <p:nvPr/>
        </p:nvSpPr>
        <p:spPr bwMode="auto">
          <a:xfrm>
            <a:off x="3872297" y="3606342"/>
            <a:ext cx="2213384" cy="33855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en-GB" altLang="fr-FR" sz="1600" dirty="0" smtClean="0">
                <a:latin typeface="Calibri" panose="020F0502020204030204" pitchFamily="34" charset="0"/>
              </a:rPr>
              <a:t>orientation </a:t>
            </a:r>
            <a:r>
              <a:rPr lang="en-GB" altLang="fr-FR" sz="1600" dirty="0">
                <a:latin typeface="Calibri" panose="020F0502020204030204" pitchFamily="34" charset="0"/>
              </a:rPr>
              <a:t>(how</a:t>
            </a:r>
            <a:r>
              <a:rPr lang="en-GB" altLang="fr-FR" sz="1600" dirty="0" smtClean="0">
                <a:latin typeface="Calibri" panose="020F0502020204030204" pitchFamily="34" charset="0"/>
              </a:rPr>
              <a:t>?)</a:t>
            </a:r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3872297" y="3249549"/>
            <a:ext cx="2213384" cy="33855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en-GB" altLang="fr-FR" sz="1600" dirty="0" smtClean="0">
                <a:latin typeface="Calibri" panose="020F0502020204030204" pitchFamily="34" charset="0"/>
              </a:rPr>
              <a:t>localisation </a:t>
            </a:r>
            <a:r>
              <a:rPr lang="en-GB" altLang="fr-FR" sz="1600" dirty="0">
                <a:latin typeface="Calibri" panose="020F0502020204030204" pitchFamily="34" charset="0"/>
              </a:rPr>
              <a:t>(where</a:t>
            </a:r>
            <a:r>
              <a:rPr lang="en-GB" altLang="fr-FR" sz="1600" dirty="0" smtClean="0">
                <a:latin typeface="Calibri" panose="020F0502020204030204" pitchFamily="34" charset="0"/>
              </a:rPr>
              <a:t>?)</a:t>
            </a:r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14288" y="6368229"/>
            <a:ext cx="90047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G.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Saygi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Citizen contributions and minor heritage: feedback on modeling and visualising an information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mash-up 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Proc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DSAA 2018 </a:t>
            </a:r>
          </a:p>
        </p:txBody>
      </p:sp>
    </p:spTree>
    <p:extLst>
      <p:ext uri="{BB962C8B-B14F-4D97-AF65-F5344CB8AC3E}">
        <p14:creationId xmlns:p14="http://schemas.microsoft.com/office/powerpoint/2010/main" val="2128574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13" grpId="0" animBg="1"/>
      <p:bldP spid="45" grpId="0" animBg="1"/>
      <p:bldP spid="4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11" name="Imag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543550"/>
          </a:xfrm>
          <a:prstGeom prst="rect">
            <a:avLst/>
          </a:prstGeom>
          <a:noFill/>
          <a:ln>
            <a:noFill/>
          </a:ln>
          <a:effectLst>
            <a:outerShdw blurRad="101600" dist="50800" dir="3000000" algn="ctr" rotWithShape="0">
              <a:schemeClr val="tx1">
                <a:alpha val="5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5842000" y="1106488"/>
            <a:ext cx="3205163" cy="828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991225" y="1133475"/>
            <a:ext cx="28321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r>
              <a:rPr lang="fr-FR" altLang="fr-FR" sz="1400" i="1">
                <a:solidFill>
                  <a:srgbClr val="4D4D4D"/>
                </a:solidFill>
                <a:latin typeface="Calibri" panose="020F0502020204030204" pitchFamily="34" charset="0"/>
              </a:rPr>
              <a:t>Cartographie générale de la « qualité » des indices recueillis (vue partielle)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627801" y="331579"/>
            <a:ext cx="6391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Territographie, </a:t>
            </a:r>
            <a:r>
              <a:rPr 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Qualité des données </a:t>
            </a:r>
            <a:r>
              <a:rPr 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moissonnées,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2016-2018</a:t>
            </a:r>
          </a:p>
        </p:txBody>
      </p: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5842000" y="5065712"/>
            <a:ext cx="3205163" cy="936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  <a:p>
            <a:pPr eaLnBrk="1" hangingPunct="1"/>
            <a:endParaRPr lang="en-GB" altLang="fr-FR" sz="1600" dirty="0">
              <a:latin typeface="Calibri" panose="020F0502020204030204" pitchFamily="34" charset="0"/>
            </a:endParaRPr>
          </a:p>
        </p:txBody>
      </p:sp>
      <p:grpSp>
        <p:nvGrpSpPr>
          <p:cNvPr id="28" name="Groupe 48"/>
          <p:cNvGrpSpPr>
            <a:grpSpLocks/>
          </p:cNvGrpSpPr>
          <p:nvPr/>
        </p:nvGrpSpPr>
        <p:grpSpPr bwMode="auto">
          <a:xfrm>
            <a:off x="5990625" y="5091853"/>
            <a:ext cx="1950273" cy="307777"/>
            <a:chOff x="5709502" y="4945406"/>
            <a:chExt cx="1949566" cy="307571"/>
          </a:xfrm>
        </p:grpSpPr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6071452" y="4945406"/>
              <a:ext cx="1587616" cy="30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r>
                <a:rPr lang="fr-FR" altLang="fr-FR" sz="1400" i="1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l’information existe</a:t>
              </a:r>
              <a:endParaRPr lang="fr-FR" altLang="fr-FR" sz="1400" i="1" dirty="0">
                <a:solidFill>
                  <a:srgbClr val="4D4D4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5709502" y="5039069"/>
              <a:ext cx="139700" cy="139701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1" name="Groupe 49"/>
          <p:cNvGrpSpPr>
            <a:grpSpLocks/>
          </p:cNvGrpSpPr>
          <p:nvPr/>
        </p:nvGrpSpPr>
        <p:grpSpPr bwMode="auto">
          <a:xfrm>
            <a:off x="5990626" y="5389226"/>
            <a:ext cx="2608659" cy="307777"/>
            <a:chOff x="5709502" y="5270844"/>
            <a:chExt cx="2607712" cy="307571"/>
          </a:xfrm>
        </p:grpSpPr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5709502" y="5372444"/>
              <a:ext cx="139700" cy="139701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6071452" y="5270844"/>
              <a:ext cx="2245762" cy="30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r>
                <a:rPr lang="fr-FR" altLang="fr-FR" sz="1400" i="1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informations contradictoires</a:t>
              </a:r>
              <a:endParaRPr lang="fr-FR" altLang="fr-FR" sz="1400" i="1" dirty="0">
                <a:solidFill>
                  <a:srgbClr val="4D4D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e 50"/>
          <p:cNvGrpSpPr>
            <a:grpSpLocks/>
          </p:cNvGrpSpPr>
          <p:nvPr/>
        </p:nvGrpSpPr>
        <p:grpSpPr bwMode="auto">
          <a:xfrm>
            <a:off x="5990625" y="5640976"/>
            <a:ext cx="1672056" cy="307777"/>
            <a:chOff x="5709502" y="5616921"/>
            <a:chExt cx="1671449" cy="307571"/>
          </a:xfrm>
        </p:grpSpPr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5709502" y="5724868"/>
              <a:ext cx="139700" cy="1397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6071452" y="5616921"/>
              <a:ext cx="1309499" cy="30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eaLnBrk="1" hangingPunct="1"/>
              <a:r>
                <a:rPr lang="fr-FR" altLang="fr-FR" sz="1400" i="1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pas de données</a:t>
              </a:r>
              <a:endParaRPr lang="fr-FR" altLang="fr-FR" sz="1400" i="1" dirty="0">
                <a:solidFill>
                  <a:srgbClr val="4D4D4D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14288" y="6368229"/>
            <a:ext cx="90047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G.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Saygi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Citizen contributions and minor heritage: feedback on modeling and visualising an information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mash-up 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Proc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DSAA 2018 </a:t>
            </a:r>
          </a:p>
        </p:txBody>
      </p:sp>
    </p:spTree>
    <p:extLst>
      <p:ext uri="{BB962C8B-B14F-4D97-AF65-F5344CB8AC3E}">
        <p14:creationId xmlns:p14="http://schemas.microsoft.com/office/powerpoint/2010/main" val="3189803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424488" y="669925"/>
            <a:ext cx="24511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r>
              <a:rPr lang="fr-FR" altLang="fr-FR" sz="1600" i="1">
                <a:solidFill>
                  <a:srgbClr val="4D4D4D"/>
                </a:solidFill>
                <a:latin typeface="Calibri" panose="020F0502020204030204" pitchFamily="34" charset="0"/>
              </a:rPr>
              <a:t>Filtrage sur les dates seules</a:t>
            </a:r>
          </a:p>
        </p:txBody>
      </p:sp>
      <p:pic>
        <p:nvPicPr>
          <p:cNvPr id="11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5087938"/>
          </a:xfrm>
          <a:prstGeom prst="rect">
            <a:avLst/>
          </a:prstGeom>
          <a:noFill/>
          <a:ln>
            <a:noFill/>
          </a:ln>
          <a:effectLst>
            <a:outerShdw blurRad="101600" dist="50800" dir="3000000" algn="ctr" rotWithShape="0">
              <a:schemeClr val="tx1">
                <a:alpha val="5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7" y="2732088"/>
            <a:ext cx="2333625" cy="1085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808163" y="1736725"/>
            <a:ext cx="1168400" cy="508000"/>
          </a:xfrm>
          <a:prstGeom prst="rect">
            <a:avLst/>
          </a:prstGeom>
          <a:solidFill>
            <a:srgbClr val="FFFFFF">
              <a:alpha val="0"/>
            </a:srgbClr>
          </a:solidFill>
          <a:ln w="41275">
            <a:solidFill>
              <a:srgbClr val="C00000"/>
            </a:solidFill>
          </a:ln>
          <a:effectLst>
            <a:outerShdw blurRad="88900" dist="76200" dir="30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877" y="2244725"/>
            <a:ext cx="2995760" cy="11095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894513" y="1196975"/>
            <a:ext cx="1812925" cy="508000"/>
          </a:xfrm>
          <a:prstGeom prst="rect">
            <a:avLst/>
          </a:prstGeom>
          <a:solidFill>
            <a:srgbClr val="FFFFFF">
              <a:alpha val="0"/>
            </a:srgbClr>
          </a:solidFill>
          <a:ln w="41275">
            <a:solidFill>
              <a:srgbClr val="C00000"/>
            </a:solidFill>
          </a:ln>
          <a:effectLst>
            <a:outerShdw blurRad="88900" dist="76200" dir="30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2401" y="2976562"/>
            <a:ext cx="2753113" cy="117673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88900" dist="76200" dir="3000000" algn="ctr" rotWithShape="0">
              <a:schemeClr val="tx1">
                <a:alpha val="33000"/>
              </a:scheme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3614738" y="2352675"/>
            <a:ext cx="1647825" cy="508000"/>
          </a:xfrm>
          <a:prstGeom prst="rect">
            <a:avLst/>
          </a:prstGeom>
          <a:solidFill>
            <a:srgbClr val="FFFFFF">
              <a:alpha val="0"/>
            </a:srgbClr>
          </a:solidFill>
          <a:ln w="41275">
            <a:solidFill>
              <a:srgbClr val="C00000"/>
            </a:solidFill>
          </a:ln>
          <a:effectLst>
            <a:outerShdw blurRad="88900" dist="76200" dir="30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dirty="0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627801" y="331579"/>
            <a:ext cx="6391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Territographie, </a:t>
            </a:r>
            <a:r>
              <a:rPr 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Qualité des données </a:t>
            </a:r>
            <a:r>
              <a:rPr 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moissonnées, </a:t>
            </a:r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2016-2018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4288" y="6368229"/>
            <a:ext cx="90047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G.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Saygi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Citizen contributions and minor heritage: feedback on modeling and visualising an information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mash-up 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Proc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DSAA 2018 </a:t>
            </a:r>
          </a:p>
        </p:txBody>
      </p:sp>
    </p:spTree>
    <p:extLst>
      <p:ext uri="{BB962C8B-B14F-4D97-AF65-F5344CB8AC3E}">
        <p14:creationId xmlns:p14="http://schemas.microsoft.com/office/powerpoint/2010/main" val="3879962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4444 0.313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1163 0.279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0347 0.3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11" name="Imag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9144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3400425" y="5072063"/>
            <a:ext cx="876300" cy="65722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>
            <a:outerShdw blurRad="50800" dist="50800" dir="30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744538" y="5649784"/>
            <a:ext cx="647700" cy="65722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>
            <a:outerShdw blurRad="50800" dist="50800" dir="30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-12700" y="1008063"/>
            <a:ext cx="9150350" cy="5351462"/>
            <a:chOff x="-13063" y="1008318"/>
            <a:chExt cx="9151329" cy="5351498"/>
          </a:xfrm>
        </p:grpSpPr>
        <p:sp>
          <p:nvSpPr>
            <p:cNvPr id="16" name="Rectangle 15"/>
            <p:cNvSpPr/>
            <p:nvPr/>
          </p:nvSpPr>
          <p:spPr>
            <a:xfrm>
              <a:off x="-362" y="1008318"/>
              <a:ext cx="9138628" cy="404021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76821" y="5048532"/>
              <a:ext cx="4861445" cy="131128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90437" y="5048532"/>
              <a:ext cx="2009990" cy="131128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4076" y="5693062"/>
              <a:ext cx="876394" cy="66675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3063" y="5048532"/>
              <a:ext cx="750968" cy="12874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7905" y="5048532"/>
              <a:ext cx="647769" cy="58420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627801" y="331579"/>
            <a:ext cx="6391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Territographie, </a:t>
            </a:r>
            <a:r>
              <a:rPr 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Qualité des données </a:t>
            </a:r>
            <a:r>
              <a:rPr 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moissonnées, </a:t>
            </a:r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2016-2018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797160" y="631739"/>
            <a:ext cx="5221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r>
              <a:rPr lang="fr-FR" altLang="fr-FR" sz="1600" i="1" dirty="0">
                <a:solidFill>
                  <a:srgbClr val="4D4D4D"/>
                </a:solidFill>
                <a:latin typeface="Calibri" panose="020F0502020204030204" pitchFamily="34" charset="0"/>
              </a:rPr>
              <a:t>Recherche de </a:t>
            </a:r>
            <a:r>
              <a:rPr lang="fr-FR" altLang="fr-FR" sz="1600" i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motifs: communes dont les édifices sont tous « bien  renseignés »</a:t>
            </a:r>
            <a:endParaRPr lang="fr-FR" altLang="fr-FR" sz="1600" i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14288" y="6368229"/>
            <a:ext cx="90047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G.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Saygi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Citizen contributions and minor heritage: feedback on modeling and visualising an information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mash-up 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Proc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DSAA 2018 </a:t>
            </a:r>
          </a:p>
        </p:txBody>
      </p:sp>
    </p:spTree>
    <p:extLst>
      <p:ext uri="{BB962C8B-B14F-4D97-AF65-F5344CB8AC3E}">
        <p14:creationId xmlns:p14="http://schemas.microsoft.com/office/powerpoint/2010/main" val="2819382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22375"/>
            <a:ext cx="9144000" cy="5059363"/>
          </a:xfrm>
          <a:prstGeom prst="rect">
            <a:avLst/>
          </a:prstGeom>
          <a:noFill/>
          <a:ln>
            <a:noFill/>
          </a:ln>
          <a:effectLst>
            <a:outerShdw blurRad="101600" dist="50800" dir="3000000" algn="ctr" rotWithShape="0">
              <a:schemeClr val="tx1">
                <a:alpha val="5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780514" y="669925"/>
            <a:ext cx="54239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r>
              <a:rPr lang="fr-FR" altLang="fr-FR" sz="1600" i="1" dirty="0">
                <a:solidFill>
                  <a:srgbClr val="4D4D4D"/>
                </a:solidFill>
                <a:latin typeface="Calibri" panose="020F0502020204030204" pitchFamily="34" charset="0"/>
              </a:rPr>
              <a:t>Recherche de </a:t>
            </a:r>
            <a:r>
              <a:rPr lang="fr-FR" altLang="fr-FR" sz="1600" i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motifs: édifices individuels « très mal renseignés »</a:t>
            </a:r>
            <a:endParaRPr lang="fr-FR" altLang="fr-FR" sz="1600" i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27801" y="331579"/>
            <a:ext cx="6391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Territographie, </a:t>
            </a:r>
            <a:r>
              <a:rPr 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Qualité des données </a:t>
            </a:r>
            <a:r>
              <a:rPr 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moissonnées, </a:t>
            </a:r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2016-2018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4288" y="6368229"/>
            <a:ext cx="90047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G.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Saygi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Citizen contributions and minor heritage: feedback on modeling and visualising an information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mash-up 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Proc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DSAA 2018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66218" y="3549027"/>
            <a:ext cx="89885" cy="370430"/>
            <a:chOff x="266218" y="3549027"/>
            <a:chExt cx="89885" cy="370430"/>
          </a:xfrm>
        </p:grpSpPr>
        <p:sp>
          <p:nvSpPr>
            <p:cNvPr id="2" name="Ellipse 1"/>
            <p:cNvSpPr>
              <a:spLocks noChangeAspect="1"/>
            </p:cNvSpPr>
            <p:nvPr/>
          </p:nvSpPr>
          <p:spPr>
            <a:xfrm>
              <a:off x="266218" y="3549027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266218" y="3688833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266218" y="3829811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055787" y="3549027"/>
            <a:ext cx="89885" cy="370430"/>
            <a:chOff x="266218" y="3549027"/>
            <a:chExt cx="89885" cy="370430"/>
          </a:xfrm>
        </p:grpSpPr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266218" y="3549027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266218" y="3688833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266218" y="3829811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857558" y="4664967"/>
            <a:ext cx="89885" cy="370430"/>
            <a:chOff x="266218" y="3549027"/>
            <a:chExt cx="89885" cy="370430"/>
          </a:xfrm>
        </p:grpSpPr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266218" y="3549027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266218" y="3688833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266218" y="3829811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424607" y="1310801"/>
            <a:ext cx="89885" cy="370430"/>
            <a:chOff x="266218" y="3549027"/>
            <a:chExt cx="89885" cy="370430"/>
          </a:xfrm>
        </p:grpSpPr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266218" y="3549027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266218" y="3688833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266218" y="3829811"/>
              <a:ext cx="89885" cy="896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50800" dist="25400" dir="3000000" algn="ctr" rotWithShape="0">
                <a:schemeClr val="tx1">
                  <a:alpha val="76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18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rot="5400000">
            <a:off x="5419074" y="2546438"/>
            <a:ext cx="53138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Dispositif en ligne, couche d’interaction à voir ici :</a:t>
            </a:r>
          </a:p>
          <a:p>
            <a:pPr algn="r"/>
            <a:endParaRPr lang="fr-FR" altLang="fr-FR" sz="16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http://territographie.map.cnrs.fr/analysis/qualityStave.html</a:t>
            </a:r>
            <a:endParaRPr lang="fr-FR" altLang="fr-FR" sz="1600" i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fr-FR" altLang="fr-FR" sz="16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fr-FR" altLang="fr-FR" sz="1600" i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fr-FR" altLang="fr-FR" sz="16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4288" y="6368229"/>
            <a:ext cx="90047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G.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Saygi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Citizen contributions and minor heritage: feedback on modeling and visualising an information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mash-up 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Proc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DSAA 2018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9" y="285387"/>
            <a:ext cx="7196025" cy="6058368"/>
          </a:xfrm>
          <a:prstGeom prst="rect">
            <a:avLst/>
          </a:prstGeom>
          <a:noFill/>
          <a:ln>
            <a:noFill/>
          </a:ln>
          <a:effectLst>
            <a:outerShdw blurRad="101600" dist="50800" dir="3000000" algn="ctr" rotWithShape="0">
              <a:schemeClr val="tx1">
                <a:alpha val="5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24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owroom">
    <a:dk1>
      <a:srgbClr val="535353"/>
    </a:dk1>
    <a:lt1>
      <a:srgbClr val="340053"/>
    </a:lt1>
    <a:dk2>
      <a:srgbClr val="5A5F5E"/>
    </a:dk2>
    <a:lt2>
      <a:srgbClr val="B4B4B4"/>
    </a:lt2>
    <a:accent1>
      <a:srgbClr val="78AAB3"/>
    </a:accent1>
    <a:accent2>
      <a:srgbClr val="9A9671"/>
    </a:accent2>
    <a:accent3>
      <a:srgbClr val="D9971A"/>
    </a:accent3>
    <a:accent4>
      <a:srgbClr val="D7620E"/>
    </a:accent4>
    <a:accent5>
      <a:srgbClr val="A61702"/>
    </a:accent5>
    <a:accent6>
      <a:srgbClr val="606B7E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Showroom">
    <a:dk1>
      <a:srgbClr val="535353"/>
    </a:dk1>
    <a:lt1>
      <a:srgbClr val="340053"/>
    </a:lt1>
    <a:dk2>
      <a:srgbClr val="5A5F5E"/>
    </a:dk2>
    <a:lt2>
      <a:srgbClr val="B4B4B4"/>
    </a:lt2>
    <a:accent1>
      <a:srgbClr val="78AAB3"/>
    </a:accent1>
    <a:accent2>
      <a:srgbClr val="9A9671"/>
    </a:accent2>
    <a:accent3>
      <a:srgbClr val="D9971A"/>
    </a:accent3>
    <a:accent4>
      <a:srgbClr val="D7620E"/>
    </a:accent4>
    <a:accent5>
      <a:srgbClr val="A61702"/>
    </a:accent5>
    <a:accent6>
      <a:srgbClr val="606B7E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</TotalTime>
  <Words>553</Words>
  <Application>Microsoft Office PowerPoint</Application>
  <PresentationFormat>Affichage à l'écran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653</cp:revision>
  <dcterms:created xsi:type="dcterms:W3CDTF">2014-07-04T08:23:44Z</dcterms:created>
  <dcterms:modified xsi:type="dcterms:W3CDTF">2021-11-21T14:38:54Z</dcterms:modified>
</cp:coreProperties>
</file>