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63" r:id="rId2"/>
    <p:sldId id="268" r:id="rId3"/>
    <p:sldId id="265" r:id="rId4"/>
    <p:sldId id="266" r:id="rId5"/>
    <p:sldId id="267" r:id="rId6"/>
    <p:sldId id="269" r:id="rId7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9pPr>
  </p:defaultTextStyle>
  <p:extLst>
    <p:ext uri="{EFAFB233-063F-42B5-8137-9DF3F51BA10A}">
      <p15:sldGuideLst xmlns:p15="http://schemas.microsoft.com/office/powerpoint/2012/main">
        <p15:guide id="1" orient="horz" pos="2153">
          <p15:clr>
            <a:srgbClr val="A4A3A4"/>
          </p15:clr>
        </p15:guide>
        <p15:guide id="2" pos="4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FFFFFF"/>
    <a:srgbClr val="008A3E"/>
    <a:srgbClr val="585650"/>
    <a:srgbClr val="A40202"/>
    <a:srgbClr val="3A6B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7" autoAdjust="0"/>
    <p:restoredTop sz="98378" autoAdjust="0"/>
  </p:normalViewPr>
  <p:slideViewPr>
    <p:cSldViewPr snapToGrid="0">
      <p:cViewPr varScale="1">
        <p:scale>
          <a:sx n="63" d="100"/>
          <a:sy n="63" d="100"/>
        </p:scale>
        <p:origin x="1421" y="67"/>
      </p:cViewPr>
      <p:guideLst>
        <p:guide orient="horz" pos="2153"/>
        <p:guide pos="4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DA05FC9E-4FA5-4DA6-9E08-81F53D1F2CEF}" type="datetimeFigureOut">
              <a:rPr lang="fr-FR" altLang="fr-FR"/>
              <a:pPr>
                <a:defRPr/>
              </a:pPr>
              <a:t>23/11/2021</a:t>
            </a:fld>
            <a:endParaRPr lang="fr-FR" altLang="fr-F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A6949904-67F6-4984-919B-90CD560653E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30308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1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409489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2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858637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3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854833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4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1811406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5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542081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6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538582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250032" y="1437680"/>
            <a:ext cx="8643938" cy="2277070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250032" y="3705820"/>
            <a:ext cx="8643938" cy="91082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9255689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2094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64346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35349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250032" y="2286000"/>
            <a:ext cx="8643938" cy="2277070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15699222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250031" y="714375"/>
            <a:ext cx="4143375" cy="2732484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250031" y="3437931"/>
            <a:ext cx="4143375" cy="2732484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0319091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61602529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38625505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250031" y="1919884"/>
            <a:ext cx="4143375" cy="4429125"/>
          </a:xfrm>
          <a:prstGeom prst="rect">
            <a:avLst/>
          </a:prstGeom>
        </p:spPr>
        <p:txBody>
          <a:bodyPr/>
          <a:lstStyle>
            <a:lvl1pPr marL="303583" indent="-303583">
              <a:lnSpc>
                <a:spcPct val="100000"/>
              </a:lnSpc>
              <a:spcBef>
                <a:spcPts val="2672"/>
              </a:spcBef>
              <a:defRPr sz="2700"/>
            </a:lvl1pPr>
            <a:lvl2pPr marL="607166" indent="-303583">
              <a:lnSpc>
                <a:spcPct val="100000"/>
              </a:lnSpc>
              <a:spcBef>
                <a:spcPts val="2672"/>
              </a:spcBef>
              <a:defRPr sz="2700"/>
            </a:lvl2pPr>
            <a:lvl3pPr marL="910749" indent="-303583">
              <a:lnSpc>
                <a:spcPct val="100000"/>
              </a:lnSpc>
              <a:spcBef>
                <a:spcPts val="2672"/>
              </a:spcBef>
              <a:defRPr sz="2700"/>
            </a:lvl3pPr>
            <a:lvl4pPr marL="1214332" indent="-303583">
              <a:lnSpc>
                <a:spcPct val="100000"/>
              </a:lnSpc>
              <a:spcBef>
                <a:spcPts val="2672"/>
              </a:spcBef>
              <a:defRPr sz="2700"/>
            </a:lvl4pPr>
            <a:lvl5pPr marL="1517916" indent="-303583">
              <a:lnSpc>
                <a:spcPct val="100000"/>
              </a:lnSpc>
              <a:spcBef>
                <a:spcPts val="2672"/>
              </a:spcBef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99834972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535781" y="535781"/>
            <a:ext cx="8063508" cy="5777508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60164627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23014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834977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250825" y="179388"/>
            <a:ext cx="8643938" cy="17145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 anchor="ctr">
            <a:normAutofit/>
          </a:bodyPr>
          <a:lstStyle/>
          <a:p>
            <a:pPr lvl="0"/>
            <a:r>
              <a:rPr/>
              <a:t>Title Text</a:t>
            </a:r>
          </a:p>
        </p:txBody>
      </p:sp>
      <p:sp>
        <p:nvSpPr>
          <p:cNvPr id="1027" name="Shape 3"/>
          <p:cNvSpPr>
            <a:spLocks noGrp="1"/>
          </p:cNvSpPr>
          <p:nvPr>
            <p:ph type="body" idx="1"/>
          </p:nvPr>
        </p:nvSpPr>
        <p:spPr bwMode="auto">
          <a:xfrm>
            <a:off x="250825" y="1919288"/>
            <a:ext cx="8643938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>
                <a:sym typeface="Gill Sans Light"/>
              </a:rPr>
              <a:t>Body Level One</a:t>
            </a:r>
          </a:p>
          <a:p>
            <a:pPr lvl="1"/>
            <a:r>
              <a:rPr lang="fr-FR" altLang="fr-FR" smtClean="0">
                <a:sym typeface="Gill Sans Light"/>
              </a:rPr>
              <a:t>Body Level Two</a:t>
            </a:r>
          </a:p>
          <a:p>
            <a:pPr lvl="2"/>
            <a:r>
              <a:rPr lang="fr-FR" altLang="fr-FR" smtClean="0">
                <a:sym typeface="Gill Sans Light"/>
              </a:rPr>
              <a:t>Body Level Three</a:t>
            </a:r>
          </a:p>
          <a:p>
            <a:pPr lvl="3"/>
            <a:r>
              <a:rPr lang="fr-FR" altLang="fr-FR" smtClean="0">
                <a:sym typeface="Gill Sans Light"/>
              </a:rPr>
              <a:t>Body Level Four</a:t>
            </a:r>
          </a:p>
          <a:p>
            <a:pPr lvl="4"/>
            <a:r>
              <a:rPr lang="fr-FR" altLang="fr-FR" smtClean="0">
                <a:sym typeface="Gill Sans Light"/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txStyles>
    <p:titleStyle>
      <a:lvl1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36512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marL="73183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marL="1096963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marL="146367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marL="183038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marL="219651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marL="2562598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marL="292868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marL="3294769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16072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321440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48216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64288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Rectangle 6"/>
          <p:cNvSpPr/>
          <p:nvPr/>
        </p:nvSpPr>
        <p:spPr>
          <a:xfrm>
            <a:off x="5524500" y="393700"/>
            <a:ext cx="355282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Corrélation surface, altitudes et densités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20" r="38164"/>
          <a:stretch>
            <a:fillRect/>
          </a:stretch>
        </p:blipFill>
        <p:spPr bwMode="auto">
          <a:xfrm>
            <a:off x="0" y="923925"/>
            <a:ext cx="5654675" cy="488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4828574" y="5496993"/>
            <a:ext cx="43053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Territographie </a:t>
            </a:r>
          </a:p>
          <a:p>
            <a:pPr algn="r"/>
            <a:r>
              <a:rPr lang="fr-FR" altLang="fr-FR" sz="1400" i="1" dirty="0">
                <a:solidFill>
                  <a:srgbClr val="3E3D2A"/>
                </a:solidFill>
                <a:latin typeface="Calibri" panose="020F0502020204030204" pitchFamily="34" charset="0"/>
              </a:rPr>
              <a:t> Analyse des altitudes des communes et édifices </a:t>
            </a:r>
            <a:endParaRPr lang="fr-FR" altLang="fr-FR" sz="1400" i="1" dirty="0" smtClean="0">
              <a:solidFill>
                <a:srgbClr val="3E3D2A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J.Y. Blaise, I. Dudek  (2016-2018)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4676775" y="6238875"/>
            <a:ext cx="440055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territographie.map.cnrs.fr/analysis/altAnalysis.html&gt;</a:t>
            </a:r>
            <a:endParaRPr lang="fr-FR" alt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5868988" y="3236913"/>
            <a:ext cx="3125787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just"/>
            <a:r>
              <a:rPr lang="fr-FR" altLang="fr-FR" sz="14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Pour chaque commune un rectangle représente la surface (paramètre largeur) et les altitudes (centre de la commune, altitude moyenne, etc.). </a:t>
            </a:r>
            <a:endParaRPr lang="fr-FR" altLang="fr-FR" sz="1400" dirty="0" smtClean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fr-FR" altLang="fr-FR" sz="14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Les </a:t>
            </a:r>
            <a:r>
              <a:rPr lang="fr-FR" altLang="fr-FR" sz="14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édifices présents sont distribués dans ce rectangle, faisant lire densités et répartition en altitude.</a:t>
            </a:r>
          </a:p>
        </p:txBody>
      </p:sp>
      <p:sp>
        <p:nvSpPr>
          <p:cNvPr id="13" name="ZoneTexte 13"/>
          <p:cNvSpPr txBox="1">
            <a:spLocks noChangeArrowheads="1"/>
          </p:cNvSpPr>
          <p:nvPr/>
        </p:nvSpPr>
        <p:spPr bwMode="auto">
          <a:xfrm>
            <a:off x="5868988" y="1285875"/>
            <a:ext cx="312578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just"/>
            <a:r>
              <a:rPr lang="fr-FR" altLang="fr-FR" sz="14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1226 chapelles rurales </a:t>
            </a:r>
            <a:r>
              <a:rPr lang="fr-FR" altLang="fr-FR" sz="14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(«petit </a:t>
            </a:r>
            <a:r>
              <a:rPr lang="fr-FR" altLang="fr-FR" sz="14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patrimoine ») documentés par 3379 e-sources décrites par un profil de producteur d’informations, extraction d’indices spatiaux et temporels (entre autres</a:t>
            </a:r>
            <a:r>
              <a:rPr lang="fr-FR" altLang="fr-FR" sz="14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) …</a:t>
            </a:r>
            <a:endParaRPr lang="fr-FR" altLang="fr-FR" sz="1400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4" name="ZoneTexte 12"/>
          <p:cNvSpPr txBox="1">
            <a:spLocks noChangeArrowheads="1"/>
          </p:cNvSpPr>
          <p:nvPr/>
        </p:nvSpPr>
        <p:spPr bwMode="auto">
          <a:xfrm>
            <a:off x="14289" y="5930940"/>
            <a:ext cx="564038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en-GB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Jean-Yves Blaise, </a:t>
            </a:r>
            <a:r>
              <a:rPr lang="en-GB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Iwona</a:t>
            </a:r>
            <a:r>
              <a:rPr lang="en-GB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Dudek</a:t>
            </a:r>
            <a:r>
              <a:rPr lang="en-GB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Gamze </a:t>
            </a:r>
            <a:r>
              <a:rPr lang="en-GB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Saygi</a:t>
            </a:r>
            <a:r>
              <a:rPr lang="en-GB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. Analysing citizen-birthed data on minor heritage assets: models, promises, and challenges. International Journal of Data Science and Analytics, Springer </a:t>
            </a:r>
            <a:r>
              <a:rPr lang="en-GB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Verlag</a:t>
            </a:r>
            <a:r>
              <a:rPr lang="en-GB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2019, https://halshs.archives-ouvertes.fr/halshs-02278798</a:t>
            </a:r>
            <a:endParaRPr lang="en-GB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2723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Rectangle 6"/>
          <p:cNvSpPr/>
          <p:nvPr/>
        </p:nvSpPr>
        <p:spPr>
          <a:xfrm>
            <a:off x="5524500" y="393700"/>
            <a:ext cx="355282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Corrélation surface, altitudes et densités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20" r="38164"/>
          <a:stretch>
            <a:fillRect/>
          </a:stretch>
        </p:blipFill>
        <p:spPr bwMode="auto">
          <a:xfrm>
            <a:off x="0" y="923925"/>
            <a:ext cx="5654675" cy="488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4676775" y="6238875"/>
            <a:ext cx="440055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territographie.map.cnrs.fr/analysis/altAnalysis.html&gt;</a:t>
            </a:r>
            <a:endParaRPr lang="fr-FR" alt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ZoneTexte 12"/>
          <p:cNvSpPr txBox="1">
            <a:spLocks noChangeArrowheads="1"/>
          </p:cNvSpPr>
          <p:nvPr/>
        </p:nvSpPr>
        <p:spPr bwMode="auto">
          <a:xfrm>
            <a:off x="14289" y="5930940"/>
            <a:ext cx="564038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en-GB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Jean-Yves Blaise, </a:t>
            </a:r>
            <a:r>
              <a:rPr lang="en-GB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Iwona</a:t>
            </a:r>
            <a:r>
              <a:rPr lang="en-GB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Dudek</a:t>
            </a:r>
            <a:r>
              <a:rPr lang="en-GB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Gamze </a:t>
            </a:r>
            <a:r>
              <a:rPr lang="en-GB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Saygi</a:t>
            </a:r>
            <a:r>
              <a:rPr lang="en-GB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. Analysing citizen-birthed data on minor heritage assets: models, promises, and challenges. International Journal of Data Science and Analytics, Springer </a:t>
            </a:r>
            <a:r>
              <a:rPr lang="en-GB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Verlag</a:t>
            </a:r>
            <a:r>
              <a:rPr lang="en-GB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2019, https://halshs.archives-ouvertes.fr/halshs-02278798</a:t>
            </a:r>
            <a:endParaRPr lang="en-GB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ZoneTexte 13"/>
          <p:cNvSpPr txBox="1">
            <a:spLocks noChangeArrowheads="1"/>
          </p:cNvSpPr>
          <p:nvPr/>
        </p:nvSpPr>
        <p:spPr bwMode="auto">
          <a:xfrm>
            <a:off x="5868988" y="774263"/>
            <a:ext cx="3125787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just"/>
            <a:r>
              <a:rPr lang="fr-FR" altLang="fr-FR" sz="14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Informations « multi-granulaires »:</a:t>
            </a:r>
          </a:p>
          <a:p>
            <a:pPr algn="just"/>
            <a:endParaRPr lang="fr-FR" altLang="fr-FR" sz="1400" dirty="0" smtClean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fr-FR" altLang="fr-FR" sz="14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Sur le territoire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altLang="fr-FR" sz="14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Nombre de départements,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altLang="fr-FR" sz="14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Nombre de communes répertoriées par département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altLang="fr-FR" sz="14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altitude maximale d'un centre de commune sur </a:t>
            </a:r>
            <a:r>
              <a:rPr lang="fr-FR" altLang="fr-FR" sz="1400" dirty="0" err="1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undépartement</a:t>
            </a:r>
            <a:endParaRPr lang="fr-FR" altLang="fr-FR" sz="1400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altLang="fr-FR" sz="14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altitude </a:t>
            </a:r>
            <a:r>
              <a:rPr lang="fr-FR" altLang="fr-FR" sz="14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maximale d'un centre de commune sur la </a:t>
            </a:r>
            <a:r>
              <a:rPr lang="fr-FR" altLang="fr-FR" sz="14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région</a:t>
            </a:r>
          </a:p>
          <a:p>
            <a:pPr algn="just"/>
            <a:endParaRPr lang="fr-FR" altLang="fr-FR" sz="1400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fr-FR" altLang="fr-FR" sz="14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Sur les communes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altLang="fr-FR" sz="14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département d’appartenance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altLang="fr-FR" sz="14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surface</a:t>
            </a:r>
            <a:endParaRPr lang="fr-FR" altLang="fr-FR" sz="1400" dirty="0" smtClean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altLang="fr-FR" sz="14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altitude moyenne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altLang="fr-FR" sz="14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altitude du centre de la commune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altLang="fr-FR" sz="14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nombre d’édifices répertoriés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altLang="fr-FR" sz="1400" dirty="0" smtClean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fr-FR" altLang="fr-FR" sz="14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Sur les édifices: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altLang="fr-FR" sz="14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Qualité de la localisation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altLang="fr-FR" sz="14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altitude</a:t>
            </a:r>
            <a:endParaRPr lang="fr-FR" altLang="fr-FR" sz="1400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altLang="fr-FR" sz="14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Nombre et types de e-sources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altLang="fr-FR" sz="14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Position par rapport au centre de la commune</a:t>
            </a:r>
            <a:endParaRPr lang="fr-FR" altLang="fr-FR" sz="1400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8566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Rectangle 6"/>
          <p:cNvSpPr/>
          <p:nvPr/>
        </p:nvSpPr>
        <p:spPr>
          <a:xfrm>
            <a:off x="5524500" y="317500"/>
            <a:ext cx="355282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Corrélation surface, altitudes et densités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4799013" y="5736937"/>
            <a:ext cx="43053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Territographie  </a:t>
            </a:r>
          </a:p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J.Y. Blaise, I. Dudek  (2016-2018)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4676775" y="6238875"/>
            <a:ext cx="440055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territographie.map.cnrs.fr/analysis/altAnalysis.html&gt;</a:t>
            </a:r>
            <a:endParaRPr lang="fr-FR" alt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3838"/>
            <a:ext cx="914400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5840413" y="1174750"/>
            <a:ext cx="598487" cy="839788"/>
          </a:xfrm>
          <a:prstGeom prst="rect">
            <a:avLst/>
          </a:prstGeom>
          <a:solidFill>
            <a:srgbClr val="FFFFFF">
              <a:alpha val="38000"/>
            </a:srgbClr>
          </a:solidFill>
          <a:ln w="28575" cap="flat">
            <a:solidFill>
              <a:srgbClr val="A40202"/>
            </a:solidFill>
            <a:miter lim="400000"/>
          </a:ln>
          <a:effectLst>
            <a:outerShdw blurRad="50800" dist="76200" dir="3000000" algn="ctr" rotWithShape="0">
              <a:schemeClr val="tx1">
                <a:alpha val="9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724525" y="685800"/>
            <a:ext cx="830263" cy="31908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rgbClr val="A40202"/>
                </a:solidFill>
                <a:latin typeface="Calibri" panose="020F0502020204030204" pitchFamily="34" charset="0"/>
                <a:ea typeface="+mn-ea"/>
                <a:cs typeface="+mn-cs"/>
                <a:sym typeface="Gill Sans Light"/>
              </a:rPr>
              <a:t>commune</a:t>
            </a:r>
          </a:p>
        </p:txBody>
      </p:sp>
      <p:cxnSp>
        <p:nvCxnSpPr>
          <p:cNvPr id="17" name="Connecteur droit avec flèche 16"/>
          <p:cNvCxnSpPr/>
          <p:nvPr/>
        </p:nvCxnSpPr>
        <p:spPr>
          <a:xfrm flipV="1">
            <a:off x="7010400" y="953311"/>
            <a:ext cx="888460" cy="4863"/>
          </a:xfrm>
          <a:prstGeom prst="straightConnector1">
            <a:avLst/>
          </a:prstGeom>
          <a:noFill/>
          <a:ln w="25400" cap="flat">
            <a:solidFill>
              <a:srgbClr val="A40202"/>
            </a:solidFill>
            <a:prstDash val="solid"/>
            <a:miter lim="400000"/>
            <a:tailEnd type="triangle"/>
          </a:ln>
          <a:effectLst>
            <a:outerShdw blurRad="50800" dist="76200" dir="3000000" algn="ctr" rotWithShape="0">
              <a:schemeClr val="tx1">
                <a:alpha val="9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8" name="ZoneTexte 17"/>
          <p:cNvSpPr txBox="1"/>
          <p:nvPr/>
        </p:nvSpPr>
        <p:spPr>
          <a:xfrm>
            <a:off x="7065443" y="579170"/>
            <a:ext cx="632866" cy="31803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rgbClr val="A40202"/>
                </a:solidFill>
                <a:latin typeface="Calibri" panose="020F0502020204030204" pitchFamily="34" charset="0"/>
                <a:ea typeface="+mn-ea"/>
                <a:cs typeface="+mn-cs"/>
                <a:sym typeface="Gill Sans Light"/>
              </a:rPr>
              <a:t>surface</a:t>
            </a:r>
          </a:p>
        </p:txBody>
      </p:sp>
      <p:sp>
        <p:nvSpPr>
          <p:cNvPr id="19" name="Ellipse 18"/>
          <p:cNvSpPr/>
          <p:nvPr/>
        </p:nvSpPr>
        <p:spPr>
          <a:xfrm>
            <a:off x="7010400" y="3179763"/>
            <a:ext cx="252413" cy="485775"/>
          </a:xfrm>
          <a:prstGeom prst="ellipse">
            <a:avLst/>
          </a:prstGeom>
          <a:solidFill>
            <a:srgbClr val="FFFFFF">
              <a:alpha val="37000"/>
            </a:srgbClr>
          </a:solidFill>
          <a:ln w="28575" cap="flat">
            <a:solidFill>
              <a:srgbClr val="A40202"/>
            </a:solidFill>
            <a:miter lim="400000"/>
          </a:ln>
          <a:effectLst>
            <a:outerShdw blurRad="50800" dist="762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6841654" y="2727851"/>
            <a:ext cx="589905" cy="31803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rgbClr val="A40202"/>
                </a:solidFill>
                <a:latin typeface="Calibri" panose="020F0502020204030204" pitchFamily="34" charset="0"/>
                <a:ea typeface="+mn-ea"/>
                <a:cs typeface="+mn-cs"/>
                <a:sym typeface="Gill Sans Light"/>
              </a:rPr>
              <a:t>édifice</a:t>
            </a:r>
          </a:p>
        </p:txBody>
      </p:sp>
      <p:sp>
        <p:nvSpPr>
          <p:cNvPr id="21" name="Ellipse 20"/>
          <p:cNvSpPr/>
          <p:nvPr/>
        </p:nvSpPr>
        <p:spPr>
          <a:xfrm rot="5400000">
            <a:off x="6920707" y="4318794"/>
            <a:ext cx="431800" cy="223837"/>
          </a:xfrm>
          <a:prstGeom prst="ellipse">
            <a:avLst/>
          </a:prstGeom>
          <a:solidFill>
            <a:srgbClr val="FFFFFF">
              <a:alpha val="35000"/>
            </a:srgbClr>
          </a:solidFill>
          <a:ln w="28575" cap="flat">
            <a:solidFill>
              <a:srgbClr val="A40202"/>
            </a:solidFill>
            <a:miter lim="400000"/>
          </a:ln>
          <a:effectLst>
            <a:outerShdw blurRad="50800" dist="762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5981700" y="4697413"/>
            <a:ext cx="2309813" cy="31750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rgbClr val="A40202"/>
                </a:solidFill>
                <a:latin typeface="Calibri" panose="020F0502020204030204" pitchFamily="34" charset="0"/>
                <a:ea typeface="+mn-ea"/>
                <a:cs typeface="+mn-cs"/>
                <a:sym typeface="Gill Sans Light"/>
              </a:rPr>
              <a:t>e-sources associées à l’édifice</a:t>
            </a:r>
          </a:p>
        </p:txBody>
      </p:sp>
      <p:sp>
        <p:nvSpPr>
          <p:cNvPr id="23" name="ZoneTexte 12"/>
          <p:cNvSpPr txBox="1">
            <a:spLocks noChangeArrowheads="1"/>
          </p:cNvSpPr>
          <p:nvPr/>
        </p:nvSpPr>
        <p:spPr bwMode="auto">
          <a:xfrm>
            <a:off x="14289" y="5930940"/>
            <a:ext cx="564038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en-GB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Jean-Yves Blaise, </a:t>
            </a:r>
            <a:r>
              <a:rPr lang="en-GB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Iwona</a:t>
            </a:r>
            <a:r>
              <a:rPr lang="en-GB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Dudek</a:t>
            </a:r>
            <a:r>
              <a:rPr lang="en-GB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Gamze </a:t>
            </a:r>
            <a:r>
              <a:rPr lang="en-GB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Saygi</a:t>
            </a:r>
            <a:r>
              <a:rPr lang="en-GB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. Analysing citizen-birthed data on minor heritage assets: models, promises, and challenges. International Journal of Data Science and Analytics, Springer </a:t>
            </a:r>
            <a:r>
              <a:rPr lang="en-GB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Verlag</a:t>
            </a:r>
            <a:r>
              <a:rPr lang="en-GB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2019, https://halshs.archives-ouvertes.fr/halshs-02278798</a:t>
            </a:r>
            <a:endParaRPr lang="en-GB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6" name="Image 2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7758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8" grpId="0"/>
      <p:bldP spid="19" grpId="0" animBg="1"/>
      <p:bldP spid="20" grpId="0"/>
      <p:bldP spid="21" grpId="0" animBg="1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4772025" y="5700158"/>
            <a:ext cx="43053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Territographie  </a:t>
            </a:r>
          </a:p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J.Y. Blaise, I. Dudek  (2016-2018)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4676775" y="6238875"/>
            <a:ext cx="440055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territographie.map.cnrs.fr/analysis/altAnalysis.html&gt;</a:t>
            </a:r>
            <a:endParaRPr lang="fr-FR" alt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3838"/>
            <a:ext cx="914400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e 1"/>
          <p:cNvGrpSpPr/>
          <p:nvPr/>
        </p:nvGrpSpPr>
        <p:grpSpPr>
          <a:xfrm>
            <a:off x="6205538" y="1398588"/>
            <a:ext cx="2055812" cy="1384300"/>
            <a:chOff x="6205538" y="1398588"/>
            <a:chExt cx="2055812" cy="1384300"/>
          </a:xfrm>
        </p:grpSpPr>
        <p:sp>
          <p:nvSpPr>
            <p:cNvPr id="24" name="Ellipse 23"/>
            <p:cNvSpPr/>
            <p:nvPr/>
          </p:nvSpPr>
          <p:spPr>
            <a:xfrm>
              <a:off x="6205538" y="1398588"/>
              <a:ext cx="1044575" cy="1044575"/>
            </a:xfrm>
            <a:prstGeom prst="ellipse">
              <a:avLst/>
            </a:prstGeom>
            <a:solidFill>
              <a:srgbClr val="FFFFFF">
                <a:alpha val="22000"/>
              </a:srgbClr>
            </a:solidFill>
            <a:ln w="19050" cap="flat">
              <a:solidFill>
                <a:srgbClr val="A40202"/>
              </a:solidFill>
              <a:miter lim="400000"/>
            </a:ln>
            <a:effectLst>
              <a:outerShdw blurRad="50800" dist="88900" dir="3000000" algn="ctr" rotWithShape="0">
                <a:schemeClr val="tx1"/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50800" tIns="50800" rIns="50800" bIns="50800" spcCol="38100" anchor="ctr">
              <a:spAutoFit/>
            </a:bodyPr>
            <a:lstStyle/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6467475" y="2465388"/>
              <a:ext cx="1793875" cy="3175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wrap="none" lIns="50800" tIns="50800" rIns="50800" bIns="50800" spcCol="38100" anchor="ctr">
              <a:spAutoFit/>
            </a:bodyPr>
            <a:lstStyle/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dirty="0">
                  <a:solidFill>
                    <a:srgbClr val="A40202"/>
                  </a:solidFill>
                  <a:latin typeface="Calibri" panose="020F0502020204030204" pitchFamily="34" charset="0"/>
                  <a:ea typeface="+mn-ea"/>
                  <a:cs typeface="+mn-cs"/>
                  <a:sym typeface="Gill Sans Light"/>
                </a:rPr>
                <a:t>motif « village perché »</a:t>
              </a:r>
            </a:p>
          </p:txBody>
        </p:sp>
      </p:grpSp>
      <p:grpSp>
        <p:nvGrpSpPr>
          <p:cNvPr id="3" name="Groupe 2"/>
          <p:cNvGrpSpPr/>
          <p:nvPr/>
        </p:nvGrpSpPr>
        <p:grpSpPr>
          <a:xfrm>
            <a:off x="3302000" y="4211638"/>
            <a:ext cx="2587625" cy="1376362"/>
            <a:chOff x="3302000" y="4211638"/>
            <a:chExt cx="2587625" cy="1376362"/>
          </a:xfrm>
        </p:grpSpPr>
        <p:sp>
          <p:nvSpPr>
            <p:cNvPr id="26" name="Ellipse 25"/>
            <p:cNvSpPr/>
            <p:nvPr/>
          </p:nvSpPr>
          <p:spPr>
            <a:xfrm rot="5400000">
              <a:off x="2744788" y="4768850"/>
              <a:ext cx="1376362" cy="261938"/>
            </a:xfrm>
            <a:prstGeom prst="ellipse">
              <a:avLst/>
            </a:prstGeom>
            <a:solidFill>
              <a:srgbClr val="FFFFFF">
                <a:alpha val="27000"/>
              </a:srgbClr>
            </a:solidFill>
            <a:ln w="28575" cap="flat">
              <a:solidFill>
                <a:srgbClr val="A40202"/>
              </a:solidFill>
              <a:miter lim="400000"/>
            </a:ln>
            <a:effectLst>
              <a:outerShdw blurRad="50800" dist="76200" dir="3000000" algn="ctr" rotWithShape="0">
                <a:schemeClr val="tx1"/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50800" tIns="50800" rIns="50800" bIns="50800" spcCol="38100" anchor="ctr">
              <a:spAutoFit/>
            </a:bodyPr>
            <a:lstStyle/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3719513" y="5187950"/>
              <a:ext cx="2170112" cy="3190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wrap="none" lIns="50800" tIns="50800" rIns="50800" bIns="50800" spcCol="38100" anchor="ctr">
              <a:spAutoFit/>
            </a:bodyPr>
            <a:lstStyle/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dirty="0">
                  <a:solidFill>
                    <a:srgbClr val="A40202"/>
                  </a:solidFill>
                  <a:latin typeface="Calibri" panose="020F0502020204030204" pitchFamily="34" charset="0"/>
                  <a:ea typeface="+mn-ea"/>
                  <a:cs typeface="+mn-cs"/>
                  <a:sym typeface="Gill Sans Light"/>
                </a:rPr>
                <a:t>comportement</a:t>
              </a:r>
              <a:r>
                <a:rPr lang="fr-FR" sz="1400" dirty="0">
                  <a:solidFill>
                    <a:srgbClr val="A40202"/>
                  </a:solidFill>
                  <a:latin typeface="Calibri Light" panose="020F0302020204030204" pitchFamily="34" charset="0"/>
                  <a:ea typeface="+mn-ea"/>
                  <a:cs typeface="+mn-cs"/>
                  <a:sym typeface="Gill Sans Light"/>
                </a:rPr>
                <a:t> </a:t>
              </a:r>
              <a:r>
                <a:rPr lang="fr-FR" sz="1400" dirty="0">
                  <a:solidFill>
                    <a:srgbClr val="A40202"/>
                  </a:solidFill>
                  <a:latin typeface="Calibri" panose="020F0502020204030204" pitchFamily="34" charset="0"/>
                  <a:ea typeface="+mn-ea"/>
                  <a:cs typeface="+mn-cs"/>
                  <a:sym typeface="Gill Sans Light"/>
                </a:rPr>
                <a:t>exceptionnel</a:t>
              </a:r>
            </a:p>
          </p:txBody>
        </p:sp>
      </p:grpSp>
      <p:sp>
        <p:nvSpPr>
          <p:cNvPr id="17" name="ZoneTexte 12"/>
          <p:cNvSpPr txBox="1">
            <a:spLocks noChangeArrowheads="1"/>
          </p:cNvSpPr>
          <p:nvPr/>
        </p:nvSpPr>
        <p:spPr bwMode="auto">
          <a:xfrm>
            <a:off x="14289" y="5930940"/>
            <a:ext cx="564038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en-GB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Jean-Yves Blaise, </a:t>
            </a:r>
            <a:r>
              <a:rPr lang="en-GB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Iwona</a:t>
            </a:r>
            <a:r>
              <a:rPr lang="en-GB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Dudek</a:t>
            </a:r>
            <a:r>
              <a:rPr lang="en-GB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Gamze </a:t>
            </a:r>
            <a:r>
              <a:rPr lang="en-GB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Saygi</a:t>
            </a:r>
            <a:r>
              <a:rPr lang="en-GB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. Analysing citizen-birthed data on minor heritage assets: models, promises, and challenges. International Journal of Data Science and Analytics, Springer </a:t>
            </a:r>
            <a:r>
              <a:rPr lang="en-GB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Verlag</a:t>
            </a:r>
            <a:r>
              <a:rPr lang="en-GB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2019, https://halshs.archives-ouvertes.fr/halshs-02278798</a:t>
            </a:r>
            <a:endParaRPr lang="en-GB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8924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4772025" y="5700158"/>
            <a:ext cx="43053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Territographie  </a:t>
            </a:r>
          </a:p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J.Y. Blaise, I. Dudek  (2016-2018)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4676775" y="6238875"/>
            <a:ext cx="440055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territographie.map.cnrs.fr/analysis/altAnalysis.html&gt;</a:t>
            </a:r>
            <a:endParaRPr lang="fr-FR" alt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3363"/>
            <a:ext cx="914400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e 2"/>
          <p:cNvGrpSpPr/>
          <p:nvPr/>
        </p:nvGrpSpPr>
        <p:grpSpPr>
          <a:xfrm>
            <a:off x="2537559" y="2642920"/>
            <a:ext cx="4799971" cy="1527442"/>
            <a:chOff x="2537559" y="2642920"/>
            <a:chExt cx="4799971" cy="1527442"/>
          </a:xfrm>
        </p:grpSpPr>
        <p:sp>
          <p:nvSpPr>
            <p:cNvPr id="16" name="ZoneTexte 15"/>
            <p:cNvSpPr txBox="1"/>
            <p:nvPr/>
          </p:nvSpPr>
          <p:spPr>
            <a:xfrm>
              <a:off x="3905148" y="2642920"/>
              <a:ext cx="2614818" cy="3180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wrap="none" lIns="50800" tIns="50800" rIns="50800" bIns="50800" spcCol="38100" anchor="ctr">
              <a:spAutoFit/>
            </a:bodyPr>
            <a:lstStyle/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dirty="0" smtClean="0">
                  <a:solidFill>
                    <a:srgbClr val="A40202"/>
                  </a:solidFill>
                  <a:latin typeface="Calibri" panose="020F0502020204030204" pitchFamily="34" charset="0"/>
                  <a:ea typeface="+mn-ea"/>
                  <a:cs typeface="+mn-cs"/>
                  <a:sym typeface="Gill Sans Light"/>
                </a:rPr>
                <a:t>similitudes </a:t>
              </a:r>
              <a:r>
                <a:rPr lang="fr-FR" sz="1400" dirty="0">
                  <a:solidFill>
                    <a:srgbClr val="A40202"/>
                  </a:solidFill>
                  <a:latin typeface="Calibri" panose="020F0502020204030204" pitchFamily="34" charset="0"/>
                  <a:ea typeface="+mn-ea"/>
                  <a:cs typeface="+mn-cs"/>
                  <a:sym typeface="Gill Sans Light"/>
                </a:rPr>
                <a:t>(altitudes et densités)  </a:t>
              </a:r>
            </a:p>
          </p:txBody>
        </p:sp>
        <p:sp>
          <p:nvSpPr>
            <p:cNvPr id="17" name="Forme libre 16"/>
            <p:cNvSpPr/>
            <p:nvPr/>
          </p:nvSpPr>
          <p:spPr>
            <a:xfrm>
              <a:off x="2930525" y="2955925"/>
              <a:ext cx="3983038" cy="317500"/>
            </a:xfrm>
            <a:custGeom>
              <a:avLst/>
              <a:gdLst>
                <a:gd name="connsiteX0" fmla="*/ 0 w 3984172"/>
                <a:gd name="connsiteY0" fmla="*/ 279919 h 317241"/>
                <a:gd name="connsiteX1" fmla="*/ 0 w 3984172"/>
                <a:gd name="connsiteY1" fmla="*/ 0 h 317241"/>
                <a:gd name="connsiteX2" fmla="*/ 3984172 w 3984172"/>
                <a:gd name="connsiteY2" fmla="*/ 0 h 317241"/>
                <a:gd name="connsiteX3" fmla="*/ 3984172 w 3984172"/>
                <a:gd name="connsiteY3" fmla="*/ 317241 h 317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84172" h="317241">
                  <a:moveTo>
                    <a:pt x="0" y="279919"/>
                  </a:moveTo>
                  <a:lnTo>
                    <a:pt x="0" y="0"/>
                  </a:lnTo>
                  <a:lnTo>
                    <a:pt x="3984172" y="0"/>
                  </a:lnTo>
                  <a:lnTo>
                    <a:pt x="3984172" y="317241"/>
                  </a:lnTo>
                </a:path>
              </a:pathLst>
            </a:custGeom>
            <a:noFill/>
            <a:ln w="28575" cap="flat">
              <a:solidFill>
                <a:srgbClr val="A40202"/>
              </a:solidFill>
              <a:miter lim="400000"/>
              <a:headEnd type="triangle" w="med" len="med"/>
              <a:tailEnd type="triangle" w="med" len="med"/>
            </a:ln>
            <a:effectLst>
              <a:outerShdw blurRad="50800" dist="76200" dir="3000000" algn="ctr" rotWithShape="0">
                <a:schemeClr val="tx1"/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91439" tIns="45719" rIns="91439" bIns="45719" spcCol="38100"/>
            <a:lstStyle/>
            <a:p>
              <a:pPr defTabSz="9144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537559" y="3248024"/>
              <a:ext cx="785932" cy="922338"/>
            </a:xfrm>
            <a:prstGeom prst="rect">
              <a:avLst/>
            </a:prstGeom>
            <a:solidFill>
              <a:srgbClr val="FFFFFF">
                <a:alpha val="38000"/>
              </a:srgbClr>
            </a:solidFill>
            <a:ln w="28575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wrap="square" lIns="50800" tIns="50800" rIns="50800" bIns="50800" spcCol="38100" anchor="ctr">
              <a:spAutoFit/>
            </a:bodyPr>
            <a:lstStyle/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254016" y="3248024"/>
              <a:ext cx="1083514" cy="922338"/>
            </a:xfrm>
            <a:prstGeom prst="rect">
              <a:avLst/>
            </a:prstGeom>
            <a:solidFill>
              <a:srgbClr val="FFFFFF">
                <a:alpha val="38000"/>
              </a:srgbClr>
            </a:solidFill>
            <a:ln w="28575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wrap="square" lIns="50800" tIns="50800" rIns="50800" bIns="50800" spcCol="38100" anchor="ctr">
              <a:spAutoFit/>
            </a:bodyPr>
            <a:lstStyle/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endParaRPr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7069138" y="2485986"/>
            <a:ext cx="2090509" cy="1684376"/>
            <a:chOff x="7069138" y="2485986"/>
            <a:chExt cx="2090509" cy="1684376"/>
          </a:xfrm>
        </p:grpSpPr>
        <p:sp>
          <p:nvSpPr>
            <p:cNvPr id="18" name="ZoneTexte 17"/>
            <p:cNvSpPr txBox="1"/>
            <p:nvPr/>
          </p:nvSpPr>
          <p:spPr>
            <a:xfrm>
              <a:off x="7069138" y="2485986"/>
              <a:ext cx="2090509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wrap="none" lIns="50800" tIns="50800" rIns="50800" bIns="50800" spcCol="38100" anchor="ctr">
              <a:spAutoFit/>
            </a:bodyPr>
            <a:lstStyle/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dirty="0" err="1" smtClean="0">
                  <a:solidFill>
                    <a:srgbClr val="A40202"/>
                  </a:solidFill>
                  <a:latin typeface="Calibri" panose="020F0502020204030204" pitchFamily="34" charset="0"/>
                  <a:ea typeface="+mn-ea"/>
                  <a:cs typeface="+mn-cs"/>
                  <a:sym typeface="Gill Sans Light"/>
                </a:rPr>
                <a:t>Élt</a:t>
              </a:r>
              <a:r>
                <a:rPr lang="fr-FR" sz="1400" dirty="0" smtClean="0">
                  <a:solidFill>
                    <a:srgbClr val="A40202"/>
                  </a:solidFill>
                  <a:latin typeface="Calibri" panose="020F0502020204030204" pitchFamily="34" charset="0"/>
                  <a:ea typeface="+mn-ea"/>
                  <a:cs typeface="+mn-cs"/>
                  <a:sym typeface="Gill Sans Light"/>
                </a:rPr>
                <a:t>. de similitude </a:t>
              </a:r>
              <a:r>
                <a:rPr lang="fr-FR" sz="1400" dirty="0">
                  <a:solidFill>
                    <a:srgbClr val="A40202"/>
                  </a:solidFill>
                  <a:latin typeface="Calibri" panose="020F0502020204030204" pitchFamily="34" charset="0"/>
                  <a:ea typeface="+mn-ea"/>
                  <a:cs typeface="+mn-cs"/>
                  <a:sym typeface="Gill Sans Light"/>
                </a:rPr>
                <a:t>– altitude</a:t>
              </a:r>
            </a:p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dirty="0" err="1">
                  <a:solidFill>
                    <a:srgbClr val="A40202"/>
                  </a:solidFill>
                  <a:latin typeface="Calibri" panose="020F0502020204030204" pitchFamily="34" charset="0"/>
                  <a:sym typeface="Gill Sans Light"/>
                </a:rPr>
                <a:t>Élt</a:t>
              </a:r>
              <a:r>
                <a:rPr lang="fr-FR" sz="1400" dirty="0">
                  <a:solidFill>
                    <a:srgbClr val="A40202"/>
                  </a:solidFill>
                  <a:latin typeface="Calibri" panose="020F0502020204030204" pitchFamily="34" charset="0"/>
                  <a:sym typeface="Gill Sans Light"/>
                </a:rPr>
                <a:t>. de </a:t>
              </a:r>
              <a:r>
                <a:rPr lang="fr-FR" sz="1400" dirty="0" smtClean="0">
                  <a:solidFill>
                    <a:srgbClr val="A40202"/>
                  </a:solidFill>
                  <a:latin typeface="Calibri" panose="020F0502020204030204" pitchFamily="34" charset="0"/>
                  <a:ea typeface="+mn-ea"/>
                  <a:cs typeface="+mn-cs"/>
                  <a:sym typeface="Gill Sans Light"/>
                </a:rPr>
                <a:t>variation </a:t>
              </a:r>
              <a:r>
                <a:rPr lang="fr-FR" sz="1400" dirty="0">
                  <a:solidFill>
                    <a:srgbClr val="A40202"/>
                  </a:solidFill>
                  <a:latin typeface="Calibri" panose="020F0502020204030204" pitchFamily="34" charset="0"/>
                  <a:ea typeface="+mn-ea"/>
                  <a:cs typeface="+mn-cs"/>
                  <a:sym typeface="Gill Sans Light"/>
                </a:rPr>
                <a:t>- densités  </a:t>
              </a:r>
            </a:p>
          </p:txBody>
        </p:sp>
        <p:sp>
          <p:nvSpPr>
            <p:cNvPr id="19" name="Forme libre 18"/>
            <p:cNvSpPr/>
            <p:nvPr/>
          </p:nvSpPr>
          <p:spPr>
            <a:xfrm>
              <a:off x="7494588" y="3016250"/>
              <a:ext cx="922337" cy="317500"/>
            </a:xfrm>
            <a:custGeom>
              <a:avLst/>
              <a:gdLst>
                <a:gd name="connsiteX0" fmla="*/ 0 w 3984172"/>
                <a:gd name="connsiteY0" fmla="*/ 279919 h 317241"/>
                <a:gd name="connsiteX1" fmla="*/ 0 w 3984172"/>
                <a:gd name="connsiteY1" fmla="*/ 0 h 317241"/>
                <a:gd name="connsiteX2" fmla="*/ 3984172 w 3984172"/>
                <a:gd name="connsiteY2" fmla="*/ 0 h 317241"/>
                <a:gd name="connsiteX3" fmla="*/ 3984172 w 3984172"/>
                <a:gd name="connsiteY3" fmla="*/ 317241 h 317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84172" h="317241">
                  <a:moveTo>
                    <a:pt x="0" y="279919"/>
                  </a:moveTo>
                  <a:lnTo>
                    <a:pt x="0" y="0"/>
                  </a:lnTo>
                  <a:lnTo>
                    <a:pt x="3984172" y="0"/>
                  </a:lnTo>
                  <a:lnTo>
                    <a:pt x="3984172" y="317241"/>
                  </a:lnTo>
                </a:path>
              </a:pathLst>
            </a:custGeom>
            <a:noFill/>
            <a:ln w="28575" cap="flat">
              <a:solidFill>
                <a:srgbClr val="A40202"/>
              </a:solidFill>
              <a:miter lim="400000"/>
              <a:headEnd type="triangle" w="med" len="med"/>
              <a:tailEnd type="triangle" w="med" len="med"/>
            </a:ln>
            <a:effectLst>
              <a:outerShdw blurRad="50800" dist="76200" dir="3000000" algn="ctr" rotWithShape="0">
                <a:schemeClr val="tx1"/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91439" tIns="45719" rIns="91439" bIns="45719" spcCol="38100"/>
            <a:lstStyle/>
            <a:p>
              <a:pPr defTabSz="9144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337530" y="3248024"/>
              <a:ext cx="374485" cy="922338"/>
            </a:xfrm>
            <a:prstGeom prst="rect">
              <a:avLst/>
            </a:prstGeom>
            <a:solidFill>
              <a:srgbClr val="FFC000">
                <a:alpha val="38000"/>
              </a:srgbClr>
            </a:solidFill>
            <a:ln w="28575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wrap="square" lIns="50800" tIns="50800" rIns="50800" bIns="50800" spcCol="38100" anchor="ctr">
              <a:spAutoFit/>
            </a:bodyPr>
            <a:lstStyle/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034473" y="3248024"/>
              <a:ext cx="724718" cy="922338"/>
            </a:xfrm>
            <a:prstGeom prst="rect">
              <a:avLst/>
            </a:prstGeom>
            <a:solidFill>
              <a:srgbClr val="FFC000">
                <a:alpha val="38000"/>
              </a:srgbClr>
            </a:solidFill>
            <a:ln w="28575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wrap="square" lIns="50800" tIns="50800" rIns="50800" bIns="50800" spcCol="38100" anchor="ctr">
              <a:spAutoFit/>
            </a:bodyPr>
            <a:lstStyle/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endParaRPr>
            </a:p>
          </p:txBody>
        </p:sp>
      </p:grpSp>
      <p:sp>
        <p:nvSpPr>
          <p:cNvPr id="22" name="ZoneTexte 12"/>
          <p:cNvSpPr txBox="1">
            <a:spLocks noChangeArrowheads="1"/>
          </p:cNvSpPr>
          <p:nvPr/>
        </p:nvSpPr>
        <p:spPr bwMode="auto">
          <a:xfrm>
            <a:off x="14289" y="5930940"/>
            <a:ext cx="564038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en-GB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Jean-Yves Blaise, </a:t>
            </a:r>
            <a:r>
              <a:rPr lang="en-GB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Iwona</a:t>
            </a:r>
            <a:r>
              <a:rPr lang="en-GB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Dudek</a:t>
            </a:r>
            <a:r>
              <a:rPr lang="en-GB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Gamze </a:t>
            </a:r>
            <a:r>
              <a:rPr lang="en-GB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Saygi</a:t>
            </a:r>
            <a:r>
              <a:rPr lang="en-GB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. Analysing citizen-birthed data on minor heritage assets: models, promises, and challenges. International Journal of Data Science and Analytics, Springer </a:t>
            </a:r>
            <a:r>
              <a:rPr lang="en-GB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Verlag</a:t>
            </a:r>
            <a:r>
              <a:rPr lang="en-GB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2019, https://halshs.archives-ouvertes.fr/halshs-02278798</a:t>
            </a:r>
            <a:endParaRPr lang="en-GB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5842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4772025" y="5700158"/>
            <a:ext cx="43053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Territographie  </a:t>
            </a:r>
          </a:p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J.Y. Blaise, I. Dudek  (2016-2018)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4572000" y="5079965"/>
            <a:ext cx="44005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fr-FR" altLang="fr-FR" sz="1200" dirty="0" smtClean="0">
                <a:solidFill>
                  <a:srgbClr val="080808"/>
                </a:solidFill>
                <a:latin typeface="Calibri" panose="020F0502020204030204" pitchFamily="34" charset="0"/>
              </a:rPr>
              <a:t>En ligne : &lt;http</a:t>
            </a:r>
            <a:r>
              <a:rPr lang="fr-FR" altLang="fr-FR" sz="1200" dirty="0">
                <a:solidFill>
                  <a:srgbClr val="080808"/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200" dirty="0" smtClean="0">
                <a:solidFill>
                  <a:srgbClr val="080808"/>
                </a:solidFill>
                <a:latin typeface="Calibri" panose="020F0502020204030204" pitchFamily="34" charset="0"/>
              </a:rPr>
              <a:t>territographie.map.cnrs.fr/analysis/altAnalysis.html&gt;</a:t>
            </a:r>
            <a:endParaRPr lang="fr-FR" altLang="fr-FR" sz="1200" dirty="0">
              <a:solidFill>
                <a:srgbClr val="080808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ZoneTexte 12"/>
          <p:cNvSpPr txBox="1">
            <a:spLocks noChangeArrowheads="1"/>
          </p:cNvSpPr>
          <p:nvPr/>
        </p:nvSpPr>
        <p:spPr bwMode="auto">
          <a:xfrm>
            <a:off x="14289" y="5930940"/>
            <a:ext cx="564038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en-GB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Jean-Yves Blaise, </a:t>
            </a:r>
            <a:r>
              <a:rPr lang="en-GB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Iwona</a:t>
            </a:r>
            <a:r>
              <a:rPr lang="en-GB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Dudek</a:t>
            </a:r>
            <a:r>
              <a:rPr lang="en-GB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Gamze </a:t>
            </a:r>
            <a:r>
              <a:rPr lang="en-GB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Saygi</a:t>
            </a:r>
            <a:r>
              <a:rPr lang="en-GB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. Analysing citizen-birthed data on minor heritage assets: models, promises, and challenges. International Journal of Data Science and Analytics, Springer </a:t>
            </a:r>
            <a:r>
              <a:rPr lang="en-GB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Verlag</a:t>
            </a:r>
            <a:r>
              <a:rPr lang="en-GB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2019, https://halshs.archives-ouvertes.fr/halshs-02278798</a:t>
            </a:r>
            <a:endParaRPr lang="en-GB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3203"/>
            <a:ext cx="9144000" cy="4572000"/>
          </a:xfrm>
          <a:prstGeom prst="rect">
            <a:avLst/>
          </a:prstGeom>
        </p:spPr>
      </p:pic>
      <p:sp>
        <p:nvSpPr>
          <p:cNvPr id="25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3575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4309</TotalTime>
  <Words>548</Words>
  <Application>Microsoft Office PowerPoint</Application>
  <PresentationFormat>Affichage à l'écran (4:3)</PresentationFormat>
  <Paragraphs>76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Gill Sans Light</vt:lpstr>
      <vt:lpstr>Showroom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MAP (UMR 3495 CNRS/MCC)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Jean-Yves Blaise</dc:creator>
  <cp:lastModifiedBy>jyb</cp:lastModifiedBy>
  <cp:revision>679</cp:revision>
  <dcterms:created xsi:type="dcterms:W3CDTF">2014-07-04T08:23:44Z</dcterms:created>
  <dcterms:modified xsi:type="dcterms:W3CDTF">2021-11-23T08:39:59Z</dcterms:modified>
</cp:coreProperties>
</file>