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3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202"/>
    <a:srgbClr val="FFFFFF"/>
    <a:srgbClr val="080808"/>
    <a:srgbClr val="008A3E"/>
    <a:srgbClr val="585650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82" autoAdjust="0"/>
    <p:restoredTop sz="98378" autoAdjust="0"/>
  </p:normalViewPr>
  <p:slideViewPr>
    <p:cSldViewPr snapToGrid="0">
      <p:cViewPr>
        <p:scale>
          <a:sx n="66" d="100"/>
          <a:sy n="66" d="100"/>
        </p:scale>
        <p:origin x="1123" y="350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22/11/2021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675215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4372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67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551854" y="5603099"/>
            <a:ext cx="3444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Temple of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Time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Emma Willard  (1846)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081829" y="6192636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www.datavis.ca/gallery/timelines.php&gt;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6" descr="Willard1846-te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" r="655"/>
          <a:stretch>
            <a:fillRect/>
          </a:stretch>
        </p:blipFill>
        <p:spPr bwMode="auto">
          <a:xfrm>
            <a:off x="310652" y="1000125"/>
            <a:ext cx="6936599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724400" y="336263"/>
            <a:ext cx="42723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Dispositif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“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pédagogique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” :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une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chronologie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thématisée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de “grands personages”</a:t>
            </a:r>
            <a:endParaRPr lang="en-US" altLang="fr-FR" sz="16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551854" y="5603099"/>
            <a:ext cx="3444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Temple of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Time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Emma Willard  (1846)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081829" y="6192636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www.datavis.ca/gallery/timelines.php&gt;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6" descr="Willard1846-te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" r="655"/>
          <a:stretch>
            <a:fillRect/>
          </a:stretch>
        </p:blipFill>
        <p:spPr bwMode="auto">
          <a:xfrm>
            <a:off x="282575" y="242888"/>
            <a:ext cx="8616950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335898" y="3533775"/>
            <a:ext cx="700430" cy="455308"/>
          </a:xfrm>
          <a:prstGeom prst="rect">
            <a:avLst/>
          </a:prstGeom>
          <a:noFill/>
          <a:ln w="41275">
            <a:solidFill>
              <a:srgbClr val="A40202"/>
            </a:solidFill>
            <a:round/>
            <a:headEnd/>
            <a:tailEnd type="triangle" w="med" len="med"/>
          </a:ln>
          <a:effectLst>
            <a:outerShdw blurRad="63500" dist="762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H="1">
            <a:off x="844550" y="3989083"/>
            <a:ext cx="1491347" cy="1379825"/>
          </a:xfrm>
          <a:prstGeom prst="line">
            <a:avLst/>
          </a:prstGeom>
          <a:noFill/>
          <a:ln w="28575">
            <a:solidFill>
              <a:srgbClr val="A40202"/>
            </a:solidFill>
            <a:round/>
            <a:headEnd/>
            <a:tailEnd type="triangle" w="med" len="med"/>
          </a:ln>
          <a:effectLst>
            <a:outerShdw blurRad="63500" dist="762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3036327" y="3981939"/>
            <a:ext cx="4515411" cy="1477474"/>
          </a:xfrm>
          <a:prstGeom prst="line">
            <a:avLst/>
          </a:prstGeom>
          <a:noFill/>
          <a:ln w="25400">
            <a:solidFill>
              <a:srgbClr val="A40202"/>
            </a:solidFill>
            <a:round/>
            <a:headEnd/>
            <a:tailEnd type="triangle" w="med" len="med"/>
          </a:ln>
          <a:effectLst>
            <a:outerShdw blurRad="63500" dist="762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686113" y="4954547"/>
            <a:ext cx="2257334" cy="338208"/>
          </a:xfrm>
          <a:prstGeom prst="rect">
            <a:avLst/>
          </a:prstGeom>
          <a:solidFill>
            <a:srgbClr val="FFFFFF">
              <a:alpha val="61960"/>
            </a:srgb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A40202"/>
                </a:solidFill>
                <a:latin typeface="Calibri" panose="020F0502020204030204" pitchFamily="34" charset="0"/>
              </a:rPr>
              <a:t>Le temps vient vers nous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875694" y="845763"/>
            <a:ext cx="1213700" cy="296154"/>
          </a:xfrm>
          <a:prstGeom prst="rect">
            <a:avLst/>
          </a:prstGeom>
          <a:noFill/>
          <a:ln w="41275">
            <a:solidFill>
              <a:srgbClr val="A40202"/>
            </a:solidFill>
            <a:round/>
            <a:headEnd/>
            <a:tailEnd type="triangle" w="med" len="med"/>
          </a:ln>
          <a:effectLst>
            <a:outerShdw blurRad="63500" dist="762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2752725" y="1157688"/>
            <a:ext cx="1704037" cy="2376087"/>
          </a:xfrm>
          <a:prstGeom prst="line">
            <a:avLst/>
          </a:prstGeom>
          <a:noFill/>
          <a:ln w="25400">
            <a:solidFill>
              <a:srgbClr val="A40202"/>
            </a:solidFill>
            <a:round/>
            <a:headEnd/>
            <a:tailEnd type="triangle" w="med" len="med"/>
          </a:ln>
          <a:effectLst>
            <a:outerShdw blurRad="63500" dist="762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ZoneTexte 18"/>
          <p:cNvSpPr txBox="1"/>
          <p:nvPr/>
        </p:nvSpPr>
        <p:spPr bwMode="auto">
          <a:xfrm>
            <a:off x="5207000" y="803276"/>
            <a:ext cx="2909888" cy="349250"/>
          </a:xfrm>
          <a:prstGeom prst="rect">
            <a:avLst/>
          </a:prstGeom>
          <a:solidFill>
            <a:srgbClr val="FFFFFF">
              <a:alpha val="62000"/>
            </a:srgbClr>
          </a:solidFill>
          <a:ln w="12700" cap="flat">
            <a:noFill/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>
                <a:solidFill>
                  <a:srgbClr val="A40202"/>
                </a:solidFill>
                <a:latin typeface="Calibri" panose="020F0502020204030204" pitchFamily="34" charset="0"/>
                <a:sym typeface="Gill Sans Light"/>
              </a:rPr>
              <a:t>Personnages triés par thématique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68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551854" y="5603099"/>
            <a:ext cx="3444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Temple of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Time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Emma Willard  (1846)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081829" y="6192636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www.datavis.ca/gallery/timelines.php&gt;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6" descr="Willard1846-te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" r="655"/>
          <a:stretch>
            <a:fillRect/>
          </a:stretch>
        </p:blipFill>
        <p:spPr bwMode="auto">
          <a:xfrm>
            <a:off x="282575" y="242888"/>
            <a:ext cx="8616950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5827199" y="2712720"/>
            <a:ext cx="420393" cy="2241827"/>
          </a:xfrm>
          <a:prstGeom prst="rect">
            <a:avLst/>
          </a:prstGeom>
          <a:noFill/>
          <a:ln w="41275">
            <a:solidFill>
              <a:srgbClr val="A40202"/>
            </a:solidFill>
            <a:round/>
            <a:headEnd/>
            <a:tailEnd type="triangle" w="med" len="med"/>
          </a:ln>
          <a:effectLst>
            <a:outerShdw blurRad="63500" dist="762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9" name="ZoneTexte 18"/>
          <p:cNvSpPr txBox="1"/>
          <p:nvPr/>
        </p:nvSpPr>
        <p:spPr bwMode="auto">
          <a:xfrm>
            <a:off x="3960863" y="779222"/>
            <a:ext cx="5035866" cy="348813"/>
          </a:xfrm>
          <a:prstGeom prst="rect">
            <a:avLst/>
          </a:prstGeom>
          <a:solidFill>
            <a:srgbClr val="FFFFFF">
              <a:alpha val="62000"/>
            </a:srgbClr>
          </a:solidFill>
          <a:ln w="12700" cap="flat">
            <a:noFill/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 smtClean="0">
                <a:solidFill>
                  <a:srgbClr val="A40202"/>
                </a:solidFill>
                <a:latin typeface="Calibri" panose="020F0502020204030204" pitchFamily="34" charset="0"/>
                <a:sym typeface="Gill Sans Light"/>
              </a:rPr>
              <a:t>Discrétisation par siècle: une colonne, une couleur, un siècle</a:t>
            </a:r>
            <a:endParaRPr lang="fr-FR" sz="1600" i="1" dirty="0">
              <a:solidFill>
                <a:srgbClr val="A40202"/>
              </a:solidFill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2" name="Arc 1"/>
          <p:cNvSpPr/>
          <p:nvPr/>
        </p:nvSpPr>
        <p:spPr>
          <a:xfrm>
            <a:off x="5963055" y="2712720"/>
            <a:ext cx="914400" cy="914400"/>
          </a:xfrm>
          <a:prstGeom prst="arc">
            <a:avLst/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1517515" y="2174771"/>
            <a:ext cx="4503906" cy="519791"/>
          </a:xfrm>
          <a:custGeom>
            <a:avLst/>
            <a:gdLst>
              <a:gd name="connsiteX0" fmla="*/ 0 w 4503906"/>
              <a:gd name="connsiteY0" fmla="*/ 519791 h 519791"/>
              <a:gd name="connsiteX1" fmla="*/ 272374 w 4503906"/>
              <a:gd name="connsiteY1" fmla="*/ 266872 h 519791"/>
              <a:gd name="connsiteX2" fmla="*/ 729574 w 4503906"/>
              <a:gd name="connsiteY2" fmla="*/ 120957 h 519791"/>
              <a:gd name="connsiteX3" fmla="*/ 1789889 w 4503906"/>
              <a:gd name="connsiteY3" fmla="*/ 4225 h 519791"/>
              <a:gd name="connsiteX4" fmla="*/ 2431915 w 4503906"/>
              <a:gd name="connsiteY4" fmla="*/ 23680 h 519791"/>
              <a:gd name="connsiteX5" fmla="*/ 2918298 w 4503906"/>
              <a:gd name="connsiteY5" fmla="*/ 33408 h 519791"/>
              <a:gd name="connsiteX6" fmla="*/ 3550596 w 4503906"/>
              <a:gd name="connsiteY6" fmla="*/ 140412 h 519791"/>
              <a:gd name="connsiteX7" fmla="*/ 4046706 w 4503906"/>
              <a:gd name="connsiteY7" fmla="*/ 218233 h 519791"/>
              <a:gd name="connsiteX8" fmla="*/ 4416357 w 4503906"/>
              <a:gd name="connsiteY8" fmla="*/ 344693 h 519791"/>
              <a:gd name="connsiteX9" fmla="*/ 4503906 w 4503906"/>
              <a:gd name="connsiteY9" fmla="*/ 519791 h 51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3906" h="519791">
                <a:moveTo>
                  <a:pt x="0" y="519791"/>
                </a:moveTo>
                <a:cubicBezTo>
                  <a:pt x="75389" y="426567"/>
                  <a:pt x="150778" y="333344"/>
                  <a:pt x="272374" y="266872"/>
                </a:cubicBezTo>
                <a:cubicBezTo>
                  <a:pt x="393970" y="200400"/>
                  <a:pt x="476655" y="164731"/>
                  <a:pt x="729574" y="120957"/>
                </a:cubicBezTo>
                <a:cubicBezTo>
                  <a:pt x="982493" y="77183"/>
                  <a:pt x="1506165" y="20438"/>
                  <a:pt x="1789889" y="4225"/>
                </a:cubicBezTo>
                <a:cubicBezTo>
                  <a:pt x="2073613" y="-11988"/>
                  <a:pt x="2431915" y="23680"/>
                  <a:pt x="2431915" y="23680"/>
                </a:cubicBezTo>
                <a:cubicBezTo>
                  <a:pt x="2619983" y="28544"/>
                  <a:pt x="2731851" y="13953"/>
                  <a:pt x="2918298" y="33408"/>
                </a:cubicBezTo>
                <a:cubicBezTo>
                  <a:pt x="3104745" y="52863"/>
                  <a:pt x="3550596" y="140412"/>
                  <a:pt x="3550596" y="140412"/>
                </a:cubicBezTo>
                <a:cubicBezTo>
                  <a:pt x="3738664" y="171216"/>
                  <a:pt x="3902413" y="184186"/>
                  <a:pt x="4046706" y="218233"/>
                </a:cubicBezTo>
                <a:cubicBezTo>
                  <a:pt x="4191000" y="252280"/>
                  <a:pt x="4340157" y="294433"/>
                  <a:pt x="4416357" y="344693"/>
                </a:cubicBezTo>
                <a:cubicBezTo>
                  <a:pt x="4492557" y="394953"/>
                  <a:pt x="4503906" y="519791"/>
                  <a:pt x="4503906" y="519791"/>
                </a:cubicBezTo>
              </a:path>
            </a:pathLst>
          </a:custGeom>
          <a:noFill/>
          <a:ln w="25400" cap="flat">
            <a:solidFill>
              <a:srgbClr val="A40202"/>
            </a:solidFill>
            <a:miter lim="400000"/>
            <a:headEnd type="arrow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611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551854" y="5603099"/>
            <a:ext cx="3444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Temple of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Time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Emma Willard  (1846)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081829" y="6192636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www.datavis.ca/gallery/timelines.php&gt;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6" descr="Willard1846-te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" r="655"/>
          <a:stretch>
            <a:fillRect/>
          </a:stretch>
        </p:blipFill>
        <p:spPr bwMode="auto">
          <a:xfrm>
            <a:off x="282575" y="242888"/>
            <a:ext cx="8616950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 bwMode="auto">
          <a:xfrm>
            <a:off x="372611" y="5601653"/>
            <a:ext cx="4043736" cy="348813"/>
          </a:xfrm>
          <a:prstGeom prst="rect">
            <a:avLst/>
          </a:prstGeom>
          <a:solidFill>
            <a:srgbClr val="FFFFFF">
              <a:alpha val="62000"/>
            </a:srgbClr>
          </a:solidFill>
          <a:ln w="12700" cap="flat">
            <a:noFill/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 smtClean="0">
                <a:solidFill>
                  <a:srgbClr val="A40202"/>
                </a:solidFill>
                <a:latin typeface="Calibri" panose="020F0502020204030204" pitchFamily="34" charset="0"/>
                <a:sym typeface="Gill Sans Light"/>
              </a:rPr>
              <a:t>Discrétisation par pays: une couleur, une nation</a:t>
            </a:r>
            <a:endParaRPr lang="fr-FR" sz="1600" i="1" dirty="0">
              <a:solidFill>
                <a:srgbClr val="A40202"/>
              </a:solidFill>
              <a:latin typeface="Calibri" panose="020F0502020204030204" pitchFamily="34" charset="0"/>
              <a:sym typeface="Gill Sans Light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4776943" y="5603099"/>
            <a:ext cx="516417" cy="228742"/>
          </a:xfrm>
          <a:prstGeom prst="rect">
            <a:avLst/>
          </a:prstGeom>
          <a:noFill/>
          <a:ln w="41275">
            <a:solidFill>
              <a:srgbClr val="A40202"/>
            </a:solidFill>
            <a:round/>
            <a:headEnd/>
            <a:tailEnd type="triangle" w="med" len="med"/>
          </a:ln>
          <a:effectLst>
            <a:outerShdw blurRad="63500" dist="762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4" name="Forme libre 3"/>
          <p:cNvSpPr/>
          <p:nvPr/>
        </p:nvSpPr>
        <p:spPr>
          <a:xfrm>
            <a:off x="3493008" y="4565904"/>
            <a:ext cx="1542288" cy="1011936"/>
          </a:xfrm>
          <a:custGeom>
            <a:avLst/>
            <a:gdLst>
              <a:gd name="connsiteX0" fmla="*/ 1542288 w 1542288"/>
              <a:gd name="connsiteY0" fmla="*/ 1011936 h 1011936"/>
              <a:gd name="connsiteX1" fmla="*/ 1237488 w 1542288"/>
              <a:gd name="connsiteY1" fmla="*/ 786384 h 1011936"/>
              <a:gd name="connsiteX2" fmla="*/ 902208 w 1542288"/>
              <a:gd name="connsiteY2" fmla="*/ 646176 h 1011936"/>
              <a:gd name="connsiteX3" fmla="*/ 323088 w 1542288"/>
              <a:gd name="connsiteY3" fmla="*/ 298704 h 1011936"/>
              <a:gd name="connsiteX4" fmla="*/ 182880 w 1542288"/>
              <a:gd name="connsiteY4" fmla="*/ 158496 h 1011936"/>
              <a:gd name="connsiteX5" fmla="*/ 0 w 1542288"/>
              <a:gd name="connsiteY5" fmla="*/ 0 h 1011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2288" h="1011936">
                <a:moveTo>
                  <a:pt x="1542288" y="1011936"/>
                </a:moveTo>
                <a:cubicBezTo>
                  <a:pt x="1443228" y="929640"/>
                  <a:pt x="1344168" y="847344"/>
                  <a:pt x="1237488" y="786384"/>
                </a:cubicBezTo>
                <a:cubicBezTo>
                  <a:pt x="1130808" y="725424"/>
                  <a:pt x="1054608" y="727456"/>
                  <a:pt x="902208" y="646176"/>
                </a:cubicBezTo>
                <a:cubicBezTo>
                  <a:pt x="749808" y="564896"/>
                  <a:pt x="442976" y="379984"/>
                  <a:pt x="323088" y="298704"/>
                </a:cubicBezTo>
                <a:cubicBezTo>
                  <a:pt x="203200" y="217424"/>
                  <a:pt x="236728" y="208280"/>
                  <a:pt x="182880" y="158496"/>
                </a:cubicBezTo>
                <a:cubicBezTo>
                  <a:pt x="129032" y="108712"/>
                  <a:pt x="64516" y="54356"/>
                  <a:pt x="0" y="0"/>
                </a:cubicBezTo>
              </a:path>
            </a:pathLst>
          </a:custGeom>
          <a:noFill/>
          <a:ln w="25400" cap="flat">
            <a:solidFill>
              <a:srgbClr val="A40202"/>
            </a:solidFill>
            <a:miter lim="400000"/>
            <a:headEnd type="arrow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927276" y="4240283"/>
            <a:ext cx="2295474" cy="210319"/>
          </a:xfrm>
          <a:prstGeom prst="rect">
            <a:avLst/>
          </a:prstGeom>
          <a:noFill/>
          <a:ln w="41275">
            <a:solidFill>
              <a:srgbClr val="A40202"/>
            </a:solidFill>
            <a:round/>
            <a:headEnd/>
            <a:tailEnd type="triangle" w="med" len="med"/>
          </a:ln>
          <a:effectLst>
            <a:outerShdw blurRad="63500" dist="762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7" name="ZoneTexte 16"/>
          <p:cNvSpPr txBox="1"/>
          <p:nvPr/>
        </p:nvSpPr>
        <p:spPr bwMode="auto">
          <a:xfrm>
            <a:off x="372611" y="3728552"/>
            <a:ext cx="1327158" cy="348813"/>
          </a:xfrm>
          <a:prstGeom prst="rect">
            <a:avLst/>
          </a:prstGeom>
          <a:solidFill>
            <a:srgbClr val="FFFFFF">
              <a:alpha val="62000"/>
            </a:srgbClr>
          </a:solidFill>
          <a:ln w="12700" cap="flat">
            <a:noFill/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i="1" dirty="0" smtClean="0">
                <a:solidFill>
                  <a:srgbClr val="A40202"/>
                </a:solidFill>
                <a:latin typeface="Calibri" panose="020F0502020204030204" pitchFamily="34" charset="0"/>
                <a:sym typeface="Gill Sans Light"/>
              </a:rPr>
              <a:t>Empire romain</a:t>
            </a:r>
            <a:endParaRPr lang="fr-FR" sz="1600" i="1" dirty="0">
              <a:solidFill>
                <a:srgbClr val="A40202"/>
              </a:solidFill>
              <a:latin typeface="Calibri" panose="020F0502020204030204" pitchFamily="34" charset="0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463182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4316</TotalTime>
  <Words>173</Words>
  <Application>Microsoft Office PowerPoint</Application>
  <PresentationFormat>Affichage à l'écran 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672</cp:revision>
  <dcterms:created xsi:type="dcterms:W3CDTF">2014-07-04T08:23:44Z</dcterms:created>
  <dcterms:modified xsi:type="dcterms:W3CDTF">2021-11-22T16:06:22Z</dcterms:modified>
</cp:coreProperties>
</file>