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63" r:id="rId2"/>
    <p:sldId id="265" r:id="rId3"/>
    <p:sldId id="266" r:id="rId4"/>
    <p:sldId id="264" r:id="rId5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202"/>
    <a:srgbClr val="FFFFFF"/>
    <a:srgbClr val="585650"/>
    <a:srgbClr val="080808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7" autoAdjust="0"/>
    <p:restoredTop sz="98378" autoAdjust="0"/>
  </p:normalViewPr>
  <p:slideViewPr>
    <p:cSldViewPr snapToGrid="0">
      <p:cViewPr>
        <p:scale>
          <a:sx n="66" d="100"/>
          <a:sy n="66" d="100"/>
        </p:scale>
        <p:origin x="158" y="350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22/11/2021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409489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197558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3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293267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4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68783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wardtufte.com/bboard/q-and-a-fetch-msg?msg_id=00001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635500" y="5382478"/>
            <a:ext cx="44418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11 jours d’observations d’étoiles autour de Jupiter, représentées sous une forme 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synthétique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Galilée (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circ. 1610) </a:t>
            </a:r>
          </a:p>
        </p:txBody>
      </p:sp>
      <p:sp>
        <p:nvSpPr>
          <p:cNvPr id="11" name="Espace réservé du texte 2"/>
          <p:cNvSpPr>
            <a:spLocks/>
          </p:cNvSpPr>
          <p:nvPr/>
        </p:nvSpPr>
        <p:spPr bwMode="auto">
          <a:xfrm>
            <a:off x="2671763" y="301625"/>
            <a:ext cx="64055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Observations récurrentes (Série temporelle).</a:t>
            </a:r>
          </a:p>
        </p:txBody>
      </p:sp>
      <p:pic>
        <p:nvPicPr>
          <p:cNvPr id="14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1581150"/>
            <a:ext cx="793115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241675" y="6210969"/>
            <a:ext cx="57816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[dans] E.R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Tufte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Beautiful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Evidence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Graphics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Press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Cheshire 2006</a:t>
            </a:r>
            <a:endParaRPr lang="en-US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grpSp>
        <p:nvGrpSpPr>
          <p:cNvPr id="17" name="Groupe 16"/>
          <p:cNvGrpSpPr>
            <a:grpSpLocks/>
          </p:cNvGrpSpPr>
          <p:nvPr/>
        </p:nvGrpSpPr>
        <p:grpSpPr bwMode="auto">
          <a:xfrm>
            <a:off x="1344613" y="941388"/>
            <a:ext cx="873125" cy="1027112"/>
            <a:chOff x="1344054" y="941280"/>
            <a:chExt cx="874384" cy="1026755"/>
          </a:xfrm>
        </p:grpSpPr>
        <p:cxnSp>
          <p:nvCxnSpPr>
            <p:cNvPr id="18" name="Connecteur droit avec flèche 2"/>
            <p:cNvCxnSpPr>
              <a:cxnSpLocks noChangeShapeType="1"/>
            </p:cNvCxnSpPr>
            <p:nvPr/>
          </p:nvCxnSpPr>
          <p:spPr bwMode="auto">
            <a:xfrm>
              <a:off x="1697271" y="1357356"/>
              <a:ext cx="1" cy="610679"/>
            </a:xfrm>
            <a:prstGeom prst="straightConnector1">
              <a:avLst/>
            </a:prstGeom>
            <a:noFill/>
            <a:ln w="28575" cap="flat">
              <a:solidFill>
                <a:srgbClr val="C00000"/>
              </a:solidFill>
              <a:prstDash val="solid"/>
              <a:miter lim="400000"/>
              <a:tailEnd type="triangle" w="med" len="lg"/>
            </a:ln>
            <a:effectLst>
              <a:outerShdw blurRad="50800" dist="50800" dir="3000000" algn="ctr" rotWithShape="0">
                <a:schemeClr val="tx1">
                  <a:alpha val="65000"/>
                </a:scheme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9" name="Rectangle 1"/>
            <p:cNvSpPr>
              <a:spLocks noChangeArrowheads="1"/>
            </p:cNvSpPr>
            <p:nvPr/>
          </p:nvSpPr>
          <p:spPr bwMode="auto">
            <a:xfrm>
              <a:off x="1344054" y="941280"/>
              <a:ext cx="874384" cy="307670"/>
            </a:xfrm>
            <a:prstGeom prst="rect">
              <a:avLst/>
            </a:prstGeom>
            <a:noFill/>
            <a:ln w="28575" cap="flat">
              <a:noFill/>
              <a:prstDash val="solid"/>
              <a:miter lim="400000"/>
              <a:tailEnd type="triangle" w="med" len="lg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1400" dirty="0">
                  <a:solidFill>
                    <a:schemeClr val="bg2">
                      <a:lumMod val="75000"/>
                    </a:schemeClr>
                  </a:solidFill>
                  <a:latin typeface="Calibri" panose="020F0502020204030204" pitchFamily="34" charset="0"/>
                </a:rPr>
                <a:t>Jupiter</a:t>
              </a:r>
            </a:p>
          </p:txBody>
        </p:sp>
      </p:grpSp>
      <p:grpSp>
        <p:nvGrpSpPr>
          <p:cNvPr id="20" name="Groupe 19"/>
          <p:cNvGrpSpPr>
            <a:grpSpLocks/>
          </p:cNvGrpSpPr>
          <p:nvPr/>
        </p:nvGrpSpPr>
        <p:grpSpPr bwMode="auto">
          <a:xfrm>
            <a:off x="703263" y="2124990"/>
            <a:ext cx="2049462" cy="2539085"/>
            <a:chOff x="703406" y="2124989"/>
            <a:chExt cx="2049319" cy="2539291"/>
          </a:xfrm>
        </p:grpSpPr>
        <p:sp>
          <p:nvSpPr>
            <p:cNvPr id="21" name="Rectangle 30"/>
            <p:cNvSpPr>
              <a:spLocks noChangeArrowheads="1"/>
            </p:cNvSpPr>
            <p:nvPr/>
          </p:nvSpPr>
          <p:spPr bwMode="auto">
            <a:xfrm>
              <a:off x="1811458" y="2124989"/>
              <a:ext cx="726796" cy="252882"/>
            </a:xfrm>
            <a:prstGeom prst="rect">
              <a:avLst/>
            </a:prstGeom>
            <a:solidFill>
              <a:srgbClr val="FFFFFF">
                <a:alpha val="25000"/>
              </a:srgbClr>
            </a:solidFill>
            <a:ln w="34925">
              <a:solidFill>
                <a:srgbClr val="C00000"/>
              </a:solidFill>
              <a:miter lim="800000"/>
              <a:headEnd/>
              <a:tailEnd/>
            </a:ln>
            <a:effectLst>
              <a:outerShdw blurRad="38100" dist="63500" dir="3000000" algn="ctr" rotWithShape="0">
                <a:schemeClr val="bg2">
                  <a:alpha val="68000"/>
                </a:schemeClr>
              </a:outerShdw>
            </a:effectLst>
            <a:extLst/>
          </p:spPr>
          <p:txBody>
            <a:bodyPr wrap="none" anchor="ctr"/>
            <a:lstStyle/>
            <a:p>
              <a:endParaRPr lang="fr-FR" altLang="fr-FR"/>
            </a:p>
          </p:txBody>
        </p:sp>
        <p:sp>
          <p:nvSpPr>
            <p:cNvPr id="22" name="Rectangle 30"/>
            <p:cNvSpPr>
              <a:spLocks noChangeArrowheads="1"/>
            </p:cNvSpPr>
            <p:nvPr/>
          </p:nvSpPr>
          <p:spPr bwMode="auto">
            <a:xfrm>
              <a:off x="868065" y="2530821"/>
              <a:ext cx="726796" cy="252882"/>
            </a:xfrm>
            <a:prstGeom prst="rect">
              <a:avLst/>
            </a:prstGeom>
            <a:solidFill>
              <a:srgbClr val="FFFFFF">
                <a:alpha val="25000"/>
              </a:srgbClr>
            </a:solidFill>
            <a:ln w="34925">
              <a:solidFill>
                <a:srgbClr val="C00000"/>
              </a:solidFill>
              <a:miter lim="800000"/>
              <a:headEnd/>
              <a:tailEnd/>
            </a:ln>
            <a:effectLst>
              <a:outerShdw blurRad="38100" dist="63500" dir="3000000" algn="ctr" rotWithShape="0">
                <a:schemeClr val="bg2">
                  <a:alpha val="68000"/>
                </a:schemeClr>
              </a:outerShdw>
            </a:effectLst>
            <a:extLst/>
          </p:spPr>
          <p:txBody>
            <a:bodyPr wrap="none" anchor="ctr"/>
            <a:lstStyle/>
            <a:p>
              <a:endParaRPr lang="fr-FR" altLang="fr-FR"/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703406" y="4325726"/>
              <a:ext cx="874384" cy="338554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fr-FR" altLang="fr-FR" sz="1400" dirty="0">
                  <a:solidFill>
                    <a:schemeClr val="bg2">
                      <a:lumMod val="75000"/>
                    </a:schemeClr>
                  </a:solidFill>
                  <a:latin typeface="Calibri" panose="020F0502020204030204" pitchFamily="34" charset="0"/>
                </a:rPr>
                <a:t>Est</a:t>
              </a:r>
            </a:p>
          </p:txBody>
        </p:sp>
        <p:sp>
          <p:nvSpPr>
            <p:cNvPr id="24" name="Rectangle 1"/>
            <p:cNvSpPr>
              <a:spLocks noChangeArrowheads="1"/>
            </p:cNvSpPr>
            <p:nvPr/>
          </p:nvSpPr>
          <p:spPr bwMode="auto">
            <a:xfrm>
              <a:off x="1878341" y="4325726"/>
              <a:ext cx="874384" cy="338554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fr-FR" altLang="fr-FR" sz="1400" dirty="0">
                  <a:solidFill>
                    <a:schemeClr val="bg2">
                      <a:lumMod val="75000"/>
                    </a:schemeClr>
                  </a:solidFill>
                  <a:latin typeface="Calibri" panose="020F0502020204030204" pitchFamily="34" charset="0"/>
                </a:rPr>
                <a:t>Ouest</a:t>
              </a:r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703263" y="5290412"/>
            <a:ext cx="359912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Série temporelle, granularité </a:t>
            </a:r>
            <a:r>
              <a:rPr lang="fr-FR" altLang="fr-FR" sz="1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1 jour</a:t>
            </a:r>
            <a:r>
              <a:rPr lang="fr-FR" altLang="fr-FR" sz="1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,</a:t>
            </a:r>
            <a:endParaRPr lang="fr-FR" altLang="fr-FR" sz="14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2737031" y="2509960"/>
            <a:ext cx="1270765" cy="282429"/>
          </a:xfrm>
          <a:prstGeom prst="rect">
            <a:avLst/>
          </a:prstGeom>
          <a:solidFill>
            <a:srgbClr val="FFFFFF">
              <a:alpha val="12000"/>
            </a:srgbClr>
          </a:solidFill>
          <a:ln w="34925">
            <a:solidFill>
              <a:srgbClr val="C00000"/>
            </a:solidFill>
            <a:miter lim="800000"/>
            <a:headEnd/>
            <a:tailEnd/>
          </a:ln>
          <a:effectLst>
            <a:outerShdw blurRad="38100" dist="50800" dir="3000000" algn="ctr" rotWithShape="0">
              <a:schemeClr val="bg2">
                <a:alpha val="84000"/>
              </a:schemeClr>
            </a:outerShdw>
          </a:effectLst>
          <a:extLst/>
        </p:spPr>
        <p:txBody>
          <a:bodyPr wrap="none" anchor="ctr"/>
          <a:lstStyle/>
          <a:p>
            <a:endParaRPr lang="fr-FR" altLang="fr-FR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5522990" y="2124990"/>
            <a:ext cx="1617111" cy="252861"/>
          </a:xfrm>
          <a:prstGeom prst="rect">
            <a:avLst/>
          </a:prstGeom>
          <a:solidFill>
            <a:srgbClr val="FFFFFF">
              <a:alpha val="12000"/>
            </a:srgbClr>
          </a:solidFill>
          <a:ln w="34925">
            <a:solidFill>
              <a:srgbClr val="C00000"/>
            </a:solidFill>
            <a:miter lim="800000"/>
            <a:headEnd/>
            <a:tailEnd/>
          </a:ln>
          <a:effectLst>
            <a:outerShdw blurRad="38100" dist="50800" dir="3000000" algn="ctr" rotWithShape="0">
              <a:schemeClr val="bg2">
                <a:alpha val="84000"/>
              </a:schemeClr>
            </a:outerShdw>
          </a:effectLst>
          <a:extLst/>
        </p:spPr>
        <p:txBody>
          <a:bodyPr wrap="none" anchor="ctr"/>
          <a:lstStyle/>
          <a:p>
            <a:endParaRPr lang="fr-FR" altLang="fr-FR"/>
          </a:p>
        </p:txBody>
      </p:sp>
      <p:cxnSp>
        <p:nvCxnSpPr>
          <p:cNvPr id="3" name="Connecteur en angle 2"/>
          <p:cNvCxnSpPr>
            <a:endCxn id="31" idx="1"/>
          </p:cNvCxnSpPr>
          <p:nvPr/>
        </p:nvCxnSpPr>
        <p:spPr>
          <a:xfrm rot="16200000" flipH="1">
            <a:off x="30693" y="4771731"/>
            <a:ext cx="1186626" cy="158514"/>
          </a:xfrm>
          <a:prstGeom prst="bentConnector2">
            <a:avLst/>
          </a:prstGeom>
          <a:noFill/>
          <a:ln w="25400" cap="flat">
            <a:solidFill>
              <a:srgbClr val="A40202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4" name="Connecteur droit avec flèche 2"/>
          <p:cNvCxnSpPr>
            <a:cxnSpLocks noChangeShapeType="1"/>
          </p:cNvCxnSpPr>
          <p:nvPr/>
        </p:nvCxnSpPr>
        <p:spPr bwMode="auto">
          <a:xfrm flipV="1">
            <a:off x="64619" y="2253591"/>
            <a:ext cx="468000" cy="0"/>
          </a:xfrm>
          <a:prstGeom prst="straightConnector1">
            <a:avLst/>
          </a:prstGeom>
          <a:noFill/>
          <a:ln w="28575" cap="flat">
            <a:solidFill>
              <a:srgbClr val="C00000"/>
            </a:solidFill>
            <a:prstDash val="solid"/>
            <a:miter lim="400000"/>
            <a:tailEnd type="triangle" w="med" len="lg"/>
          </a:ln>
          <a:effectLst>
            <a:outerShdw blurRad="50800" dist="50800" dir="3000000" algn="ctr" rotWithShape="0">
              <a:schemeClr val="tx1">
                <a:alpha val="65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5" name="Rectangle 1"/>
          <p:cNvSpPr>
            <a:spLocks noChangeArrowheads="1"/>
          </p:cNvSpPr>
          <p:nvPr/>
        </p:nvSpPr>
        <p:spPr bwMode="auto">
          <a:xfrm>
            <a:off x="-46232" y="1045441"/>
            <a:ext cx="14989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Une observation par jour</a:t>
            </a:r>
            <a:endParaRPr lang="fr-FR" altLang="fr-FR" sz="14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 flipV="1">
            <a:off x="64619" y="1576388"/>
            <a:ext cx="0" cy="681967"/>
          </a:xfrm>
          <a:prstGeom prst="line">
            <a:avLst/>
          </a:prstGeom>
          <a:noFill/>
          <a:ln w="25400" cap="flat">
            <a:solidFill>
              <a:srgbClr val="A4020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7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272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635500" y="5382478"/>
            <a:ext cx="44418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11 jours d’observations d’étoiles autour de Jupiter, représentées sous une forme 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synthétique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Galilée (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circ. 1610) </a:t>
            </a:r>
          </a:p>
        </p:txBody>
      </p:sp>
      <p:sp>
        <p:nvSpPr>
          <p:cNvPr id="11" name="Espace réservé du texte 2"/>
          <p:cNvSpPr>
            <a:spLocks/>
          </p:cNvSpPr>
          <p:nvPr/>
        </p:nvSpPr>
        <p:spPr bwMode="auto">
          <a:xfrm>
            <a:off x="2671763" y="301625"/>
            <a:ext cx="64055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Observations récurrentes (Série temporelle).</a:t>
            </a:r>
          </a:p>
        </p:txBody>
      </p:sp>
      <p:pic>
        <p:nvPicPr>
          <p:cNvPr id="14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1581150"/>
            <a:ext cx="793115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241675" y="6210969"/>
            <a:ext cx="57816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[dans] E.R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Tufte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Beautiful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Evidence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Graphics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Press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Cheshire 2006</a:t>
            </a:r>
            <a:endParaRPr lang="en-US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grpSp>
        <p:nvGrpSpPr>
          <p:cNvPr id="17" name="Groupe 16"/>
          <p:cNvGrpSpPr>
            <a:grpSpLocks/>
          </p:cNvGrpSpPr>
          <p:nvPr/>
        </p:nvGrpSpPr>
        <p:grpSpPr bwMode="auto">
          <a:xfrm>
            <a:off x="1344613" y="941388"/>
            <a:ext cx="873125" cy="1027112"/>
            <a:chOff x="1344054" y="941280"/>
            <a:chExt cx="874384" cy="1026755"/>
          </a:xfrm>
        </p:grpSpPr>
        <p:cxnSp>
          <p:nvCxnSpPr>
            <p:cNvPr id="18" name="Connecteur droit avec flèche 2"/>
            <p:cNvCxnSpPr>
              <a:cxnSpLocks noChangeShapeType="1"/>
            </p:cNvCxnSpPr>
            <p:nvPr/>
          </p:nvCxnSpPr>
          <p:spPr bwMode="auto">
            <a:xfrm>
              <a:off x="1697271" y="1357356"/>
              <a:ext cx="1" cy="610679"/>
            </a:xfrm>
            <a:prstGeom prst="straightConnector1">
              <a:avLst/>
            </a:prstGeom>
            <a:noFill/>
            <a:ln w="28575" cap="flat">
              <a:solidFill>
                <a:srgbClr val="C00000"/>
              </a:solidFill>
              <a:prstDash val="solid"/>
              <a:miter lim="400000"/>
              <a:tailEnd type="triangle" w="med" len="lg"/>
            </a:ln>
            <a:effectLst>
              <a:outerShdw blurRad="50800" dist="50800" dir="3000000" algn="ctr" rotWithShape="0">
                <a:schemeClr val="tx1">
                  <a:alpha val="65000"/>
                </a:scheme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9" name="Rectangle 1"/>
            <p:cNvSpPr>
              <a:spLocks noChangeArrowheads="1"/>
            </p:cNvSpPr>
            <p:nvPr/>
          </p:nvSpPr>
          <p:spPr bwMode="auto">
            <a:xfrm>
              <a:off x="1344054" y="941280"/>
              <a:ext cx="874384" cy="307670"/>
            </a:xfrm>
            <a:prstGeom prst="rect">
              <a:avLst/>
            </a:prstGeom>
            <a:noFill/>
            <a:ln w="28575" cap="flat">
              <a:noFill/>
              <a:prstDash val="solid"/>
              <a:miter lim="400000"/>
              <a:tailEnd type="triangle" w="med" len="lg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1400" dirty="0">
                  <a:solidFill>
                    <a:schemeClr val="bg2">
                      <a:lumMod val="75000"/>
                    </a:schemeClr>
                  </a:solidFill>
                  <a:latin typeface="Calibri" panose="020F0502020204030204" pitchFamily="34" charset="0"/>
                </a:rPr>
                <a:t>Jupiter</a:t>
              </a:r>
            </a:p>
          </p:txBody>
        </p:sp>
      </p:grpSp>
      <p:grpSp>
        <p:nvGrpSpPr>
          <p:cNvPr id="25" name="Groupe 24"/>
          <p:cNvGrpSpPr>
            <a:grpSpLocks/>
          </p:cNvGrpSpPr>
          <p:nvPr/>
        </p:nvGrpSpPr>
        <p:grpSpPr bwMode="auto">
          <a:xfrm>
            <a:off x="564819" y="2292899"/>
            <a:ext cx="2797175" cy="2765747"/>
            <a:chOff x="666239" y="2278118"/>
            <a:chExt cx="2796987" cy="2766322"/>
          </a:xfrm>
        </p:grpSpPr>
        <p:sp>
          <p:nvSpPr>
            <p:cNvPr id="26" name="Rectangle 30"/>
            <p:cNvSpPr>
              <a:spLocks noChangeArrowheads="1"/>
            </p:cNvSpPr>
            <p:nvPr/>
          </p:nvSpPr>
          <p:spPr bwMode="auto">
            <a:xfrm>
              <a:off x="1023730" y="3284555"/>
              <a:ext cx="1515032" cy="236331"/>
            </a:xfrm>
            <a:prstGeom prst="rect">
              <a:avLst/>
            </a:prstGeom>
            <a:solidFill>
              <a:srgbClr val="FFFFFF">
                <a:alpha val="19000"/>
              </a:srgbClr>
            </a:solidFill>
            <a:ln w="34925">
              <a:solidFill>
                <a:srgbClr val="C00000"/>
              </a:solidFill>
              <a:miter lim="800000"/>
              <a:headEnd/>
              <a:tailEnd/>
            </a:ln>
            <a:effectLst>
              <a:outerShdw blurRad="38100" dist="63500" dir="3000000" algn="ctr" rotWithShape="0">
                <a:schemeClr val="bg2">
                  <a:alpha val="75000"/>
                </a:schemeClr>
              </a:outerShdw>
            </a:effectLst>
            <a:extLst/>
          </p:spPr>
          <p:txBody>
            <a:bodyPr wrap="none" anchor="ctr"/>
            <a:lstStyle/>
            <a:p>
              <a:endParaRPr lang="fr-FR" altLang="fr-FR"/>
            </a:p>
          </p:txBody>
        </p:sp>
        <p:sp>
          <p:nvSpPr>
            <p:cNvPr id="27" name="Rectangle 47"/>
            <p:cNvSpPr>
              <a:spLocks noChangeArrowheads="1"/>
            </p:cNvSpPr>
            <p:nvPr/>
          </p:nvSpPr>
          <p:spPr bwMode="auto">
            <a:xfrm>
              <a:off x="666239" y="4705886"/>
              <a:ext cx="2796987" cy="338554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fr-FR" altLang="fr-FR" sz="1400" dirty="0">
                  <a:solidFill>
                    <a:schemeClr val="bg2">
                      <a:lumMod val="75000"/>
                    </a:schemeClr>
                  </a:solidFill>
                  <a:latin typeface="Calibri" panose="020F0502020204030204" pitchFamily="34" charset="0"/>
                </a:rPr>
                <a:t>Observations </a:t>
              </a:r>
              <a:r>
                <a:rPr lang="fr-FR" altLang="fr-FR" sz="1400" dirty="0" smtClean="0">
                  <a:solidFill>
                    <a:schemeClr val="bg2">
                      <a:lumMod val="75000"/>
                    </a:schemeClr>
                  </a:solidFill>
                  <a:latin typeface="Calibri" panose="020F0502020204030204" pitchFamily="34" charset="0"/>
                </a:rPr>
                <a:t>impossibles …</a:t>
              </a:r>
              <a:endParaRPr lang="fr-FR" altLang="fr-FR" sz="1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1023730" y="2278118"/>
              <a:ext cx="1515032" cy="236331"/>
            </a:xfrm>
            <a:prstGeom prst="rect">
              <a:avLst/>
            </a:prstGeom>
            <a:solidFill>
              <a:srgbClr val="FFFFFF">
                <a:alpha val="19000"/>
              </a:srgbClr>
            </a:solidFill>
            <a:ln w="34925">
              <a:solidFill>
                <a:srgbClr val="C00000"/>
              </a:solidFill>
              <a:miter lim="800000"/>
              <a:headEnd/>
              <a:tailEnd/>
            </a:ln>
            <a:effectLst>
              <a:outerShdw blurRad="38100" dist="63500" dir="3000000" algn="ctr" rotWithShape="0">
                <a:schemeClr val="bg2">
                  <a:alpha val="75000"/>
                </a:schemeClr>
              </a:outerShdw>
            </a:effectLst>
            <a:extLst/>
          </p:spPr>
          <p:txBody>
            <a:bodyPr wrap="none" anchor="ctr"/>
            <a:lstStyle/>
            <a:p>
              <a:endParaRPr lang="fr-FR" altLang="fr-FR"/>
            </a:p>
          </p:txBody>
        </p:sp>
      </p:grp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5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9559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635500" y="5382478"/>
            <a:ext cx="44418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11 jours d’observations d’étoiles autour de Jupiter, représentées sous une forme 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synthétique</a:t>
            </a:r>
          </a:p>
          <a:p>
            <a:pPr algn="r"/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Galilée (</a:t>
            </a:r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circ. 1610) </a:t>
            </a:r>
          </a:p>
        </p:txBody>
      </p:sp>
      <p:sp>
        <p:nvSpPr>
          <p:cNvPr id="11" name="Espace réservé du texte 2"/>
          <p:cNvSpPr>
            <a:spLocks/>
          </p:cNvSpPr>
          <p:nvPr/>
        </p:nvSpPr>
        <p:spPr bwMode="auto">
          <a:xfrm>
            <a:off x="2671763" y="301625"/>
            <a:ext cx="64055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Observations récurrentes (Série temporelle).</a:t>
            </a:r>
          </a:p>
        </p:txBody>
      </p:sp>
      <p:pic>
        <p:nvPicPr>
          <p:cNvPr id="14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1581150"/>
            <a:ext cx="793115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241675" y="6210969"/>
            <a:ext cx="57816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[dans] E.R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Tufte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Beautiful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Evidence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Graphics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Press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Cheshire 2006</a:t>
            </a:r>
            <a:endParaRPr lang="en-US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grpSp>
        <p:nvGrpSpPr>
          <p:cNvPr id="29" name="Groupe 28"/>
          <p:cNvGrpSpPr>
            <a:grpSpLocks/>
          </p:cNvGrpSpPr>
          <p:nvPr/>
        </p:nvGrpSpPr>
        <p:grpSpPr bwMode="auto">
          <a:xfrm>
            <a:off x="703263" y="3519488"/>
            <a:ext cx="5005363" cy="2509588"/>
            <a:chOff x="703606" y="3519509"/>
            <a:chExt cx="5005663" cy="2509470"/>
          </a:xfrm>
        </p:grpSpPr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3463273" y="3917194"/>
              <a:ext cx="723246" cy="271752"/>
            </a:xfrm>
            <a:prstGeom prst="rect">
              <a:avLst/>
            </a:prstGeom>
            <a:solidFill>
              <a:srgbClr val="FFFFFF">
                <a:alpha val="12000"/>
              </a:srgbClr>
            </a:solidFill>
            <a:ln w="34925">
              <a:solidFill>
                <a:srgbClr val="C00000"/>
              </a:solidFill>
              <a:miter lim="800000"/>
              <a:headEnd/>
              <a:tailEnd/>
            </a:ln>
            <a:effectLst>
              <a:outerShdw blurRad="38100" dist="50800" dir="3000000" algn="ctr" rotWithShape="0">
                <a:schemeClr val="bg2">
                  <a:alpha val="84000"/>
                </a:schemeClr>
              </a:outerShdw>
            </a:effectLst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/>
            </a:p>
          </p:txBody>
        </p:sp>
        <p:sp>
          <p:nvSpPr>
            <p:cNvPr id="31" name="Rectangle 1"/>
            <p:cNvSpPr>
              <a:spLocks noChangeArrowheads="1"/>
            </p:cNvSpPr>
            <p:nvPr/>
          </p:nvSpPr>
          <p:spPr bwMode="auto">
            <a:xfrm>
              <a:off x="703606" y="5290350"/>
              <a:ext cx="3599340" cy="7386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1400" dirty="0">
                  <a:solidFill>
                    <a:schemeClr val="bg2">
                      <a:lumMod val="75000"/>
                    </a:schemeClr>
                  </a:solidFill>
                  <a:latin typeface="Calibri" panose="020F0502020204030204" pitchFamily="34" charset="0"/>
                </a:rPr>
                <a:t>Lecture à granularité 1 jour,</a:t>
              </a:r>
            </a:p>
            <a:p>
              <a:r>
                <a:rPr lang="fr-FR" altLang="fr-FR" sz="1400" b="1" dirty="0">
                  <a:solidFill>
                    <a:schemeClr val="bg2">
                      <a:lumMod val="75000"/>
                    </a:schemeClr>
                  </a:solidFill>
                  <a:latin typeface="Calibri" panose="020F0502020204030204" pitchFamily="34" charset="0"/>
                </a:rPr>
                <a:t>laisse de côté (visuellement) des infos dont la granularité est différente</a:t>
              </a: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3060627" y="3519509"/>
              <a:ext cx="1009347" cy="271752"/>
            </a:xfrm>
            <a:prstGeom prst="rect">
              <a:avLst/>
            </a:prstGeom>
            <a:solidFill>
              <a:srgbClr val="FFFFFF">
                <a:alpha val="12000"/>
              </a:srgbClr>
            </a:solidFill>
            <a:ln w="34925">
              <a:solidFill>
                <a:srgbClr val="C00000"/>
              </a:solidFill>
              <a:miter lim="800000"/>
              <a:headEnd/>
              <a:tailEnd/>
            </a:ln>
            <a:effectLst>
              <a:outerShdw blurRad="38100" dist="50800" dir="3000000" algn="ctr" rotWithShape="0">
                <a:schemeClr val="bg2">
                  <a:alpha val="84000"/>
                </a:schemeClr>
              </a:outerShdw>
            </a:effectLst>
            <a:extLst/>
          </p:spPr>
          <p:txBody>
            <a:bodyPr wrap="none" anchor="ctr"/>
            <a:lstStyle/>
            <a:p>
              <a:endParaRPr lang="fr-FR" altLang="fr-FR"/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5006121" y="3519509"/>
              <a:ext cx="703148" cy="271752"/>
            </a:xfrm>
            <a:prstGeom prst="rect">
              <a:avLst/>
            </a:prstGeom>
            <a:solidFill>
              <a:srgbClr val="FFFFFF">
                <a:alpha val="12000"/>
              </a:srgbClr>
            </a:solidFill>
            <a:ln w="34925">
              <a:solidFill>
                <a:srgbClr val="C00000"/>
              </a:solidFill>
              <a:miter lim="800000"/>
              <a:headEnd/>
              <a:tailEnd/>
            </a:ln>
            <a:effectLst>
              <a:outerShdw blurRad="38100" dist="50800" dir="3000000" algn="ctr" rotWithShape="0">
                <a:schemeClr val="bg2">
                  <a:alpha val="84000"/>
                </a:schemeClr>
              </a:outerShdw>
            </a:effectLst>
            <a:extLst/>
          </p:spPr>
          <p:txBody>
            <a:bodyPr wrap="none" anchor="ctr"/>
            <a:lstStyle/>
            <a:p>
              <a:endParaRPr lang="fr-FR" altLang="fr-FR"/>
            </a:p>
          </p:txBody>
        </p:sp>
      </p:grp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  <p:sp>
        <p:nvSpPr>
          <p:cNvPr id="35" name="Rectangle 30"/>
          <p:cNvSpPr>
            <a:spLocks noChangeArrowheads="1"/>
          </p:cNvSpPr>
          <p:nvPr/>
        </p:nvSpPr>
        <p:spPr bwMode="auto">
          <a:xfrm>
            <a:off x="6255200" y="3123697"/>
            <a:ext cx="1197160" cy="271765"/>
          </a:xfrm>
          <a:prstGeom prst="rect">
            <a:avLst/>
          </a:prstGeom>
          <a:solidFill>
            <a:srgbClr val="FFFFFF">
              <a:alpha val="12000"/>
            </a:srgbClr>
          </a:solidFill>
          <a:ln w="34925">
            <a:solidFill>
              <a:srgbClr val="0070C0"/>
            </a:solidFill>
            <a:miter lim="800000"/>
            <a:headEnd/>
            <a:tailEnd/>
          </a:ln>
          <a:effectLst>
            <a:outerShdw blurRad="38100" dist="50800" dir="3000000" algn="ctr" rotWithShape="0">
              <a:schemeClr val="bg2">
                <a:alpha val="84000"/>
              </a:schemeClr>
            </a:outerShdw>
          </a:effectLst>
          <a:extLst/>
        </p:spPr>
        <p:txBody>
          <a:bodyPr wrap="none" anchor="ctr"/>
          <a:lstStyle/>
          <a:p>
            <a:endParaRPr lang="fr-FR" altLang="fr-FR"/>
          </a:p>
        </p:txBody>
      </p:sp>
      <p:sp>
        <p:nvSpPr>
          <p:cNvPr id="36" name="Rectangle 30"/>
          <p:cNvSpPr>
            <a:spLocks noChangeArrowheads="1"/>
          </p:cNvSpPr>
          <p:nvPr/>
        </p:nvSpPr>
        <p:spPr bwMode="auto">
          <a:xfrm>
            <a:off x="6537140" y="3690686"/>
            <a:ext cx="1532440" cy="271765"/>
          </a:xfrm>
          <a:prstGeom prst="rect">
            <a:avLst/>
          </a:prstGeom>
          <a:solidFill>
            <a:srgbClr val="FFFFFF">
              <a:alpha val="12000"/>
            </a:srgbClr>
          </a:solidFill>
          <a:ln w="34925">
            <a:solidFill>
              <a:srgbClr val="0070C0"/>
            </a:solidFill>
            <a:miter lim="800000"/>
            <a:headEnd/>
            <a:tailEnd/>
          </a:ln>
          <a:effectLst>
            <a:outerShdw blurRad="38100" dist="50800" dir="3000000" algn="ctr" rotWithShape="0">
              <a:schemeClr val="bg2">
                <a:alpha val="84000"/>
              </a:schemeClr>
            </a:outerShdw>
          </a:effectLst>
          <a:extLst/>
        </p:spPr>
        <p:txBody>
          <a:bodyPr wrap="none" anchor="ctr"/>
          <a:lstStyle/>
          <a:p>
            <a:endParaRPr lang="fr-FR" altLang="fr-FR"/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5569318" y="4349771"/>
            <a:ext cx="3396159" cy="258493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altLang="fr-FR" sz="14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Indication quantitative spatiale (angulaire)</a:t>
            </a:r>
            <a:endParaRPr lang="fr-FR" altLang="fr-FR" sz="14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4068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0" y="6058593"/>
            <a:ext cx="90413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Galileo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sunspot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movie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&lt;https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www.edwardtufte.com/bboard/q-and-a-fetch-msg?msg_id=00001r&gt;</a:t>
            </a:r>
            <a:endParaRPr lang="en-US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5275751" y="5455343"/>
            <a:ext cx="37433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Animation (vidéo) à partir de relevés de taches solaires par Galilée</a:t>
            </a:r>
          </a:p>
        </p:txBody>
      </p:sp>
      <p:sp>
        <p:nvSpPr>
          <p:cNvPr id="36" name="Espace réservé du texte 2"/>
          <p:cNvSpPr>
            <a:spLocks/>
          </p:cNvSpPr>
          <p:nvPr/>
        </p:nvSpPr>
        <p:spPr bwMode="auto">
          <a:xfrm>
            <a:off x="2671763" y="301625"/>
            <a:ext cx="64055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Observations récurrentes (Série temporelle).</a:t>
            </a:r>
          </a:p>
        </p:txBody>
      </p:sp>
      <p:pic>
        <p:nvPicPr>
          <p:cNvPr id="37" name="Image 2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8" t="17123" r="29474" b="16080"/>
          <a:stretch>
            <a:fillRect/>
          </a:stretch>
        </p:blipFill>
        <p:spPr bwMode="auto">
          <a:xfrm>
            <a:off x="331788" y="782638"/>
            <a:ext cx="4562475" cy="4581525"/>
          </a:xfrm>
          <a:prstGeom prst="rect">
            <a:avLst/>
          </a:prstGeom>
          <a:noFill/>
          <a:ln>
            <a:noFill/>
          </a:ln>
          <a:effectLst>
            <a:outerShdw blurRad="50800" dist="50800" dir="30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0666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4241</TotalTime>
  <Words>260</Words>
  <Application>Microsoft Office PowerPoint</Application>
  <PresentationFormat>Affichage à l'écran (4:3)</PresentationFormat>
  <Paragraphs>38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Gill Sans Light</vt:lpstr>
      <vt:lpstr>Showroom</vt:lpstr>
      <vt:lpstr>Présentation PowerPoint</vt:lpstr>
      <vt:lpstr>Présentation PowerPoint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664</cp:revision>
  <dcterms:created xsi:type="dcterms:W3CDTF">2014-07-04T08:23:44Z</dcterms:created>
  <dcterms:modified xsi:type="dcterms:W3CDTF">2021-11-22T11:58:20Z</dcterms:modified>
</cp:coreProperties>
</file>