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71" r:id="rId2"/>
    <p:sldId id="263" r:id="rId3"/>
    <p:sldId id="278" r:id="rId4"/>
    <p:sldId id="272" r:id="rId5"/>
    <p:sldId id="273" r:id="rId6"/>
    <p:sldId id="274" r:id="rId7"/>
    <p:sldId id="275" r:id="rId8"/>
    <p:sldId id="276" r:id="rId9"/>
    <p:sldId id="277" r:id="rId10"/>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5pPr>
    <a:lvl6pPr marL="2286000" algn="l" defTabSz="914400" rtl="0" eaLnBrk="1" latinLnBrk="0" hangingPunct="1">
      <a:defRPr kern="1200">
        <a:solidFill>
          <a:schemeClr val="tx1"/>
        </a:solidFill>
        <a:latin typeface="Arial" panose="020B0604020202020204" pitchFamily="34" charset="0"/>
        <a:ea typeface="Gill Sans Light"/>
        <a:cs typeface="Gill Sans Light"/>
      </a:defRPr>
    </a:lvl6pPr>
    <a:lvl7pPr marL="2743200" algn="l" defTabSz="914400" rtl="0" eaLnBrk="1" latinLnBrk="0" hangingPunct="1">
      <a:defRPr kern="1200">
        <a:solidFill>
          <a:schemeClr val="tx1"/>
        </a:solidFill>
        <a:latin typeface="Arial" panose="020B0604020202020204" pitchFamily="34" charset="0"/>
        <a:ea typeface="Gill Sans Light"/>
        <a:cs typeface="Gill Sans Light"/>
      </a:defRPr>
    </a:lvl7pPr>
    <a:lvl8pPr marL="3200400" algn="l" defTabSz="914400" rtl="0" eaLnBrk="1" latinLnBrk="0" hangingPunct="1">
      <a:defRPr kern="1200">
        <a:solidFill>
          <a:schemeClr val="tx1"/>
        </a:solidFill>
        <a:latin typeface="Arial" panose="020B0604020202020204" pitchFamily="34" charset="0"/>
        <a:ea typeface="Gill Sans Light"/>
        <a:cs typeface="Gill Sans Light"/>
      </a:defRPr>
    </a:lvl8pPr>
    <a:lvl9pPr marL="3657600" algn="l" defTabSz="914400" rtl="0" eaLnBrk="1" latinLnBrk="0" hangingPunct="1">
      <a:defRPr kern="1200">
        <a:solidFill>
          <a:schemeClr val="tx1"/>
        </a:solidFill>
        <a:latin typeface="Arial" panose="020B0604020202020204" pitchFamily="34" charset="0"/>
        <a:ea typeface="Gill Sans Light"/>
        <a:cs typeface="Gill Sans Light"/>
      </a:defRPr>
    </a:lvl9pPr>
  </p:defaultTextStyle>
  <p:extLst>
    <p:ext uri="{EFAFB233-063F-42B5-8137-9DF3F51BA10A}">
      <p15:sldGuideLst xmlns:p15="http://schemas.microsoft.com/office/powerpoint/2012/main">
        <p15:guide id="1" orient="horz" pos="215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80808"/>
    <a:srgbClr val="008A3E"/>
    <a:srgbClr val="585650"/>
    <a:srgbClr val="A40202"/>
    <a:srgbClr val="3A6B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1" autoAdjust="0"/>
    <p:restoredTop sz="98378" autoAdjust="0"/>
  </p:normalViewPr>
  <p:slideViewPr>
    <p:cSldViewPr snapToGrid="0">
      <p:cViewPr varScale="1">
        <p:scale>
          <a:sx n="63" d="100"/>
          <a:sy n="63" d="100"/>
        </p:scale>
        <p:origin x="667" y="67"/>
      </p:cViewPr>
      <p:guideLst>
        <p:guide orient="horz" pos="2153"/>
        <p:guide pos="2880"/>
      </p:guideLst>
    </p:cSldViewPr>
  </p:slideViewPr>
  <p:notesTextViewPr>
    <p:cViewPr>
      <p:scale>
        <a:sx n="100" d="100"/>
        <a:sy n="100" d="100"/>
      </p:scale>
      <p:origin x="0" y="0"/>
    </p:cViewPr>
  </p:notesTextViewPr>
  <p:sorterViewPr>
    <p:cViewPr>
      <p:scale>
        <a:sx n="66" d="100"/>
        <a:sy n="66" d="100"/>
      </p:scale>
      <p:origin x="0" y="1392"/>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Gill Sans Light"/>
              </a:defRPr>
            </a:lvl1pPr>
          </a:lstStyle>
          <a:p>
            <a:pPr>
              <a:defRPr/>
            </a:pPr>
            <a:endParaRPr lang="fr-FR" altLang="fr-FR"/>
          </a:p>
        </p:txBody>
      </p:sp>
      <p:sp>
        <p:nvSpPr>
          <p:cNvPr id="931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Gill Sans Light"/>
              </a:defRPr>
            </a:lvl1pPr>
          </a:lstStyle>
          <a:p>
            <a:pPr>
              <a:defRPr/>
            </a:pPr>
            <a:fld id="{DA05FC9E-4FA5-4DA6-9E08-81F53D1F2CEF}" type="datetimeFigureOut">
              <a:rPr lang="fr-FR" altLang="fr-FR"/>
              <a:pPr>
                <a:defRPr/>
              </a:pPr>
              <a:t>23/11/2021</a:t>
            </a:fld>
            <a:endParaRPr lang="fr-FR" altLang="fr-FR"/>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31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931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Gill Sans Light"/>
              </a:defRPr>
            </a:lvl1pPr>
          </a:lstStyle>
          <a:p>
            <a:pPr>
              <a:defRPr/>
            </a:pPr>
            <a:endParaRPr lang="fr-FR" altLang="fr-FR"/>
          </a:p>
        </p:txBody>
      </p:sp>
      <p:sp>
        <p:nvSpPr>
          <p:cNvPr id="931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Gill Sans Light"/>
              </a:defRPr>
            </a:lvl1pPr>
          </a:lstStyle>
          <a:p>
            <a:pPr>
              <a:defRPr/>
            </a:pPr>
            <a:fld id="{A6949904-67F6-4984-919B-90CD560653EA}" type="slidenum">
              <a:rPr lang="fr-FR" altLang="fr-FR"/>
              <a:pPr>
                <a:defRPr/>
              </a:pPr>
              <a:t>‹N°›</a:t>
            </a:fld>
            <a:endParaRPr lang="fr-FR" altLang="fr-FR"/>
          </a:p>
        </p:txBody>
      </p:sp>
    </p:spTree>
    <p:extLst>
      <p:ext uri="{BB962C8B-B14F-4D97-AF65-F5344CB8AC3E}">
        <p14:creationId xmlns:p14="http://schemas.microsoft.com/office/powerpoint/2010/main" val="27303085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1</a:t>
            </a:fld>
            <a:endParaRPr lang="fr-FR" altLang="fr-FR" smtClean="0">
              <a:latin typeface="Gill Sans Light"/>
            </a:endParaRPr>
          </a:p>
        </p:txBody>
      </p:sp>
    </p:spTree>
    <p:extLst>
      <p:ext uri="{BB962C8B-B14F-4D97-AF65-F5344CB8AC3E}">
        <p14:creationId xmlns:p14="http://schemas.microsoft.com/office/powerpoint/2010/main" val="153874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2</a:t>
            </a:fld>
            <a:endParaRPr lang="fr-FR" altLang="fr-FR" smtClean="0">
              <a:latin typeface="Gill Sans Light"/>
            </a:endParaRPr>
          </a:p>
        </p:txBody>
      </p:sp>
    </p:spTree>
    <p:extLst>
      <p:ext uri="{BB962C8B-B14F-4D97-AF65-F5344CB8AC3E}">
        <p14:creationId xmlns:p14="http://schemas.microsoft.com/office/powerpoint/2010/main" val="3409489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3</a:t>
            </a:fld>
            <a:endParaRPr lang="fr-FR" altLang="fr-FR" smtClean="0">
              <a:latin typeface="Gill Sans Light"/>
            </a:endParaRPr>
          </a:p>
        </p:txBody>
      </p:sp>
    </p:spTree>
    <p:extLst>
      <p:ext uri="{BB962C8B-B14F-4D97-AF65-F5344CB8AC3E}">
        <p14:creationId xmlns:p14="http://schemas.microsoft.com/office/powerpoint/2010/main" val="216530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4</a:t>
            </a:fld>
            <a:endParaRPr lang="fr-FR" altLang="fr-FR" smtClean="0">
              <a:latin typeface="Gill Sans Light"/>
            </a:endParaRPr>
          </a:p>
        </p:txBody>
      </p:sp>
    </p:spTree>
    <p:extLst>
      <p:ext uri="{BB962C8B-B14F-4D97-AF65-F5344CB8AC3E}">
        <p14:creationId xmlns:p14="http://schemas.microsoft.com/office/powerpoint/2010/main" val="1219180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5</a:t>
            </a:fld>
            <a:endParaRPr lang="fr-FR" altLang="fr-FR" smtClean="0">
              <a:latin typeface="Gill Sans Light"/>
            </a:endParaRPr>
          </a:p>
        </p:txBody>
      </p:sp>
    </p:spTree>
    <p:extLst>
      <p:ext uri="{BB962C8B-B14F-4D97-AF65-F5344CB8AC3E}">
        <p14:creationId xmlns:p14="http://schemas.microsoft.com/office/powerpoint/2010/main" val="853451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6</a:t>
            </a:fld>
            <a:endParaRPr lang="fr-FR" altLang="fr-FR" smtClean="0">
              <a:latin typeface="Gill Sans Light"/>
            </a:endParaRPr>
          </a:p>
        </p:txBody>
      </p:sp>
    </p:spTree>
    <p:extLst>
      <p:ext uri="{BB962C8B-B14F-4D97-AF65-F5344CB8AC3E}">
        <p14:creationId xmlns:p14="http://schemas.microsoft.com/office/powerpoint/2010/main" val="307815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7</a:t>
            </a:fld>
            <a:endParaRPr lang="fr-FR" altLang="fr-FR" smtClean="0">
              <a:latin typeface="Gill Sans Light"/>
            </a:endParaRPr>
          </a:p>
        </p:txBody>
      </p:sp>
    </p:spTree>
    <p:extLst>
      <p:ext uri="{BB962C8B-B14F-4D97-AF65-F5344CB8AC3E}">
        <p14:creationId xmlns:p14="http://schemas.microsoft.com/office/powerpoint/2010/main" val="2758395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8</a:t>
            </a:fld>
            <a:endParaRPr lang="fr-FR" altLang="fr-FR" smtClean="0">
              <a:latin typeface="Gill Sans Light"/>
            </a:endParaRPr>
          </a:p>
        </p:txBody>
      </p:sp>
    </p:spTree>
    <p:extLst>
      <p:ext uri="{BB962C8B-B14F-4D97-AF65-F5344CB8AC3E}">
        <p14:creationId xmlns:p14="http://schemas.microsoft.com/office/powerpoint/2010/main" val="3130450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9</a:t>
            </a:fld>
            <a:endParaRPr lang="fr-FR" altLang="fr-FR" smtClean="0">
              <a:latin typeface="Gill Sans Light"/>
            </a:endParaRPr>
          </a:p>
        </p:txBody>
      </p:sp>
    </p:spTree>
    <p:extLst>
      <p:ext uri="{BB962C8B-B14F-4D97-AF65-F5344CB8AC3E}">
        <p14:creationId xmlns:p14="http://schemas.microsoft.com/office/powerpoint/2010/main" val="384944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250032" y="1437680"/>
            <a:ext cx="8643938" cy="2277070"/>
          </a:xfrm>
          <a:prstGeom prst="rect">
            <a:avLst/>
          </a:prstGeom>
        </p:spPr>
        <p:txBody>
          <a:bodyPr anchor="b"/>
          <a:lstStyle/>
          <a:p>
            <a:pPr lvl="0"/>
            <a:r>
              <a:rPr/>
              <a:t>Title Text</a:t>
            </a:r>
          </a:p>
        </p:txBody>
      </p:sp>
      <p:sp>
        <p:nvSpPr>
          <p:cNvPr id="6" name="Shape 6"/>
          <p:cNvSpPr>
            <a:spLocks noGrp="1"/>
          </p:cNvSpPr>
          <p:nvPr>
            <p:ph type="body" idx="1"/>
          </p:nvPr>
        </p:nvSpPr>
        <p:spPr>
          <a:xfrm>
            <a:off x="250032" y="3705820"/>
            <a:ext cx="8643938" cy="910828"/>
          </a:xfrm>
          <a:prstGeom prst="rect">
            <a:avLst/>
          </a:prstGeom>
        </p:spPr>
        <p:txBody>
          <a:bodyPr anchor="t"/>
          <a:lstStyle>
            <a:lvl1pPr marL="0" indent="0" algn="ctr">
              <a:lnSpc>
                <a:spcPct val="100000"/>
              </a:lnSpc>
              <a:spcBef>
                <a:spcPts val="0"/>
              </a:spcBef>
              <a:buSzTx/>
              <a:buNone/>
              <a:defRPr sz="2700"/>
            </a:lvl1pPr>
            <a:lvl2pPr marL="0" indent="160721" algn="ctr">
              <a:lnSpc>
                <a:spcPct val="100000"/>
              </a:lnSpc>
              <a:spcBef>
                <a:spcPts val="0"/>
              </a:spcBef>
              <a:buSzTx/>
              <a:buNone/>
              <a:defRPr sz="2700"/>
            </a:lvl2pPr>
            <a:lvl3pPr marL="0" indent="321440" algn="ctr">
              <a:lnSpc>
                <a:spcPct val="100000"/>
              </a:lnSpc>
              <a:spcBef>
                <a:spcPts val="0"/>
              </a:spcBef>
              <a:buSzTx/>
              <a:buNone/>
              <a:defRPr sz="2700"/>
            </a:lvl3pPr>
            <a:lvl4pPr marL="0" indent="482161" algn="ctr">
              <a:lnSpc>
                <a:spcPct val="100000"/>
              </a:lnSpc>
              <a:spcBef>
                <a:spcPts val="0"/>
              </a:spcBef>
              <a:buSzTx/>
              <a:buNone/>
              <a:defRPr sz="2700"/>
            </a:lvl4pPr>
            <a:lvl5pPr marL="0" indent="642882" algn="ctr">
              <a:lnSpc>
                <a:spcPct val="100000"/>
              </a:lnSpc>
              <a:spcBef>
                <a:spcPts val="0"/>
              </a:spcBef>
              <a:buSzTx/>
              <a:buNone/>
              <a:defRPr sz="2700"/>
            </a:lvl5p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19255689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2094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64346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5349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250032" y="2286000"/>
            <a:ext cx="8643938" cy="2277070"/>
          </a:xfrm>
          <a:prstGeom prst="rect">
            <a:avLst/>
          </a:prstGeom>
        </p:spPr>
        <p:txBody>
          <a:bodyPr/>
          <a:lstStyle/>
          <a:p>
            <a:pPr lvl="0"/>
            <a:r>
              <a:rPr/>
              <a:t>Title Text</a:t>
            </a:r>
          </a:p>
        </p:txBody>
      </p:sp>
    </p:spTree>
    <p:extLst>
      <p:ext uri="{BB962C8B-B14F-4D97-AF65-F5344CB8AC3E}">
        <p14:creationId xmlns:p14="http://schemas.microsoft.com/office/powerpoint/2010/main" val="115699222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250031" y="714375"/>
            <a:ext cx="4143375" cy="2732484"/>
          </a:xfrm>
          <a:prstGeom prst="rect">
            <a:avLst/>
          </a:prstGeom>
        </p:spPr>
        <p:txBody>
          <a:bodyPr anchor="b"/>
          <a:lstStyle/>
          <a:p>
            <a:pPr lvl="0"/>
            <a:r>
              <a:rPr/>
              <a:t>Title Text</a:t>
            </a:r>
          </a:p>
        </p:txBody>
      </p:sp>
      <p:sp>
        <p:nvSpPr>
          <p:cNvPr id="14" name="Shape 14"/>
          <p:cNvSpPr>
            <a:spLocks noGrp="1"/>
          </p:cNvSpPr>
          <p:nvPr>
            <p:ph type="body" idx="1"/>
          </p:nvPr>
        </p:nvSpPr>
        <p:spPr>
          <a:xfrm>
            <a:off x="250031" y="3437931"/>
            <a:ext cx="4143375" cy="2732484"/>
          </a:xfrm>
          <a:prstGeom prst="rect">
            <a:avLst/>
          </a:prstGeom>
        </p:spPr>
        <p:txBody>
          <a:bodyPr anchor="t"/>
          <a:lstStyle>
            <a:lvl1pPr marL="0" indent="0" algn="ctr">
              <a:lnSpc>
                <a:spcPct val="100000"/>
              </a:lnSpc>
              <a:spcBef>
                <a:spcPts val="0"/>
              </a:spcBef>
              <a:buSzTx/>
              <a:buNone/>
              <a:defRPr sz="2700"/>
            </a:lvl1pPr>
            <a:lvl2pPr marL="0" indent="160721" algn="ctr">
              <a:lnSpc>
                <a:spcPct val="100000"/>
              </a:lnSpc>
              <a:spcBef>
                <a:spcPts val="0"/>
              </a:spcBef>
              <a:buSzTx/>
              <a:buNone/>
              <a:defRPr sz="2700"/>
            </a:lvl2pPr>
            <a:lvl3pPr marL="0" indent="321440" algn="ctr">
              <a:lnSpc>
                <a:spcPct val="100000"/>
              </a:lnSpc>
              <a:spcBef>
                <a:spcPts val="0"/>
              </a:spcBef>
              <a:buSzTx/>
              <a:buNone/>
              <a:defRPr sz="2700"/>
            </a:lvl3pPr>
            <a:lvl4pPr marL="0" indent="482161" algn="ctr">
              <a:lnSpc>
                <a:spcPct val="100000"/>
              </a:lnSpc>
              <a:spcBef>
                <a:spcPts val="0"/>
              </a:spcBef>
              <a:buSzTx/>
              <a:buNone/>
              <a:defRPr sz="2700"/>
            </a:lvl4pPr>
            <a:lvl5pPr marL="0" indent="642882" algn="ctr">
              <a:lnSpc>
                <a:spcPct val="100000"/>
              </a:lnSpc>
              <a:spcBef>
                <a:spcPts val="0"/>
              </a:spcBef>
              <a:buSzTx/>
              <a:buNone/>
              <a:defRPr sz="2700"/>
            </a:lvl5p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30319091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r>
              <a:rPr/>
              <a:t>Title Text</a:t>
            </a:r>
          </a:p>
        </p:txBody>
      </p:sp>
    </p:spTree>
    <p:extLst>
      <p:ext uri="{BB962C8B-B14F-4D97-AF65-F5344CB8AC3E}">
        <p14:creationId xmlns:p14="http://schemas.microsoft.com/office/powerpoint/2010/main" val="61602529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r>
              <a:rPr/>
              <a:t>Title Text</a:t>
            </a:r>
          </a:p>
        </p:txBody>
      </p:sp>
      <p:sp>
        <p:nvSpPr>
          <p:cNvPr id="19" name="Shape 19"/>
          <p:cNvSpPr>
            <a:spLocks noGrp="1"/>
          </p:cNvSpPr>
          <p:nvPr>
            <p:ph type="body" idx="1"/>
          </p:nvPr>
        </p:nvSpPr>
        <p:spPr>
          <a:prstGeom prst="rect">
            <a:avLst/>
          </a:prstGeom>
        </p:spPr>
        <p:txBody>
          <a:body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138625505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r>
              <a:rPr/>
              <a:t>Title Text</a:t>
            </a:r>
          </a:p>
        </p:txBody>
      </p:sp>
      <p:sp>
        <p:nvSpPr>
          <p:cNvPr id="22" name="Shape 22"/>
          <p:cNvSpPr>
            <a:spLocks noGrp="1"/>
          </p:cNvSpPr>
          <p:nvPr>
            <p:ph type="body" idx="1"/>
          </p:nvPr>
        </p:nvSpPr>
        <p:spPr>
          <a:xfrm>
            <a:off x="250031" y="1919884"/>
            <a:ext cx="4143375" cy="4429125"/>
          </a:xfrm>
          <a:prstGeom prst="rect">
            <a:avLst/>
          </a:prstGeom>
        </p:spPr>
        <p:txBody>
          <a:bodyPr/>
          <a:lstStyle>
            <a:lvl1pPr marL="303583" indent="-303583">
              <a:lnSpc>
                <a:spcPct val="100000"/>
              </a:lnSpc>
              <a:spcBef>
                <a:spcPts val="2672"/>
              </a:spcBef>
              <a:defRPr sz="2700"/>
            </a:lvl1pPr>
            <a:lvl2pPr marL="607166" indent="-303583">
              <a:lnSpc>
                <a:spcPct val="100000"/>
              </a:lnSpc>
              <a:spcBef>
                <a:spcPts val="2672"/>
              </a:spcBef>
              <a:defRPr sz="2700"/>
            </a:lvl2pPr>
            <a:lvl3pPr marL="910749" indent="-303583">
              <a:lnSpc>
                <a:spcPct val="100000"/>
              </a:lnSpc>
              <a:spcBef>
                <a:spcPts val="2672"/>
              </a:spcBef>
              <a:defRPr sz="2700"/>
            </a:lvl3pPr>
            <a:lvl4pPr marL="1214332" indent="-303583">
              <a:lnSpc>
                <a:spcPct val="100000"/>
              </a:lnSpc>
              <a:spcBef>
                <a:spcPts val="2672"/>
              </a:spcBef>
              <a:defRPr sz="2700"/>
            </a:lvl4pPr>
            <a:lvl5pPr marL="1517916" indent="-303583">
              <a:lnSpc>
                <a:spcPct val="100000"/>
              </a:lnSpc>
              <a:spcBef>
                <a:spcPts val="2672"/>
              </a:spcBef>
              <a:defRPr sz="2700"/>
            </a:lvl5p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299834972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535781" y="535781"/>
            <a:ext cx="8063508" cy="5777508"/>
          </a:xfrm>
          <a:prstGeom prst="rect">
            <a:avLst/>
          </a:prstGeom>
        </p:spPr>
        <p:txBody>
          <a:body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360164627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423014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834977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250825" y="179388"/>
            <a:ext cx="8643938" cy="1714500"/>
          </a:xfrm>
          <a:prstGeom prst="rect">
            <a:avLst/>
          </a:prstGeom>
          <a:ln w="12700">
            <a:miter lim="400000"/>
          </a:ln>
          <a:extLst>
            <a:ext uri="{C572A759-6A51-4108-AA02-DFA0A04FC94B}"/>
          </a:extLst>
        </p:spPr>
        <p:txBody>
          <a:bodyPr lIns="0" tIns="0" rIns="0" bIns="0" anchor="ctr">
            <a:normAutofit/>
          </a:bodyPr>
          <a:lstStyle/>
          <a:p>
            <a:pPr lvl="0"/>
            <a:r>
              <a:rPr/>
              <a:t>Title Text</a:t>
            </a:r>
          </a:p>
        </p:txBody>
      </p:sp>
      <p:sp>
        <p:nvSpPr>
          <p:cNvPr id="1027" name="Shape 3"/>
          <p:cNvSpPr>
            <a:spLocks noGrp="1"/>
          </p:cNvSpPr>
          <p:nvPr>
            <p:ph type="body" idx="1"/>
          </p:nvPr>
        </p:nvSpPr>
        <p:spPr bwMode="auto">
          <a:xfrm>
            <a:off x="250825" y="1919288"/>
            <a:ext cx="8643938"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ctr" anchorCtr="0" compatLnSpc="1">
            <a:prstTxWarp prst="textNoShape">
              <a:avLst/>
            </a:prstTxWarp>
          </a:bodyPr>
          <a:lstStyle/>
          <a:p>
            <a:pPr lvl="0"/>
            <a:r>
              <a:rPr lang="fr-FR" altLang="fr-FR" smtClean="0">
                <a:sym typeface="Gill Sans Light"/>
              </a:rPr>
              <a:t>Body Level One</a:t>
            </a:r>
          </a:p>
          <a:p>
            <a:pPr lvl="1"/>
            <a:r>
              <a:rPr lang="fr-FR" altLang="fr-FR" smtClean="0">
                <a:sym typeface="Gill Sans Light"/>
              </a:rPr>
              <a:t>Body Level Two</a:t>
            </a:r>
          </a:p>
          <a:p>
            <a:pPr lvl="2"/>
            <a:r>
              <a:rPr lang="fr-FR" altLang="fr-FR" smtClean="0">
                <a:sym typeface="Gill Sans Light"/>
              </a:rPr>
              <a:t>Body Level Three</a:t>
            </a:r>
          </a:p>
          <a:p>
            <a:pPr lvl="3"/>
            <a:r>
              <a:rPr lang="fr-FR" altLang="fr-FR" smtClean="0">
                <a:sym typeface="Gill Sans Light"/>
              </a:rPr>
              <a:t>Body Level Four</a:t>
            </a:r>
          </a:p>
          <a:p>
            <a:pPr lvl="4"/>
            <a:r>
              <a:rPr lang="fr-FR" altLang="fr-FR" smtClean="0">
                <a:sym typeface="Gill Sans Light"/>
              </a:rPr>
              <a:t>Body Level Five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txStyles>
    <p:titleStyle>
      <a:lvl1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1pPr>
      <a:lvl2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2pPr>
      <a:lvl3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3pPr>
      <a:lvl4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4pPr>
      <a:lvl5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5pPr>
      <a:lvl6pPr indent="803602" algn="ctr" defTabSz="410730">
        <a:defRPr sz="5100" cap="all">
          <a:solidFill>
            <a:srgbClr val="535353"/>
          </a:solidFill>
          <a:latin typeface="+mn-lt"/>
          <a:ea typeface="+mn-ea"/>
          <a:cs typeface="+mn-cs"/>
          <a:sym typeface="Gill Sans Light"/>
        </a:defRPr>
      </a:lvl6pPr>
      <a:lvl7pPr indent="964323" algn="ctr" defTabSz="410730">
        <a:defRPr sz="5100" cap="all">
          <a:solidFill>
            <a:srgbClr val="535353"/>
          </a:solidFill>
          <a:latin typeface="+mn-lt"/>
          <a:ea typeface="+mn-ea"/>
          <a:cs typeface="+mn-cs"/>
          <a:sym typeface="Gill Sans Light"/>
        </a:defRPr>
      </a:lvl7pPr>
      <a:lvl8pPr indent="1125044" algn="ctr" defTabSz="410730">
        <a:defRPr sz="5100" cap="all">
          <a:solidFill>
            <a:srgbClr val="535353"/>
          </a:solidFill>
          <a:latin typeface="+mn-lt"/>
          <a:ea typeface="+mn-ea"/>
          <a:cs typeface="+mn-cs"/>
          <a:sym typeface="Gill Sans Light"/>
        </a:defRPr>
      </a:lvl8pPr>
      <a:lvl9pPr indent="1285763" algn="ctr" defTabSz="410730">
        <a:defRPr sz="5100" cap="all">
          <a:solidFill>
            <a:srgbClr val="535353"/>
          </a:solidFill>
          <a:latin typeface="+mn-lt"/>
          <a:ea typeface="+mn-ea"/>
          <a:cs typeface="+mn-cs"/>
          <a:sym typeface="Gill Sans Light"/>
        </a:defRPr>
      </a:lvl9pPr>
    </p:titleStyle>
    <p:bodyStyle>
      <a:lvl1pPr marL="365125"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1pPr>
      <a:lvl2pPr marL="731838"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2pPr>
      <a:lvl3pPr marL="1096963"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3pPr>
      <a:lvl4pPr marL="1463675"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4pPr>
      <a:lvl5pPr marL="1830388"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5pPr>
      <a:lvl6pPr marL="2196513" indent="-366085" defTabSz="410730">
        <a:lnSpc>
          <a:spcPct val="120000"/>
        </a:lnSpc>
        <a:spcBef>
          <a:spcPts val="3234"/>
        </a:spcBef>
        <a:buSzPct val="82000"/>
        <a:buChar char="•"/>
        <a:defRPr sz="3200">
          <a:solidFill>
            <a:srgbClr val="535353"/>
          </a:solidFill>
          <a:latin typeface="+mn-lt"/>
          <a:ea typeface="+mn-ea"/>
          <a:cs typeface="+mn-cs"/>
          <a:sym typeface="Gill Sans Light"/>
        </a:defRPr>
      </a:lvl6pPr>
      <a:lvl7pPr marL="2562598" indent="-366085" defTabSz="410730">
        <a:lnSpc>
          <a:spcPct val="120000"/>
        </a:lnSpc>
        <a:spcBef>
          <a:spcPts val="3234"/>
        </a:spcBef>
        <a:buSzPct val="82000"/>
        <a:buChar char="•"/>
        <a:defRPr sz="3200">
          <a:solidFill>
            <a:srgbClr val="535353"/>
          </a:solidFill>
          <a:latin typeface="+mn-lt"/>
          <a:ea typeface="+mn-ea"/>
          <a:cs typeface="+mn-cs"/>
          <a:sym typeface="Gill Sans Light"/>
        </a:defRPr>
      </a:lvl7pPr>
      <a:lvl8pPr marL="2928683" indent="-366085" defTabSz="410730">
        <a:lnSpc>
          <a:spcPct val="120000"/>
        </a:lnSpc>
        <a:spcBef>
          <a:spcPts val="3234"/>
        </a:spcBef>
        <a:buSzPct val="82000"/>
        <a:buChar char="•"/>
        <a:defRPr sz="3200">
          <a:solidFill>
            <a:srgbClr val="535353"/>
          </a:solidFill>
          <a:latin typeface="+mn-lt"/>
          <a:ea typeface="+mn-ea"/>
          <a:cs typeface="+mn-cs"/>
          <a:sym typeface="Gill Sans Light"/>
        </a:defRPr>
      </a:lvl8pPr>
      <a:lvl9pPr marL="3294769" indent="-366085" defTabSz="410730">
        <a:lnSpc>
          <a:spcPct val="120000"/>
        </a:lnSpc>
        <a:spcBef>
          <a:spcPts val="3234"/>
        </a:spcBef>
        <a:buSzPct val="82000"/>
        <a:buChar char="•"/>
        <a:defRPr sz="3200">
          <a:solidFill>
            <a:srgbClr val="535353"/>
          </a:solidFill>
          <a:latin typeface="+mn-lt"/>
          <a:ea typeface="+mn-ea"/>
          <a:cs typeface="+mn-cs"/>
          <a:sym typeface="Gill Sans Light"/>
        </a:defRPr>
      </a:lvl9pPr>
    </p:bodyStyle>
    <p:otherStyle>
      <a:lvl1pPr algn="ctr" defTabSz="410730">
        <a:defRPr>
          <a:solidFill>
            <a:schemeClr val="tx1"/>
          </a:solidFill>
          <a:latin typeface="+mn-lt"/>
          <a:ea typeface="+mn-ea"/>
          <a:cs typeface="+mn-cs"/>
          <a:sym typeface="Gill Sans Light"/>
        </a:defRPr>
      </a:lvl1pPr>
      <a:lvl2pPr indent="160721" algn="ctr" defTabSz="410730">
        <a:defRPr>
          <a:solidFill>
            <a:schemeClr val="tx1"/>
          </a:solidFill>
          <a:latin typeface="+mn-lt"/>
          <a:ea typeface="+mn-ea"/>
          <a:cs typeface="+mn-cs"/>
          <a:sym typeface="Gill Sans Light"/>
        </a:defRPr>
      </a:lvl2pPr>
      <a:lvl3pPr indent="321440" algn="ctr" defTabSz="410730">
        <a:defRPr>
          <a:solidFill>
            <a:schemeClr val="tx1"/>
          </a:solidFill>
          <a:latin typeface="+mn-lt"/>
          <a:ea typeface="+mn-ea"/>
          <a:cs typeface="+mn-cs"/>
          <a:sym typeface="Gill Sans Light"/>
        </a:defRPr>
      </a:lvl3pPr>
      <a:lvl4pPr indent="482161" algn="ctr" defTabSz="410730">
        <a:defRPr>
          <a:solidFill>
            <a:schemeClr val="tx1"/>
          </a:solidFill>
          <a:latin typeface="+mn-lt"/>
          <a:ea typeface="+mn-ea"/>
          <a:cs typeface="+mn-cs"/>
          <a:sym typeface="Gill Sans Light"/>
        </a:defRPr>
      </a:lvl4pPr>
      <a:lvl5pPr indent="642882" algn="ctr" defTabSz="410730">
        <a:defRPr>
          <a:solidFill>
            <a:schemeClr val="tx1"/>
          </a:solidFill>
          <a:latin typeface="+mn-lt"/>
          <a:ea typeface="+mn-ea"/>
          <a:cs typeface="+mn-cs"/>
          <a:sym typeface="Gill Sans Light"/>
        </a:defRPr>
      </a:lvl5pPr>
      <a:lvl6pPr indent="803602" algn="ctr" defTabSz="410730">
        <a:defRPr>
          <a:solidFill>
            <a:schemeClr val="tx1"/>
          </a:solidFill>
          <a:latin typeface="+mn-lt"/>
          <a:ea typeface="+mn-ea"/>
          <a:cs typeface="+mn-cs"/>
          <a:sym typeface="Gill Sans Light"/>
        </a:defRPr>
      </a:lvl6pPr>
      <a:lvl7pPr indent="964323" algn="ctr" defTabSz="410730">
        <a:defRPr>
          <a:solidFill>
            <a:schemeClr val="tx1"/>
          </a:solidFill>
          <a:latin typeface="+mn-lt"/>
          <a:ea typeface="+mn-ea"/>
          <a:cs typeface="+mn-cs"/>
          <a:sym typeface="Gill Sans Light"/>
        </a:defRPr>
      </a:lvl7pPr>
      <a:lvl8pPr indent="1125044" algn="ctr" defTabSz="410730">
        <a:defRPr>
          <a:solidFill>
            <a:schemeClr val="tx1"/>
          </a:solidFill>
          <a:latin typeface="+mn-lt"/>
          <a:ea typeface="+mn-ea"/>
          <a:cs typeface="+mn-cs"/>
          <a:sym typeface="Gill Sans Light"/>
        </a:defRPr>
      </a:lvl8pPr>
      <a:lvl9pPr indent="1285763" algn="ctr" defTabSz="410730">
        <a:defRPr>
          <a:solidFill>
            <a:schemeClr val="tx1"/>
          </a:solidFill>
          <a:latin typeface="+mn-lt"/>
          <a:ea typeface="+mn-ea"/>
          <a:cs typeface="+mn-cs"/>
          <a:sym typeface="Gill Sans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7" name="Rectangle 11"/>
          <p:cNvSpPr>
            <a:spLocks noChangeArrowheads="1"/>
          </p:cNvSpPr>
          <p:nvPr/>
        </p:nvSpPr>
        <p:spPr bwMode="auto">
          <a:xfrm>
            <a:off x="6140939" y="5226005"/>
            <a:ext cx="287813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r>
              <a:rPr lang="fr-FR" altLang="fr-FR" sz="1600" i="1" dirty="0">
                <a:solidFill>
                  <a:srgbClr val="3E3D2A"/>
                </a:solidFill>
                <a:latin typeface="Calibri" panose="020F0502020204030204" pitchFamily="34" charset="0"/>
              </a:rPr>
              <a:t> Tableau </a:t>
            </a:r>
            <a:r>
              <a:rPr lang="fr-FR" altLang="fr-FR" sz="1600" i="1" dirty="0" err="1" smtClean="0">
                <a:solidFill>
                  <a:srgbClr val="3E3D2A"/>
                </a:solidFill>
                <a:latin typeface="Calibri" panose="020F0502020204030204" pitchFamily="34" charset="0"/>
              </a:rPr>
              <a:t>poléométrique</a:t>
            </a:r>
            <a:endParaRPr lang="fr-FR" altLang="fr-FR" sz="1600" i="1" dirty="0" smtClean="0">
              <a:solidFill>
                <a:srgbClr val="3E3D2A"/>
              </a:solidFill>
              <a:latin typeface="Calibri" panose="020F0502020204030204" pitchFamily="34" charset="0"/>
            </a:endParaRPr>
          </a:p>
          <a:p>
            <a:pPr algn="r"/>
            <a:r>
              <a:rPr lang="fr-FR" altLang="fr-FR" sz="1600" i="1" dirty="0" smtClean="0">
                <a:solidFill>
                  <a:srgbClr val="3E3D2A"/>
                </a:solidFill>
                <a:latin typeface="Calibri" panose="020F0502020204030204" pitchFamily="34" charset="0"/>
              </a:rPr>
              <a:t>Charles </a:t>
            </a:r>
            <a:r>
              <a:rPr lang="fr-FR" altLang="fr-FR" sz="1600" i="1" dirty="0">
                <a:solidFill>
                  <a:srgbClr val="3E3D2A"/>
                </a:solidFill>
                <a:latin typeface="Calibri" panose="020F0502020204030204" pitchFamily="34" charset="0"/>
              </a:rPr>
              <a:t>de </a:t>
            </a:r>
            <a:r>
              <a:rPr lang="fr-FR" altLang="fr-FR" sz="1600" i="1" dirty="0" smtClean="0">
                <a:solidFill>
                  <a:srgbClr val="3E3D2A"/>
                </a:solidFill>
                <a:latin typeface="Calibri" panose="020F0502020204030204" pitchFamily="34" charset="0"/>
              </a:rPr>
              <a:t>Fourcroy  (1782)</a:t>
            </a:r>
            <a:endParaRPr lang="fr-FR" altLang="fr-FR" sz="1600" i="1" dirty="0">
              <a:solidFill>
                <a:srgbClr val="3E3D2A"/>
              </a:solidFill>
              <a:latin typeface="Calibri" panose="020F0502020204030204" pitchFamily="34" charset="0"/>
            </a:endParaRPr>
          </a:p>
        </p:txBody>
      </p:sp>
      <p:sp>
        <p:nvSpPr>
          <p:cNvPr id="8" name="Rectangle 11"/>
          <p:cNvSpPr>
            <a:spLocks noChangeArrowheads="1"/>
          </p:cNvSpPr>
          <p:nvPr/>
        </p:nvSpPr>
        <p:spPr bwMode="auto">
          <a:xfrm>
            <a:off x="4162425" y="5837207"/>
            <a:ext cx="49149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altLang="fr-FR" sz="1000" dirty="0" smtClean="0">
                <a:solidFill>
                  <a:schemeClr val="tx1">
                    <a:lumMod val="60000"/>
                    <a:lumOff val="40000"/>
                  </a:schemeClr>
                </a:solidFill>
                <a:latin typeface="Calibri" panose="020F0502020204030204" pitchFamily="34" charset="0"/>
              </a:rPr>
              <a:t>&lt;http</a:t>
            </a:r>
            <a:r>
              <a:rPr lang="fr-FR" altLang="fr-FR" sz="1000" dirty="0">
                <a:solidFill>
                  <a:schemeClr val="tx1">
                    <a:lumMod val="60000"/>
                    <a:lumOff val="40000"/>
                  </a:schemeClr>
                </a:solidFill>
                <a:latin typeface="Calibri" panose="020F0502020204030204" pitchFamily="34" charset="0"/>
              </a:rPr>
              <a:t>://</a:t>
            </a:r>
            <a:r>
              <a:rPr lang="fr-FR" altLang="fr-FR" sz="1000" dirty="0" smtClean="0">
                <a:solidFill>
                  <a:schemeClr val="tx1">
                    <a:lumMod val="60000"/>
                    <a:lumOff val="40000"/>
                  </a:schemeClr>
                </a:solidFill>
                <a:latin typeface="Calibri" panose="020F0502020204030204" pitchFamily="34" charset="0"/>
              </a:rPr>
              <a:t>euclid.psych.yorku.ca/SCS/Gallery/images/palsky/defourcroy3.jpg&gt;</a:t>
            </a:r>
            <a:endParaRPr lang="fr-FR" altLang="fr-FR" sz="1000" dirty="0">
              <a:solidFill>
                <a:schemeClr val="tx1">
                  <a:lumMod val="60000"/>
                  <a:lumOff val="40000"/>
                </a:schemeClr>
              </a:solidFill>
              <a:latin typeface="Calibri" panose="020F0502020204030204" pitchFamily="34" charset="0"/>
            </a:endParaRPr>
          </a:p>
        </p:txBody>
      </p:sp>
      <p:sp>
        <p:nvSpPr>
          <p:cNvPr id="9" name="Rectangle 8"/>
          <p:cNvSpPr/>
          <p:nvPr/>
        </p:nvSpPr>
        <p:spPr>
          <a:xfrm>
            <a:off x="1924050" y="6088032"/>
            <a:ext cx="71532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defRPr/>
            </a:pPr>
            <a:r>
              <a:rPr lang="fr-FR" sz="1000" dirty="0" smtClean="0">
                <a:solidFill>
                  <a:schemeClr val="tx1">
                    <a:lumMod val="60000"/>
                    <a:lumOff val="40000"/>
                  </a:schemeClr>
                </a:solidFill>
                <a:latin typeface="Calibri" panose="020F0502020204030204" pitchFamily="34" charset="0"/>
              </a:rPr>
              <a:t>G</a:t>
            </a:r>
            <a:r>
              <a:rPr lang="fr-FR" sz="1000" dirty="0">
                <a:solidFill>
                  <a:schemeClr val="tx1">
                    <a:lumMod val="60000"/>
                    <a:lumOff val="40000"/>
                  </a:schemeClr>
                </a:solidFill>
                <a:latin typeface="Calibri" panose="020F0502020204030204" pitchFamily="34" charset="0"/>
              </a:rPr>
              <a:t>. </a:t>
            </a:r>
            <a:r>
              <a:rPr lang="fr-FR" sz="1000" dirty="0" err="1" smtClean="0">
                <a:solidFill>
                  <a:schemeClr val="tx1">
                    <a:lumMod val="60000"/>
                    <a:lumOff val="40000"/>
                  </a:schemeClr>
                </a:solidFill>
                <a:latin typeface="Calibri" panose="020F0502020204030204" pitchFamily="34" charset="0"/>
              </a:rPr>
              <a:t>Palsky</a:t>
            </a: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Des Chiffres et des Cartes: Naissance et développement de la cartographie quantitative française au XIX siècle</a:t>
            </a:r>
            <a:r>
              <a:rPr lang="fr-FR" sz="1000" dirty="0" smtClean="0">
                <a:solidFill>
                  <a:schemeClr val="tx1">
                    <a:lumMod val="60000"/>
                    <a:lumOff val="40000"/>
                  </a:schemeClr>
                </a:solidFill>
                <a:latin typeface="Calibri" panose="020F0502020204030204" pitchFamily="34" charset="0"/>
              </a:rPr>
              <a:t>.</a:t>
            </a:r>
          </a:p>
          <a:p>
            <a:pPr algn="r">
              <a:defRPr/>
            </a:pP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Comité des Travaux Historiques et Scientifiques (CTHS</a:t>
            </a: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Paris </a:t>
            </a:r>
            <a:r>
              <a:rPr lang="fr-FR" sz="1000" dirty="0" smtClean="0">
                <a:solidFill>
                  <a:schemeClr val="tx1">
                    <a:lumMod val="60000"/>
                    <a:lumOff val="40000"/>
                  </a:schemeClr>
                </a:solidFill>
                <a:latin typeface="Calibri" panose="020F0502020204030204" pitchFamily="34" charset="0"/>
              </a:rPr>
              <a:t>1996</a:t>
            </a:r>
            <a:endParaRPr lang="fr-FR" sz="1000" dirty="0">
              <a:solidFill>
                <a:schemeClr val="tx1">
                  <a:lumMod val="60000"/>
                  <a:lumOff val="40000"/>
                </a:schemeClr>
              </a:solidFill>
              <a:latin typeface="Calibri" panose="020F0502020204030204" pitchFamily="34" charset="0"/>
            </a:endParaRPr>
          </a:p>
        </p:txBody>
      </p:sp>
      <p:pic>
        <p:nvPicPr>
          <p:cNvPr id="10"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8" y="282575"/>
            <a:ext cx="4979987" cy="588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p:cNvSpPr>
            <a:spLocks noChangeArrowheads="1"/>
          </p:cNvSpPr>
          <p:nvPr/>
        </p:nvSpPr>
        <p:spPr bwMode="auto">
          <a:xfrm>
            <a:off x="5207000" y="1121539"/>
            <a:ext cx="3935412"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r>
              <a:rPr lang="fr-FR" altLang="fr-FR" i="1" dirty="0">
                <a:solidFill>
                  <a:srgbClr val="3E3D2A"/>
                </a:solidFill>
                <a:latin typeface="Calibri" panose="020F0502020204030204" pitchFamily="34" charset="0"/>
              </a:rPr>
              <a:t>« </a:t>
            </a:r>
            <a:r>
              <a:rPr lang="en-US" altLang="fr-FR" i="1" dirty="0">
                <a:solidFill>
                  <a:srgbClr val="3E3D2A"/>
                </a:solidFill>
                <a:latin typeface="Calibri" panose="020F0502020204030204" pitchFamily="34" charset="0"/>
              </a:rPr>
              <a:t>Use of geometric, proportional figures (squares) to compare demographic quantities by superposition, an early tableau </a:t>
            </a:r>
            <a:r>
              <a:rPr lang="en-US" altLang="fr-FR" i="1" dirty="0" err="1">
                <a:solidFill>
                  <a:srgbClr val="3E3D2A"/>
                </a:solidFill>
                <a:latin typeface="Calibri" panose="020F0502020204030204" pitchFamily="34" charset="0"/>
              </a:rPr>
              <a:t>graphique</a:t>
            </a:r>
            <a:r>
              <a:rPr lang="fr-FR" altLang="fr-FR" i="1" dirty="0">
                <a:solidFill>
                  <a:srgbClr val="3E3D2A"/>
                </a:solidFill>
                <a:latin typeface="Calibri" panose="020F0502020204030204" pitchFamily="34" charset="0"/>
              </a:rPr>
              <a:t> »</a:t>
            </a:r>
          </a:p>
        </p:txBody>
      </p:sp>
      <p:sp>
        <p:nvSpPr>
          <p:cNvPr id="12" name="Rectangle 11"/>
          <p:cNvSpPr>
            <a:spLocks noChangeArrowheads="1"/>
          </p:cNvSpPr>
          <p:nvPr/>
        </p:nvSpPr>
        <p:spPr bwMode="auto">
          <a:xfrm>
            <a:off x="4162425" y="2270125"/>
            <a:ext cx="49149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altLang="fr-FR" sz="1000" dirty="0" smtClean="0">
                <a:solidFill>
                  <a:schemeClr val="tx1">
                    <a:lumMod val="60000"/>
                    <a:lumOff val="40000"/>
                  </a:schemeClr>
                </a:solidFill>
                <a:latin typeface="Calibri" panose="020F0502020204030204" pitchFamily="34" charset="0"/>
              </a:rPr>
              <a:t>&lt;http</a:t>
            </a:r>
            <a:r>
              <a:rPr lang="fr-FR" altLang="fr-FR" sz="1000" dirty="0">
                <a:solidFill>
                  <a:schemeClr val="tx1">
                    <a:lumMod val="60000"/>
                    <a:lumOff val="40000"/>
                  </a:schemeClr>
                </a:solidFill>
                <a:latin typeface="Calibri" panose="020F0502020204030204" pitchFamily="34" charset="0"/>
              </a:rPr>
              <a:t>://</a:t>
            </a:r>
            <a:r>
              <a:rPr lang="fr-FR" altLang="fr-FR" sz="1000" dirty="0" smtClean="0">
                <a:solidFill>
                  <a:schemeClr val="tx1">
                    <a:lumMod val="60000"/>
                    <a:lumOff val="40000"/>
                  </a:schemeClr>
                </a:solidFill>
                <a:latin typeface="Calibri" panose="020F0502020204030204" pitchFamily="34" charset="0"/>
              </a:rPr>
              <a:t>www.datavis.ca/milestones/index.php?group=1700s&amp;mid=ms78&gt;</a:t>
            </a:r>
            <a:endParaRPr lang="fr-FR" altLang="fr-FR" sz="1000" dirty="0">
              <a:solidFill>
                <a:schemeClr val="tx1">
                  <a:lumMod val="60000"/>
                  <a:lumOff val="40000"/>
                </a:schemeClr>
              </a:solidFill>
              <a:latin typeface="Calibri" panose="020F0502020204030204" pitchFamily="34" charset="0"/>
            </a:endParaRPr>
          </a:p>
          <a:p>
            <a:pPr algn="r">
              <a:defRPr/>
            </a:pPr>
            <a:endParaRPr lang="fr-FR" altLang="fr-FR" sz="1000" dirty="0">
              <a:solidFill>
                <a:schemeClr val="tx1">
                  <a:lumMod val="60000"/>
                  <a:lumOff val="40000"/>
                </a:schemeClr>
              </a:solidFill>
              <a:latin typeface="Calibri" panose="020F0502020204030204" pitchFamily="34" charset="0"/>
            </a:endParaRPr>
          </a:p>
        </p:txBody>
      </p:sp>
      <p:sp>
        <p:nvSpPr>
          <p:cNvPr id="13"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14"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15" name="Image 14"/>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283290975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12" name="Rectangle 11"/>
          <p:cNvSpPr>
            <a:spLocks noChangeArrowheads="1"/>
          </p:cNvSpPr>
          <p:nvPr/>
        </p:nvSpPr>
        <p:spPr bwMode="auto">
          <a:xfrm>
            <a:off x="6140939" y="5226005"/>
            <a:ext cx="287813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r>
              <a:rPr lang="fr-FR" altLang="fr-FR" sz="1600" i="1" dirty="0">
                <a:solidFill>
                  <a:srgbClr val="3E3D2A"/>
                </a:solidFill>
                <a:latin typeface="Calibri" panose="020F0502020204030204" pitchFamily="34" charset="0"/>
              </a:rPr>
              <a:t> Tableau </a:t>
            </a:r>
            <a:r>
              <a:rPr lang="fr-FR" altLang="fr-FR" sz="1600" i="1" dirty="0" err="1" smtClean="0">
                <a:solidFill>
                  <a:srgbClr val="3E3D2A"/>
                </a:solidFill>
                <a:latin typeface="Calibri" panose="020F0502020204030204" pitchFamily="34" charset="0"/>
              </a:rPr>
              <a:t>poléométrique</a:t>
            </a:r>
            <a:endParaRPr lang="fr-FR" altLang="fr-FR" sz="1600" i="1" dirty="0" smtClean="0">
              <a:solidFill>
                <a:srgbClr val="3E3D2A"/>
              </a:solidFill>
              <a:latin typeface="Calibri" panose="020F0502020204030204" pitchFamily="34" charset="0"/>
            </a:endParaRPr>
          </a:p>
          <a:p>
            <a:pPr algn="r"/>
            <a:r>
              <a:rPr lang="fr-FR" altLang="fr-FR" sz="1600" i="1" dirty="0" smtClean="0">
                <a:solidFill>
                  <a:srgbClr val="3E3D2A"/>
                </a:solidFill>
                <a:latin typeface="Calibri" panose="020F0502020204030204" pitchFamily="34" charset="0"/>
              </a:rPr>
              <a:t>Charles </a:t>
            </a:r>
            <a:r>
              <a:rPr lang="fr-FR" altLang="fr-FR" sz="1600" i="1" dirty="0">
                <a:solidFill>
                  <a:srgbClr val="3E3D2A"/>
                </a:solidFill>
                <a:latin typeface="Calibri" panose="020F0502020204030204" pitchFamily="34" charset="0"/>
              </a:rPr>
              <a:t>de </a:t>
            </a:r>
            <a:r>
              <a:rPr lang="fr-FR" altLang="fr-FR" sz="1600" i="1" dirty="0" smtClean="0">
                <a:solidFill>
                  <a:srgbClr val="3E3D2A"/>
                </a:solidFill>
                <a:latin typeface="Calibri" panose="020F0502020204030204" pitchFamily="34" charset="0"/>
              </a:rPr>
              <a:t>Fourcroy  (1782)</a:t>
            </a:r>
            <a:endParaRPr lang="fr-FR" altLang="fr-FR" sz="1600" i="1" dirty="0">
              <a:solidFill>
                <a:srgbClr val="3E3D2A"/>
              </a:solidFill>
              <a:latin typeface="Calibri" panose="020F0502020204030204" pitchFamily="34" charset="0"/>
            </a:endParaRPr>
          </a:p>
        </p:txBody>
      </p:sp>
      <p:sp>
        <p:nvSpPr>
          <p:cNvPr id="13" name="Rectangle 11"/>
          <p:cNvSpPr>
            <a:spLocks noChangeArrowheads="1"/>
          </p:cNvSpPr>
          <p:nvPr/>
        </p:nvSpPr>
        <p:spPr bwMode="auto">
          <a:xfrm>
            <a:off x="4162425" y="5837207"/>
            <a:ext cx="49149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altLang="fr-FR" sz="1000" dirty="0" smtClean="0">
                <a:solidFill>
                  <a:schemeClr val="tx1">
                    <a:lumMod val="60000"/>
                    <a:lumOff val="40000"/>
                  </a:schemeClr>
                </a:solidFill>
                <a:latin typeface="Calibri" panose="020F0502020204030204" pitchFamily="34" charset="0"/>
              </a:rPr>
              <a:t>&lt;http</a:t>
            </a:r>
            <a:r>
              <a:rPr lang="fr-FR" altLang="fr-FR" sz="1000" dirty="0">
                <a:solidFill>
                  <a:schemeClr val="tx1">
                    <a:lumMod val="60000"/>
                    <a:lumOff val="40000"/>
                  </a:schemeClr>
                </a:solidFill>
                <a:latin typeface="Calibri" panose="020F0502020204030204" pitchFamily="34" charset="0"/>
              </a:rPr>
              <a:t>://</a:t>
            </a:r>
            <a:r>
              <a:rPr lang="fr-FR" altLang="fr-FR" sz="1000" dirty="0" smtClean="0">
                <a:solidFill>
                  <a:schemeClr val="tx1">
                    <a:lumMod val="60000"/>
                    <a:lumOff val="40000"/>
                  </a:schemeClr>
                </a:solidFill>
                <a:latin typeface="Calibri" panose="020F0502020204030204" pitchFamily="34" charset="0"/>
              </a:rPr>
              <a:t>euclid.psych.yorku.ca/SCS/Gallery/images/palsky/defourcroy3.jpg&gt;</a:t>
            </a:r>
            <a:endParaRPr lang="fr-FR" altLang="fr-FR" sz="1000" dirty="0">
              <a:solidFill>
                <a:schemeClr val="tx1">
                  <a:lumMod val="60000"/>
                  <a:lumOff val="40000"/>
                </a:schemeClr>
              </a:solidFill>
              <a:latin typeface="Calibri" panose="020F0502020204030204" pitchFamily="34" charset="0"/>
            </a:endParaRPr>
          </a:p>
        </p:txBody>
      </p:sp>
      <p:sp>
        <p:nvSpPr>
          <p:cNvPr id="14" name="Rectangle 13"/>
          <p:cNvSpPr/>
          <p:nvPr/>
        </p:nvSpPr>
        <p:spPr>
          <a:xfrm>
            <a:off x="1924050" y="6088032"/>
            <a:ext cx="71532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defRPr/>
            </a:pPr>
            <a:r>
              <a:rPr lang="fr-FR" sz="1000" dirty="0" smtClean="0">
                <a:solidFill>
                  <a:schemeClr val="tx1">
                    <a:lumMod val="60000"/>
                    <a:lumOff val="40000"/>
                  </a:schemeClr>
                </a:solidFill>
                <a:latin typeface="Calibri" panose="020F0502020204030204" pitchFamily="34" charset="0"/>
              </a:rPr>
              <a:t>G</a:t>
            </a:r>
            <a:r>
              <a:rPr lang="fr-FR" sz="1000" dirty="0">
                <a:solidFill>
                  <a:schemeClr val="tx1">
                    <a:lumMod val="60000"/>
                    <a:lumOff val="40000"/>
                  </a:schemeClr>
                </a:solidFill>
                <a:latin typeface="Calibri" panose="020F0502020204030204" pitchFamily="34" charset="0"/>
              </a:rPr>
              <a:t>. </a:t>
            </a:r>
            <a:r>
              <a:rPr lang="fr-FR" sz="1000" dirty="0" err="1" smtClean="0">
                <a:solidFill>
                  <a:schemeClr val="tx1">
                    <a:lumMod val="60000"/>
                    <a:lumOff val="40000"/>
                  </a:schemeClr>
                </a:solidFill>
                <a:latin typeface="Calibri" panose="020F0502020204030204" pitchFamily="34" charset="0"/>
              </a:rPr>
              <a:t>Palsky</a:t>
            </a: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Des Chiffres et des Cartes: Naissance et développement de la cartographie quantitative française au XIX siècle</a:t>
            </a:r>
            <a:r>
              <a:rPr lang="fr-FR" sz="1000" dirty="0" smtClean="0">
                <a:solidFill>
                  <a:schemeClr val="tx1">
                    <a:lumMod val="60000"/>
                    <a:lumOff val="40000"/>
                  </a:schemeClr>
                </a:solidFill>
                <a:latin typeface="Calibri" panose="020F0502020204030204" pitchFamily="34" charset="0"/>
              </a:rPr>
              <a:t>.</a:t>
            </a:r>
          </a:p>
          <a:p>
            <a:pPr algn="r">
              <a:defRPr/>
            </a:pP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Comité des Travaux Historiques et Scientifiques (CTHS</a:t>
            </a: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Paris </a:t>
            </a:r>
            <a:r>
              <a:rPr lang="fr-FR" sz="1000" dirty="0" smtClean="0">
                <a:solidFill>
                  <a:schemeClr val="tx1">
                    <a:lumMod val="60000"/>
                    <a:lumOff val="40000"/>
                  </a:schemeClr>
                </a:solidFill>
                <a:latin typeface="Calibri" panose="020F0502020204030204" pitchFamily="34" charset="0"/>
              </a:rPr>
              <a:t>1996</a:t>
            </a:r>
            <a:endParaRPr lang="fr-FR" sz="1000" dirty="0">
              <a:solidFill>
                <a:schemeClr val="tx1">
                  <a:lumMod val="60000"/>
                  <a:lumOff val="40000"/>
                </a:schemeClr>
              </a:solidFill>
              <a:latin typeface="Calibri" panose="020F0502020204030204" pitchFamily="34" charset="0"/>
            </a:endParaRPr>
          </a:p>
        </p:txBody>
      </p:sp>
      <p:pic>
        <p:nvPicPr>
          <p:cNvPr id="15"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8" y="282575"/>
            <a:ext cx="4979987" cy="588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4"/>
          <p:cNvSpPr>
            <a:spLocks noChangeArrowheads="1"/>
          </p:cNvSpPr>
          <p:nvPr/>
        </p:nvSpPr>
        <p:spPr bwMode="auto">
          <a:xfrm>
            <a:off x="5446713" y="3025760"/>
            <a:ext cx="363061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r>
              <a:rPr lang="fr-FR" altLang="fr-FR" dirty="0">
                <a:latin typeface="Calibri" panose="020F0502020204030204" pitchFamily="34" charset="0"/>
              </a:rPr>
              <a:t>Des </a:t>
            </a:r>
            <a:r>
              <a:rPr lang="fr-FR" altLang="fr-FR" dirty="0" smtClean="0">
                <a:latin typeface="Calibri" panose="020F0502020204030204" pitchFamily="34" charset="0"/>
              </a:rPr>
              <a:t>quantités</a:t>
            </a:r>
          </a:p>
          <a:p>
            <a:pPr eaLnBrk="1" hangingPunct="1"/>
            <a:endParaRPr lang="fr-FR" altLang="fr-FR" dirty="0">
              <a:latin typeface="Calibri" panose="020F0502020204030204" pitchFamily="34" charset="0"/>
            </a:endParaRPr>
          </a:p>
          <a:p>
            <a:pPr eaLnBrk="1" hangingPunct="1"/>
            <a:r>
              <a:rPr lang="fr-FR" altLang="fr-FR" i="1" dirty="0" smtClean="0">
                <a:latin typeface="Calibri" panose="020F0502020204030204" pitchFamily="34" charset="0"/>
              </a:rPr>
              <a:t>Une échelle, </a:t>
            </a:r>
          </a:p>
          <a:p>
            <a:pPr eaLnBrk="1" hangingPunct="1"/>
            <a:endParaRPr lang="fr-FR" altLang="fr-FR" i="1" dirty="0" smtClean="0">
              <a:latin typeface="Calibri" panose="020F0502020204030204" pitchFamily="34" charset="0"/>
            </a:endParaRPr>
          </a:p>
          <a:p>
            <a:pPr eaLnBrk="1" hangingPunct="1"/>
            <a:r>
              <a:rPr lang="fr-FR" altLang="fr-FR" i="1" dirty="0" smtClean="0">
                <a:latin typeface="Calibri" panose="020F0502020204030204" pitchFamily="34" charset="0"/>
              </a:rPr>
              <a:t>La surface des carrés traduit la démographie des villes</a:t>
            </a:r>
          </a:p>
        </p:txBody>
      </p:sp>
      <p:sp>
        <p:nvSpPr>
          <p:cNvPr id="17" name="Ellipse 16"/>
          <p:cNvSpPr/>
          <p:nvPr/>
        </p:nvSpPr>
        <p:spPr>
          <a:xfrm>
            <a:off x="1671638" y="846138"/>
            <a:ext cx="1336675" cy="382587"/>
          </a:xfrm>
          <a:prstGeom prst="ellipse">
            <a:avLst/>
          </a:prstGeom>
          <a:solidFill>
            <a:srgbClr val="FFFFFF">
              <a:alpha val="45000"/>
            </a:srgbClr>
          </a:solidFill>
          <a:ln w="19050" cap="flat">
            <a:solidFill>
              <a:srgbClr val="C00000"/>
            </a:solidFill>
            <a:miter lim="400000"/>
          </a:ln>
          <a:effectLst>
            <a:outerShdw blurRad="50800" dist="76200" dir="3000000" algn="ctr" rotWithShape="0">
              <a:schemeClr val="tx1">
                <a:alpha val="64000"/>
              </a:schemeClr>
            </a:outerShdw>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defTabSz="584200" fontAlgn="auto" latinLnBrk="1">
              <a:spcBef>
                <a:spcPts val="0"/>
              </a:spcBef>
              <a:spcAft>
                <a:spcPts val="0"/>
              </a:spcAft>
              <a:defRPr/>
            </a:pPr>
            <a:endParaRPr lang="fr-FR" sz="3600">
              <a:solidFill>
                <a:srgbClr val="FFFFFF"/>
              </a:solidFill>
              <a:latin typeface="+mn-lt"/>
              <a:ea typeface="+mn-ea"/>
              <a:cs typeface="+mn-cs"/>
              <a:sym typeface="Gill Sans Light"/>
            </a:endParaRPr>
          </a:p>
        </p:txBody>
      </p:sp>
      <p:sp>
        <p:nvSpPr>
          <p:cNvPr id="18" name="Ellipse 17"/>
          <p:cNvSpPr/>
          <p:nvPr/>
        </p:nvSpPr>
        <p:spPr>
          <a:xfrm>
            <a:off x="3038475" y="846138"/>
            <a:ext cx="1336675" cy="382587"/>
          </a:xfrm>
          <a:prstGeom prst="ellipse">
            <a:avLst/>
          </a:prstGeom>
          <a:solidFill>
            <a:srgbClr val="FFFFFF">
              <a:alpha val="34000"/>
            </a:srgbClr>
          </a:solidFill>
          <a:ln w="19050" cap="flat">
            <a:solidFill>
              <a:srgbClr val="C00000"/>
            </a:solidFill>
            <a:miter lim="400000"/>
          </a:ln>
          <a:effectLst>
            <a:outerShdw blurRad="50800" dist="76200" dir="3000000" algn="ctr" rotWithShape="0">
              <a:schemeClr val="tx1">
                <a:alpha val="64000"/>
              </a:schemeClr>
            </a:outerShdw>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defTabSz="584200" fontAlgn="auto" latinLnBrk="1">
              <a:spcBef>
                <a:spcPts val="0"/>
              </a:spcBef>
              <a:spcAft>
                <a:spcPts val="0"/>
              </a:spcAft>
              <a:defRPr/>
            </a:pPr>
            <a:endParaRPr lang="fr-FR" sz="3600">
              <a:solidFill>
                <a:srgbClr val="FFFFFF"/>
              </a:solidFill>
              <a:latin typeface="+mn-lt"/>
              <a:ea typeface="+mn-ea"/>
              <a:cs typeface="+mn-cs"/>
              <a:sym typeface="Gill Sans Light"/>
            </a:endParaRPr>
          </a:p>
        </p:txBody>
      </p:sp>
      <p:sp>
        <p:nvSpPr>
          <p:cNvPr id="21" name="Rectangle 4"/>
          <p:cNvSpPr>
            <a:spLocks noChangeArrowheads="1"/>
          </p:cNvSpPr>
          <p:nvPr/>
        </p:nvSpPr>
        <p:spPr bwMode="auto">
          <a:xfrm>
            <a:off x="5538789" y="859710"/>
            <a:ext cx="36306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r>
              <a:rPr lang="fr-FR" altLang="fr-FR" dirty="0" smtClean="0">
                <a:latin typeface="Calibri" panose="020F0502020204030204" pitchFamily="34" charset="0"/>
              </a:rPr>
              <a:t>Une </a:t>
            </a:r>
            <a:r>
              <a:rPr lang="fr-FR" altLang="fr-FR" dirty="0">
                <a:latin typeface="Calibri" panose="020F0502020204030204" pitchFamily="34" charset="0"/>
              </a:rPr>
              <a:t>classification</a:t>
            </a:r>
            <a:r>
              <a:rPr lang="fr-FR" altLang="fr-FR" dirty="0" smtClean="0">
                <a:latin typeface="Calibri" panose="020F0502020204030204" pitchFamily="34" charset="0"/>
              </a:rPr>
              <a:t>,</a:t>
            </a:r>
            <a:endParaRPr lang="fr-FR" altLang="fr-FR" dirty="0">
              <a:latin typeface="Calibri" panose="020F0502020204030204" pitchFamily="34" charset="0"/>
            </a:endParaRPr>
          </a:p>
        </p:txBody>
      </p:sp>
      <p:sp>
        <p:nvSpPr>
          <p:cNvPr id="2" name="Rectangle 1"/>
          <p:cNvSpPr/>
          <p:nvPr/>
        </p:nvSpPr>
        <p:spPr>
          <a:xfrm>
            <a:off x="822960" y="1447165"/>
            <a:ext cx="2088000" cy="2088000"/>
          </a:xfrm>
          <a:prstGeom prst="rect">
            <a:avLst/>
          </a:prstGeom>
          <a:solidFill>
            <a:srgbClr val="FFFFFF">
              <a:alpha val="34000"/>
            </a:srgbClr>
          </a:solidFill>
          <a:ln w="19050" cap="flat">
            <a:solidFill>
              <a:srgbClr val="C00000"/>
            </a:solidFill>
            <a:miter lim="400000"/>
          </a:ln>
          <a:effectLst>
            <a:outerShdw blurRad="50800" dist="76200" dir="3000000" algn="ctr" rotWithShape="0">
              <a:schemeClr val="tx1">
                <a:alpha val="64000"/>
              </a:schemeClr>
            </a:outerShdw>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defTabSz="584200" fontAlgn="auto" latinLnBrk="1">
              <a:spcBef>
                <a:spcPts val="0"/>
              </a:spcBef>
              <a:spcAft>
                <a:spcPts val="0"/>
              </a:spcAft>
            </a:pPr>
            <a:endParaRPr lang="fr-FR" sz="3600">
              <a:solidFill>
                <a:srgbClr val="FFFFFF"/>
              </a:solidFill>
              <a:latin typeface="+mn-lt"/>
              <a:ea typeface="+mn-ea"/>
              <a:cs typeface="+mn-cs"/>
              <a:sym typeface="Gill Sans Light"/>
            </a:endParaRPr>
          </a:p>
        </p:txBody>
      </p:sp>
      <p:cxnSp>
        <p:nvCxnSpPr>
          <p:cNvPr id="5" name="Connecteur droit avec flèche 4"/>
          <p:cNvCxnSpPr>
            <a:stCxn id="21" idx="1"/>
          </p:cNvCxnSpPr>
          <p:nvPr/>
        </p:nvCxnSpPr>
        <p:spPr>
          <a:xfrm flipH="1" flipV="1">
            <a:off x="4375150" y="1037431"/>
            <a:ext cx="1163639" cy="6945"/>
          </a:xfrm>
          <a:prstGeom prst="straightConnector1">
            <a:avLst/>
          </a:prstGeom>
          <a:noFill/>
          <a:ln w="25400" cap="flat">
            <a:solidFill>
              <a:srgbClr val="C00000"/>
            </a:solidFill>
            <a:prstDash val="solid"/>
            <a:miter lim="400000"/>
            <a:tailEnd type="triangle"/>
          </a:ln>
          <a:effectLst/>
        </p:spPr>
        <p:style>
          <a:lnRef idx="0">
            <a:scrgbClr r="0" g="0" b="0"/>
          </a:lnRef>
          <a:fillRef idx="0">
            <a:scrgbClr r="0" g="0" b="0"/>
          </a:fillRef>
          <a:effectRef idx="0">
            <a:scrgbClr r="0" g="0" b="0"/>
          </a:effectRef>
          <a:fontRef idx="none"/>
        </p:style>
      </p:cxnSp>
      <p:cxnSp>
        <p:nvCxnSpPr>
          <p:cNvPr id="23" name="Connecteur droit avec flèche 22"/>
          <p:cNvCxnSpPr/>
          <p:nvPr/>
        </p:nvCxnSpPr>
        <p:spPr>
          <a:xfrm flipH="1" flipV="1">
            <a:off x="2910960" y="2961526"/>
            <a:ext cx="2535754" cy="246162"/>
          </a:xfrm>
          <a:prstGeom prst="straightConnector1">
            <a:avLst/>
          </a:prstGeom>
          <a:noFill/>
          <a:ln w="25400" cap="flat">
            <a:solidFill>
              <a:srgbClr val="C00000"/>
            </a:solidFill>
            <a:prstDash val="solid"/>
            <a:miter lim="400000"/>
            <a:tailEnd type="triangle"/>
          </a:ln>
          <a:effectLst/>
        </p:spPr>
        <p:style>
          <a:lnRef idx="0">
            <a:scrgbClr r="0" g="0" b="0"/>
          </a:lnRef>
          <a:fillRef idx="0">
            <a:scrgbClr r="0" g="0" b="0"/>
          </a:fillRef>
          <a:effectRef idx="0">
            <a:scrgbClr r="0" g="0" b="0"/>
          </a:effectRef>
          <a:fontRef idx="none"/>
        </p:style>
      </p:cxnSp>
      <p:cxnSp>
        <p:nvCxnSpPr>
          <p:cNvPr id="24" name="Connecteur droit avec flèche 23"/>
          <p:cNvCxnSpPr/>
          <p:nvPr/>
        </p:nvCxnSpPr>
        <p:spPr>
          <a:xfrm flipH="1" flipV="1">
            <a:off x="3154681" y="1393363"/>
            <a:ext cx="2292032" cy="1814325"/>
          </a:xfrm>
          <a:prstGeom prst="straightConnector1">
            <a:avLst/>
          </a:prstGeom>
          <a:noFill/>
          <a:ln w="25400" cap="flat">
            <a:solidFill>
              <a:srgbClr val="C00000"/>
            </a:solidFill>
            <a:prstDash val="solid"/>
            <a:miter lim="400000"/>
            <a:tailEnd type="triangle"/>
          </a:ln>
          <a:effectLst/>
        </p:spPr>
        <p:style>
          <a:lnRef idx="0">
            <a:scrgbClr r="0" g="0" b="0"/>
          </a:lnRef>
          <a:fillRef idx="0">
            <a:scrgbClr r="0" g="0" b="0"/>
          </a:fillRef>
          <a:effectRef idx="0">
            <a:scrgbClr r="0" g="0" b="0"/>
          </a:effectRef>
          <a:fontRef idx="none"/>
        </p:style>
      </p:cxnSp>
      <p:sp>
        <p:nvSpPr>
          <p:cNvPr id="27"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28"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29" name="Image 28"/>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89427236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12" name="Rectangle 11"/>
          <p:cNvSpPr>
            <a:spLocks noChangeArrowheads="1"/>
          </p:cNvSpPr>
          <p:nvPr/>
        </p:nvSpPr>
        <p:spPr bwMode="auto">
          <a:xfrm>
            <a:off x="6140939" y="5226005"/>
            <a:ext cx="287813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r>
              <a:rPr lang="fr-FR" altLang="fr-FR" sz="1600" i="1" dirty="0">
                <a:solidFill>
                  <a:srgbClr val="3E3D2A"/>
                </a:solidFill>
                <a:latin typeface="Calibri" panose="020F0502020204030204" pitchFamily="34" charset="0"/>
              </a:rPr>
              <a:t> Tableau </a:t>
            </a:r>
            <a:r>
              <a:rPr lang="fr-FR" altLang="fr-FR" sz="1600" i="1" dirty="0" err="1" smtClean="0">
                <a:solidFill>
                  <a:srgbClr val="3E3D2A"/>
                </a:solidFill>
                <a:latin typeface="Calibri" panose="020F0502020204030204" pitchFamily="34" charset="0"/>
              </a:rPr>
              <a:t>poléométrique</a:t>
            </a:r>
            <a:endParaRPr lang="fr-FR" altLang="fr-FR" sz="1600" i="1" dirty="0" smtClean="0">
              <a:solidFill>
                <a:srgbClr val="3E3D2A"/>
              </a:solidFill>
              <a:latin typeface="Calibri" panose="020F0502020204030204" pitchFamily="34" charset="0"/>
            </a:endParaRPr>
          </a:p>
          <a:p>
            <a:pPr algn="r"/>
            <a:r>
              <a:rPr lang="fr-FR" altLang="fr-FR" sz="1600" i="1" dirty="0" smtClean="0">
                <a:solidFill>
                  <a:srgbClr val="3E3D2A"/>
                </a:solidFill>
                <a:latin typeface="Calibri" panose="020F0502020204030204" pitchFamily="34" charset="0"/>
              </a:rPr>
              <a:t>Charles </a:t>
            </a:r>
            <a:r>
              <a:rPr lang="fr-FR" altLang="fr-FR" sz="1600" i="1" dirty="0">
                <a:solidFill>
                  <a:srgbClr val="3E3D2A"/>
                </a:solidFill>
                <a:latin typeface="Calibri" panose="020F0502020204030204" pitchFamily="34" charset="0"/>
              </a:rPr>
              <a:t>de </a:t>
            </a:r>
            <a:r>
              <a:rPr lang="fr-FR" altLang="fr-FR" sz="1600" i="1" dirty="0" smtClean="0">
                <a:solidFill>
                  <a:srgbClr val="3E3D2A"/>
                </a:solidFill>
                <a:latin typeface="Calibri" panose="020F0502020204030204" pitchFamily="34" charset="0"/>
              </a:rPr>
              <a:t>Fourcroy  (1782)</a:t>
            </a:r>
            <a:endParaRPr lang="fr-FR" altLang="fr-FR" sz="1600" i="1" dirty="0">
              <a:solidFill>
                <a:srgbClr val="3E3D2A"/>
              </a:solidFill>
              <a:latin typeface="Calibri" panose="020F0502020204030204" pitchFamily="34" charset="0"/>
            </a:endParaRPr>
          </a:p>
        </p:txBody>
      </p:sp>
      <p:sp>
        <p:nvSpPr>
          <p:cNvPr id="13" name="Rectangle 11"/>
          <p:cNvSpPr>
            <a:spLocks noChangeArrowheads="1"/>
          </p:cNvSpPr>
          <p:nvPr/>
        </p:nvSpPr>
        <p:spPr bwMode="auto">
          <a:xfrm>
            <a:off x="4162425" y="5837207"/>
            <a:ext cx="49149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altLang="fr-FR" sz="1000" dirty="0" smtClean="0">
                <a:solidFill>
                  <a:schemeClr val="tx1">
                    <a:lumMod val="60000"/>
                    <a:lumOff val="40000"/>
                  </a:schemeClr>
                </a:solidFill>
                <a:latin typeface="Calibri" panose="020F0502020204030204" pitchFamily="34" charset="0"/>
              </a:rPr>
              <a:t>&lt;http</a:t>
            </a:r>
            <a:r>
              <a:rPr lang="fr-FR" altLang="fr-FR" sz="1000" dirty="0">
                <a:solidFill>
                  <a:schemeClr val="tx1">
                    <a:lumMod val="60000"/>
                    <a:lumOff val="40000"/>
                  </a:schemeClr>
                </a:solidFill>
                <a:latin typeface="Calibri" panose="020F0502020204030204" pitchFamily="34" charset="0"/>
              </a:rPr>
              <a:t>://</a:t>
            </a:r>
            <a:r>
              <a:rPr lang="fr-FR" altLang="fr-FR" sz="1000" dirty="0" smtClean="0">
                <a:solidFill>
                  <a:schemeClr val="tx1">
                    <a:lumMod val="60000"/>
                    <a:lumOff val="40000"/>
                  </a:schemeClr>
                </a:solidFill>
                <a:latin typeface="Calibri" panose="020F0502020204030204" pitchFamily="34" charset="0"/>
              </a:rPr>
              <a:t>euclid.psych.yorku.ca/SCS/Gallery/images/palsky/defourcroy3.jpg&gt;</a:t>
            </a:r>
            <a:endParaRPr lang="fr-FR" altLang="fr-FR" sz="1000" dirty="0">
              <a:solidFill>
                <a:schemeClr val="tx1">
                  <a:lumMod val="60000"/>
                  <a:lumOff val="40000"/>
                </a:schemeClr>
              </a:solidFill>
              <a:latin typeface="Calibri" panose="020F0502020204030204" pitchFamily="34" charset="0"/>
            </a:endParaRPr>
          </a:p>
        </p:txBody>
      </p:sp>
      <p:sp>
        <p:nvSpPr>
          <p:cNvPr id="14" name="Rectangle 13"/>
          <p:cNvSpPr/>
          <p:nvPr/>
        </p:nvSpPr>
        <p:spPr>
          <a:xfrm>
            <a:off x="1924050" y="6088032"/>
            <a:ext cx="71532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defRPr/>
            </a:pPr>
            <a:r>
              <a:rPr lang="fr-FR" sz="1000" dirty="0" smtClean="0">
                <a:solidFill>
                  <a:schemeClr val="tx1">
                    <a:lumMod val="60000"/>
                    <a:lumOff val="40000"/>
                  </a:schemeClr>
                </a:solidFill>
                <a:latin typeface="Calibri" panose="020F0502020204030204" pitchFamily="34" charset="0"/>
              </a:rPr>
              <a:t>G</a:t>
            </a:r>
            <a:r>
              <a:rPr lang="fr-FR" sz="1000" dirty="0">
                <a:solidFill>
                  <a:schemeClr val="tx1">
                    <a:lumMod val="60000"/>
                    <a:lumOff val="40000"/>
                  </a:schemeClr>
                </a:solidFill>
                <a:latin typeface="Calibri" panose="020F0502020204030204" pitchFamily="34" charset="0"/>
              </a:rPr>
              <a:t>. </a:t>
            </a:r>
            <a:r>
              <a:rPr lang="fr-FR" sz="1000" dirty="0" err="1" smtClean="0">
                <a:solidFill>
                  <a:schemeClr val="tx1">
                    <a:lumMod val="60000"/>
                    <a:lumOff val="40000"/>
                  </a:schemeClr>
                </a:solidFill>
                <a:latin typeface="Calibri" panose="020F0502020204030204" pitchFamily="34" charset="0"/>
              </a:rPr>
              <a:t>Palsky</a:t>
            </a: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Des Chiffres et des Cartes: Naissance et développement de la cartographie quantitative française au XIX siècle</a:t>
            </a:r>
            <a:r>
              <a:rPr lang="fr-FR" sz="1000" dirty="0" smtClean="0">
                <a:solidFill>
                  <a:schemeClr val="tx1">
                    <a:lumMod val="60000"/>
                    <a:lumOff val="40000"/>
                  </a:schemeClr>
                </a:solidFill>
                <a:latin typeface="Calibri" panose="020F0502020204030204" pitchFamily="34" charset="0"/>
              </a:rPr>
              <a:t>.</a:t>
            </a:r>
          </a:p>
          <a:p>
            <a:pPr algn="r">
              <a:defRPr/>
            </a:pP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Comité des Travaux Historiques et Scientifiques (CTHS</a:t>
            </a:r>
            <a:r>
              <a:rPr lang="fr-FR" sz="1000" dirty="0" smtClean="0">
                <a:solidFill>
                  <a:schemeClr val="tx1">
                    <a:lumMod val="60000"/>
                    <a:lumOff val="40000"/>
                  </a:schemeClr>
                </a:solidFill>
                <a:latin typeface="Calibri" panose="020F0502020204030204" pitchFamily="34" charset="0"/>
              </a:rPr>
              <a:t>), </a:t>
            </a:r>
            <a:r>
              <a:rPr lang="fr-FR" sz="1000" dirty="0">
                <a:solidFill>
                  <a:schemeClr val="tx1">
                    <a:lumMod val="60000"/>
                    <a:lumOff val="40000"/>
                  </a:schemeClr>
                </a:solidFill>
                <a:latin typeface="Calibri" panose="020F0502020204030204" pitchFamily="34" charset="0"/>
              </a:rPr>
              <a:t>Paris </a:t>
            </a:r>
            <a:r>
              <a:rPr lang="fr-FR" sz="1000" dirty="0" smtClean="0">
                <a:solidFill>
                  <a:schemeClr val="tx1">
                    <a:lumMod val="60000"/>
                    <a:lumOff val="40000"/>
                  </a:schemeClr>
                </a:solidFill>
                <a:latin typeface="Calibri" panose="020F0502020204030204" pitchFamily="34" charset="0"/>
              </a:rPr>
              <a:t>1996</a:t>
            </a:r>
            <a:endParaRPr lang="fr-FR" sz="1000" dirty="0">
              <a:solidFill>
                <a:schemeClr val="tx1">
                  <a:lumMod val="60000"/>
                  <a:lumOff val="40000"/>
                </a:schemeClr>
              </a:solidFill>
              <a:latin typeface="Calibri" panose="020F0502020204030204" pitchFamily="34" charset="0"/>
            </a:endParaRPr>
          </a:p>
        </p:txBody>
      </p:sp>
      <p:pic>
        <p:nvPicPr>
          <p:cNvPr id="15"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8" y="282575"/>
            <a:ext cx="4979987" cy="588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4"/>
          <p:cNvSpPr>
            <a:spLocks noChangeArrowheads="1"/>
          </p:cNvSpPr>
          <p:nvPr/>
        </p:nvSpPr>
        <p:spPr bwMode="auto">
          <a:xfrm>
            <a:off x="5446713" y="1743075"/>
            <a:ext cx="363061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r>
              <a:rPr lang="fr-FR" altLang="fr-FR" dirty="0" smtClean="0">
                <a:latin typeface="Calibri" panose="020F0502020204030204" pitchFamily="34" charset="0"/>
              </a:rPr>
              <a:t>Sorte de « </a:t>
            </a:r>
            <a:r>
              <a:rPr lang="fr-FR" altLang="fr-FR" dirty="0" err="1" smtClean="0">
                <a:latin typeface="Calibri" panose="020F0502020204030204" pitchFamily="34" charset="0"/>
              </a:rPr>
              <a:t>clustering</a:t>
            </a:r>
            <a:r>
              <a:rPr lang="fr-FR" altLang="fr-FR" dirty="0" smtClean="0">
                <a:latin typeface="Calibri" panose="020F0502020204030204" pitchFamily="34" charset="0"/>
              </a:rPr>
              <a:t> » précoce</a:t>
            </a:r>
          </a:p>
          <a:p>
            <a:pPr eaLnBrk="1" hangingPunct="1"/>
            <a:endParaRPr lang="fr-FR" altLang="fr-FR" dirty="0" smtClean="0">
              <a:latin typeface="Calibri" panose="020F0502020204030204" pitchFamily="34" charset="0"/>
            </a:endParaRPr>
          </a:p>
          <a:p>
            <a:pPr eaLnBrk="1" hangingPunct="1"/>
            <a:r>
              <a:rPr lang="fr-FR" altLang="fr-FR" dirty="0" smtClean="0">
                <a:latin typeface="Calibri" panose="020F0502020204030204" pitchFamily="34" charset="0"/>
              </a:rPr>
              <a:t>&gt; Les villes de Londres, </a:t>
            </a:r>
            <a:r>
              <a:rPr lang="fr-FR" altLang="fr-FR" dirty="0" err="1" smtClean="0">
                <a:latin typeface="Calibri" panose="020F0502020204030204" pitchFamily="34" charset="0"/>
              </a:rPr>
              <a:t>Petersbourg</a:t>
            </a:r>
            <a:r>
              <a:rPr lang="fr-FR" altLang="fr-FR" dirty="0" smtClean="0">
                <a:latin typeface="Calibri" panose="020F0502020204030204" pitchFamily="34" charset="0"/>
              </a:rPr>
              <a:t>, et Paris sont placées dans un même « cluster »  </a:t>
            </a:r>
            <a:endParaRPr lang="fr-FR" altLang="fr-FR" dirty="0">
              <a:latin typeface="Calibri" panose="020F0502020204030204" pitchFamily="34" charset="0"/>
            </a:endParaRPr>
          </a:p>
        </p:txBody>
      </p:sp>
      <p:sp>
        <p:nvSpPr>
          <p:cNvPr id="19" name="Arc 18"/>
          <p:cNvSpPr/>
          <p:nvPr/>
        </p:nvSpPr>
        <p:spPr>
          <a:xfrm rot="8100000">
            <a:off x="1995488" y="4076700"/>
            <a:ext cx="1160462" cy="1160463"/>
          </a:xfrm>
          <a:prstGeom prst="arc">
            <a:avLst/>
          </a:prstGeom>
          <a:noFill/>
          <a:ln w="25400" cap="flat">
            <a:solidFill>
              <a:srgbClr val="C00000"/>
            </a:solidFill>
            <a:prstDash val="solid"/>
            <a:miter lim="400000"/>
            <a:headEnd type="arrow" w="med" len="med"/>
            <a:tailEnd type="arrow" w="med" len="med"/>
          </a:ln>
          <a:effectLst>
            <a:outerShdw blurRad="50800" dist="76200" dir="3000000" algn="ctr" rotWithShape="0">
              <a:schemeClr val="tx1">
                <a:alpha val="64000"/>
              </a:schemeClr>
            </a:outerShdw>
          </a:effectLst>
        </p:spPr>
        <p:style>
          <a:lnRef idx="0">
            <a:scrgbClr r="0" g="0" b="0"/>
          </a:lnRef>
          <a:fillRef idx="0">
            <a:scrgbClr r="0" g="0" b="0"/>
          </a:fillRef>
          <a:effectRef idx="0">
            <a:scrgbClr r="0" g="0" b="0"/>
          </a:effectRef>
          <a:fontRef idx="none"/>
        </p:style>
        <p:txBody>
          <a:bodyPr spcFirstLastPara="1" lIns="91439" tIns="45719" rIns="91439" bIns="45719" spcCol="38100"/>
          <a:lstStyle/>
          <a:p>
            <a:pPr defTabSz="914400" fontAlgn="auto" latinLnBrk="1">
              <a:spcBef>
                <a:spcPts val="0"/>
              </a:spcBef>
              <a:spcAft>
                <a:spcPts val="0"/>
              </a:spcAft>
              <a:defRPr/>
            </a:pPr>
            <a:endParaRPr lang="fr-FR">
              <a:solidFill>
                <a:srgbClr val="000000"/>
              </a:solidFill>
            </a:endParaRPr>
          </a:p>
        </p:txBody>
      </p:sp>
      <p:sp>
        <p:nvSpPr>
          <p:cNvPr id="20" name="Arc 19"/>
          <p:cNvSpPr/>
          <p:nvPr/>
        </p:nvSpPr>
        <p:spPr>
          <a:xfrm rot="2700000">
            <a:off x="3470275" y="3079750"/>
            <a:ext cx="1160463" cy="1160463"/>
          </a:xfrm>
          <a:prstGeom prst="arc">
            <a:avLst/>
          </a:prstGeom>
          <a:noFill/>
          <a:ln w="25400" cap="flat">
            <a:solidFill>
              <a:srgbClr val="C00000"/>
            </a:solidFill>
            <a:prstDash val="solid"/>
            <a:miter lim="400000"/>
            <a:headEnd type="arrow" w="med" len="med"/>
            <a:tailEnd type="arrow" w="med" len="med"/>
          </a:ln>
          <a:effectLst>
            <a:outerShdw blurRad="50800" dist="76200" dir="3000000" algn="ctr" rotWithShape="0">
              <a:schemeClr val="tx1">
                <a:alpha val="64000"/>
              </a:schemeClr>
            </a:outerShdw>
          </a:effectLst>
        </p:spPr>
        <p:style>
          <a:lnRef idx="0">
            <a:scrgbClr r="0" g="0" b="0"/>
          </a:lnRef>
          <a:fillRef idx="0">
            <a:scrgbClr r="0" g="0" b="0"/>
          </a:fillRef>
          <a:effectRef idx="0">
            <a:scrgbClr r="0" g="0" b="0"/>
          </a:effectRef>
          <a:fontRef idx="none"/>
        </p:style>
        <p:txBody>
          <a:bodyPr spcFirstLastPara="1" lIns="91439" tIns="45719" rIns="91439" bIns="45719" spcCol="38100"/>
          <a:lstStyle/>
          <a:p>
            <a:pPr defTabSz="914400" fontAlgn="auto" latinLnBrk="1">
              <a:spcBef>
                <a:spcPts val="0"/>
              </a:spcBef>
              <a:spcAft>
                <a:spcPts val="0"/>
              </a:spcAft>
              <a:defRPr/>
            </a:pPr>
            <a:endParaRPr lang="fr-FR">
              <a:solidFill>
                <a:srgbClr val="000000"/>
              </a:solidFill>
            </a:endParaRPr>
          </a:p>
        </p:txBody>
      </p:sp>
      <p:sp>
        <p:nvSpPr>
          <p:cNvPr id="21"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22"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23" name="Image 22"/>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184929800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grpSp>
        <p:nvGrpSpPr>
          <p:cNvPr id="10" name="Groupe 22"/>
          <p:cNvGrpSpPr>
            <a:grpSpLocks/>
          </p:cNvGrpSpPr>
          <p:nvPr/>
        </p:nvGrpSpPr>
        <p:grpSpPr bwMode="auto">
          <a:xfrm>
            <a:off x="1052513" y="565150"/>
            <a:ext cx="5845175" cy="3959225"/>
            <a:chOff x="5825277" y="1247696"/>
            <a:chExt cx="5845175" cy="3959228"/>
          </a:xfrm>
        </p:grpSpPr>
        <p:pic>
          <p:nvPicPr>
            <p:cNvPr id="11" name="Picture 13"/>
            <p:cNvPicPr>
              <a:picLocks noChangeAspect="1" noChangeArrowheads="1"/>
            </p:cNvPicPr>
            <p:nvPr/>
          </p:nvPicPr>
          <p:blipFill>
            <a:blip r:embed="rId3">
              <a:extLst>
                <a:ext uri="{28A0092B-C50C-407E-A947-70E740481C1C}">
                  <a14:useLocalDpi xmlns:a14="http://schemas.microsoft.com/office/drawing/2010/main" val="0"/>
                </a:ext>
              </a:extLst>
            </a:blip>
            <a:srcRect b="31619"/>
            <a:stretch>
              <a:fillRect/>
            </a:stretch>
          </p:blipFill>
          <p:spPr bwMode="auto">
            <a:xfrm>
              <a:off x="5825277" y="1247696"/>
              <a:ext cx="5689600" cy="3000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 name="Group 25"/>
            <p:cNvGrpSpPr>
              <a:grpSpLocks/>
            </p:cNvGrpSpPr>
            <p:nvPr/>
          </p:nvGrpSpPr>
          <p:grpSpPr bwMode="auto">
            <a:xfrm>
              <a:off x="6150715" y="4322686"/>
              <a:ext cx="5519737" cy="884238"/>
              <a:chOff x="363" y="2739"/>
              <a:chExt cx="3477" cy="557"/>
            </a:xfrm>
          </p:grpSpPr>
          <p:sp>
            <p:nvSpPr>
              <p:cNvPr id="16" name="Text Box 27"/>
              <p:cNvSpPr txBox="1">
                <a:spLocks noChangeArrowheads="1"/>
              </p:cNvSpPr>
              <p:nvPr/>
            </p:nvSpPr>
            <p:spPr bwMode="auto">
              <a:xfrm>
                <a:off x="363" y="3114"/>
                <a:ext cx="774" cy="174"/>
              </a:xfrm>
              <a:prstGeom prst="rect">
                <a:avLst/>
              </a:prstGeom>
              <a:noFill/>
              <a:ln>
                <a:noFill/>
              </a:ln>
              <a:effectLst/>
              <a:extLst>
                <a:ext uri="{909E8E84-426E-40DD-AFC4-6F175D3DCCD1}">
                  <a14:hiddenFill xmlns:a14="http://schemas.microsoft.com/office/drawing/2010/main">
                    <a:solidFill>
                      <a:srgbClr val="9B9291"/>
                    </a:solidFill>
                  </a14:hiddenFill>
                </a:ext>
                <a:ext uri="{91240B29-F687-4F45-9708-019B960494DF}">
                  <a14:hiddenLine xmlns:a14="http://schemas.microsoft.com/office/drawing/2010/main" w="3175" algn="ctr">
                    <a:solidFill>
                      <a:srgbClr val="6D5B47"/>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nSpc>
                    <a:spcPct val="75000"/>
                  </a:lnSpc>
                  <a:spcBef>
                    <a:spcPct val="50000"/>
                  </a:spcBef>
                </a:pPr>
                <a:r>
                  <a:rPr lang="en-GB" altLang="fr-FR" sz="1600">
                    <a:solidFill>
                      <a:srgbClr val="A48D74"/>
                    </a:solidFill>
                    <a:latin typeface="Garamond" panose="02020404030301010803" pitchFamily="18" charset="0"/>
                  </a:rPr>
                  <a:t>Propriétaire</a:t>
                </a:r>
              </a:p>
            </p:txBody>
          </p:sp>
          <p:sp>
            <p:nvSpPr>
              <p:cNvPr id="17" name="Text Box 28"/>
              <p:cNvSpPr txBox="1">
                <a:spLocks noChangeArrowheads="1"/>
              </p:cNvSpPr>
              <p:nvPr/>
            </p:nvSpPr>
            <p:spPr bwMode="auto">
              <a:xfrm>
                <a:off x="1559" y="2883"/>
                <a:ext cx="1253" cy="174"/>
              </a:xfrm>
              <a:prstGeom prst="rect">
                <a:avLst/>
              </a:prstGeom>
              <a:noFill/>
              <a:ln>
                <a:noFill/>
              </a:ln>
              <a:effectLst/>
              <a:extLst>
                <a:ext uri="{909E8E84-426E-40DD-AFC4-6F175D3DCCD1}">
                  <a14:hiddenFill xmlns:a14="http://schemas.microsoft.com/office/drawing/2010/main">
                    <a:solidFill>
                      <a:srgbClr val="9B9291"/>
                    </a:solidFill>
                  </a14:hiddenFill>
                </a:ext>
                <a:ext uri="{91240B29-F687-4F45-9708-019B960494DF}">
                  <a14:hiddenLine xmlns:a14="http://schemas.microsoft.com/office/drawing/2010/main" w="3175" algn="ctr">
                    <a:solidFill>
                      <a:srgbClr val="6D5B47"/>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nSpc>
                    <a:spcPct val="75000"/>
                  </a:lnSpc>
                  <a:spcBef>
                    <a:spcPct val="50000"/>
                  </a:spcBef>
                </a:pPr>
                <a:r>
                  <a:rPr lang="en-GB" altLang="fr-FR" sz="1600">
                    <a:solidFill>
                      <a:srgbClr val="A48D74"/>
                    </a:solidFill>
                    <a:latin typeface="Garamond" panose="02020404030301010803" pitchFamily="18" charset="0"/>
                  </a:rPr>
                  <a:t>Largeur, profondeur</a:t>
                </a:r>
              </a:p>
            </p:txBody>
          </p:sp>
          <p:sp>
            <p:nvSpPr>
              <p:cNvPr id="18" name="Text Box 29"/>
              <p:cNvSpPr txBox="1">
                <a:spLocks noChangeArrowheads="1"/>
              </p:cNvSpPr>
              <p:nvPr/>
            </p:nvSpPr>
            <p:spPr bwMode="auto">
              <a:xfrm>
                <a:off x="1853" y="3122"/>
                <a:ext cx="1987" cy="174"/>
              </a:xfrm>
              <a:prstGeom prst="rect">
                <a:avLst/>
              </a:prstGeom>
              <a:noFill/>
              <a:ln>
                <a:noFill/>
              </a:ln>
              <a:effectLst/>
              <a:extLst>
                <a:ext uri="{909E8E84-426E-40DD-AFC4-6F175D3DCCD1}">
                  <a14:hiddenFill xmlns:a14="http://schemas.microsoft.com/office/drawing/2010/main">
                    <a:solidFill>
                      <a:srgbClr val="9B9291"/>
                    </a:solidFill>
                  </a14:hiddenFill>
                </a:ext>
                <a:ext uri="{91240B29-F687-4F45-9708-019B960494DF}">
                  <a14:hiddenLine xmlns:a14="http://schemas.microsoft.com/office/drawing/2010/main" w="3175" algn="ctr">
                    <a:solidFill>
                      <a:srgbClr val="6D5B47"/>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nSpc>
                    <a:spcPct val="75000"/>
                  </a:lnSpc>
                  <a:spcBef>
                    <a:spcPct val="50000"/>
                  </a:spcBef>
                </a:pPr>
                <a:r>
                  <a:rPr lang="en-GB" altLang="fr-FR" sz="1600">
                    <a:solidFill>
                      <a:srgbClr val="A48D74"/>
                    </a:solidFill>
                    <a:latin typeface="Garamond" panose="02020404030301010803" pitchFamily="18" charset="0"/>
                  </a:rPr>
                  <a:t>Niveaux taxation avant/après 1760</a:t>
                </a:r>
              </a:p>
            </p:txBody>
          </p:sp>
          <p:sp>
            <p:nvSpPr>
              <p:cNvPr id="19" name="Line 30"/>
              <p:cNvSpPr>
                <a:spLocks noChangeShapeType="1"/>
              </p:cNvSpPr>
              <p:nvPr/>
            </p:nvSpPr>
            <p:spPr bwMode="auto">
              <a:xfrm flipV="1">
                <a:off x="685" y="2739"/>
                <a:ext cx="0" cy="333"/>
              </a:xfrm>
              <a:prstGeom prst="line">
                <a:avLst/>
              </a:prstGeom>
              <a:noFill/>
              <a:ln w="9525">
                <a:solidFill>
                  <a:srgbClr val="A48D74"/>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Line 32"/>
              <p:cNvSpPr>
                <a:spLocks noChangeShapeType="1"/>
              </p:cNvSpPr>
              <p:nvPr/>
            </p:nvSpPr>
            <p:spPr bwMode="auto">
              <a:xfrm flipH="1">
                <a:off x="1936" y="2739"/>
                <a:ext cx="343" cy="144"/>
              </a:xfrm>
              <a:prstGeom prst="line">
                <a:avLst/>
              </a:prstGeom>
              <a:noFill/>
              <a:ln w="9525">
                <a:solidFill>
                  <a:srgbClr val="A48D74"/>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Line 33"/>
              <p:cNvSpPr>
                <a:spLocks noChangeShapeType="1"/>
              </p:cNvSpPr>
              <p:nvPr/>
            </p:nvSpPr>
            <p:spPr bwMode="auto">
              <a:xfrm flipH="1">
                <a:off x="2609" y="2739"/>
                <a:ext cx="126" cy="144"/>
              </a:xfrm>
              <a:prstGeom prst="line">
                <a:avLst/>
              </a:prstGeom>
              <a:noFill/>
              <a:ln w="9525">
                <a:solidFill>
                  <a:srgbClr val="A48D74"/>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Line 34"/>
              <p:cNvSpPr>
                <a:spLocks noChangeShapeType="1"/>
              </p:cNvSpPr>
              <p:nvPr/>
            </p:nvSpPr>
            <p:spPr bwMode="auto">
              <a:xfrm flipV="1">
                <a:off x="2993" y="2759"/>
                <a:ext cx="136" cy="313"/>
              </a:xfrm>
              <a:prstGeom prst="line">
                <a:avLst/>
              </a:prstGeom>
              <a:noFill/>
              <a:ln w="9525">
                <a:solidFill>
                  <a:srgbClr val="A48D74"/>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 name="Line 35"/>
              <p:cNvSpPr>
                <a:spLocks noChangeShapeType="1"/>
              </p:cNvSpPr>
              <p:nvPr/>
            </p:nvSpPr>
            <p:spPr bwMode="auto">
              <a:xfrm flipV="1">
                <a:off x="3362" y="2759"/>
                <a:ext cx="130" cy="313"/>
              </a:xfrm>
              <a:prstGeom prst="line">
                <a:avLst/>
              </a:prstGeom>
              <a:noFill/>
              <a:ln w="9525">
                <a:solidFill>
                  <a:srgbClr val="A48D74"/>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24" name="Rectangle 4"/>
          <p:cNvSpPr>
            <a:spLocks noChangeArrowheads="1"/>
          </p:cNvSpPr>
          <p:nvPr/>
        </p:nvSpPr>
        <p:spPr bwMode="auto">
          <a:xfrm>
            <a:off x="344488" y="5343525"/>
            <a:ext cx="36306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r>
              <a:rPr lang="fr-FR" altLang="fr-FR">
                <a:latin typeface="Calibri" panose="020F0502020204030204" pitchFamily="34" charset="0"/>
              </a:rPr>
              <a:t>Réinterprétation des tableaux poléométriques de Charles  de Fourcroy</a:t>
            </a:r>
          </a:p>
        </p:txBody>
      </p:sp>
      <p:sp>
        <p:nvSpPr>
          <p:cNvPr id="25" name="Rectangle 4"/>
          <p:cNvSpPr>
            <a:spLocks noChangeArrowheads="1"/>
          </p:cNvSpPr>
          <p:nvPr/>
        </p:nvSpPr>
        <p:spPr bwMode="auto">
          <a:xfrm>
            <a:off x="5478463" y="5343525"/>
            <a:ext cx="3451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r>
              <a:rPr lang="fr-FR" altLang="fr-FR">
                <a:latin typeface="Calibri" panose="020F0502020204030204" pitchFamily="34" charset="0"/>
              </a:rPr>
              <a:t>Des groupes d’échoppes, et comme seule donnée un inventaire de 1760</a:t>
            </a:r>
          </a:p>
        </p:txBody>
      </p:sp>
      <p:sp>
        <p:nvSpPr>
          <p:cNvPr id="26"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27"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28" name="Image 27"/>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3431267415"/>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31" name="Image 3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11" name="Rectangle 4"/>
          <p:cNvSpPr>
            <a:spLocks noChangeArrowheads="1"/>
          </p:cNvSpPr>
          <p:nvPr/>
        </p:nvSpPr>
        <p:spPr bwMode="auto">
          <a:xfrm>
            <a:off x="5388464" y="773538"/>
            <a:ext cx="3630612"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eaLnBrk="1" hangingPunct="1"/>
            <a:r>
              <a:rPr lang="fr-FR" altLang="fr-FR" sz="1600" dirty="0">
                <a:solidFill>
                  <a:schemeClr val="tx1">
                    <a:lumMod val="60000"/>
                    <a:lumOff val="40000"/>
                  </a:schemeClr>
                </a:solidFill>
                <a:latin typeface="Calibri" panose="020F0502020204030204" pitchFamily="34" charset="0"/>
              </a:rPr>
              <a:t>Réinterprétation des tableaux </a:t>
            </a:r>
            <a:r>
              <a:rPr lang="fr-FR" altLang="fr-FR" sz="1600" dirty="0" err="1">
                <a:solidFill>
                  <a:schemeClr val="tx1">
                    <a:lumMod val="60000"/>
                    <a:lumOff val="40000"/>
                  </a:schemeClr>
                </a:solidFill>
                <a:latin typeface="Calibri" panose="020F0502020204030204" pitchFamily="34" charset="0"/>
              </a:rPr>
              <a:t>poléométriques</a:t>
            </a:r>
            <a:r>
              <a:rPr lang="fr-FR" altLang="fr-FR" sz="1600" dirty="0">
                <a:solidFill>
                  <a:schemeClr val="tx1">
                    <a:lumMod val="60000"/>
                    <a:lumOff val="40000"/>
                  </a:schemeClr>
                </a:solidFill>
                <a:latin typeface="Calibri" panose="020F0502020204030204" pitchFamily="34" charset="0"/>
              </a:rPr>
              <a:t> de Charles  de Fourcroy</a:t>
            </a:r>
          </a:p>
          <a:p>
            <a:pPr algn="just" eaLnBrk="1" hangingPunct="1"/>
            <a:endParaRPr lang="fr-FR" altLang="fr-FR" sz="1600" dirty="0" smtClean="0">
              <a:solidFill>
                <a:schemeClr val="tx1">
                  <a:lumMod val="75000"/>
                </a:schemeClr>
              </a:solidFill>
              <a:latin typeface="Calibri" panose="020F0502020204030204" pitchFamily="34" charset="0"/>
            </a:endParaRPr>
          </a:p>
          <a:p>
            <a:pPr algn="just" eaLnBrk="1" hangingPunct="1"/>
            <a:endParaRPr lang="fr-FR" altLang="fr-FR" sz="1600" dirty="0">
              <a:solidFill>
                <a:schemeClr val="tx1">
                  <a:lumMod val="75000"/>
                </a:schemeClr>
              </a:solidFill>
              <a:latin typeface="Calibri" panose="020F0502020204030204" pitchFamily="34" charset="0"/>
            </a:endParaRPr>
          </a:p>
          <a:p>
            <a:pPr algn="just" eaLnBrk="1" hangingPunct="1"/>
            <a:endParaRPr lang="fr-FR" altLang="fr-FR" sz="1600" dirty="0">
              <a:solidFill>
                <a:schemeClr val="tx1">
                  <a:lumMod val="75000"/>
                </a:schemeClr>
              </a:solidFill>
              <a:latin typeface="Calibri" panose="020F0502020204030204" pitchFamily="34" charset="0"/>
            </a:endParaRPr>
          </a:p>
          <a:p>
            <a:pPr algn="just" eaLnBrk="1" hangingPunct="1"/>
            <a:r>
              <a:rPr lang="fr-FR" altLang="fr-FR" sz="1400" dirty="0">
                <a:solidFill>
                  <a:schemeClr val="tx1">
                    <a:lumMod val="75000"/>
                  </a:schemeClr>
                </a:solidFill>
                <a:latin typeface="Calibri" panose="020F0502020204030204" pitchFamily="34" charset="0"/>
              </a:rPr>
              <a:t>Analyse visuelle de la variabilité des surfaces et des corrélations entre surface et niveaux de taxations sur des groupes d’échoppes mobiles inventoriés dans un document de la fin du XVIIIème siècle.</a:t>
            </a:r>
          </a:p>
          <a:p>
            <a:pPr algn="just" eaLnBrk="1" hangingPunct="1"/>
            <a:endParaRPr lang="fr-FR" altLang="fr-FR" sz="1400" dirty="0">
              <a:solidFill>
                <a:schemeClr val="tx1">
                  <a:lumMod val="75000"/>
                </a:schemeClr>
              </a:solidFill>
              <a:latin typeface="Calibri" panose="020F0502020204030204" pitchFamily="34" charset="0"/>
            </a:endParaRPr>
          </a:p>
          <a:p>
            <a:pPr algn="just" eaLnBrk="1" hangingPunct="1"/>
            <a:r>
              <a:rPr lang="fr-FR" altLang="fr-FR" sz="1400" dirty="0">
                <a:solidFill>
                  <a:schemeClr val="tx1">
                    <a:lumMod val="75000"/>
                  </a:schemeClr>
                </a:solidFill>
                <a:latin typeface="Calibri" panose="020F0502020204030204" pitchFamily="34" charset="0"/>
              </a:rPr>
              <a:t>Des figures géométriques pour comparer les surfaces de chaque échoppe au sein de chaque groupe; corrélé avec les taxations.</a:t>
            </a:r>
          </a:p>
        </p:txBody>
      </p:sp>
      <p:pic>
        <p:nvPicPr>
          <p:cNvPr id="15" name="Picture 10"/>
          <p:cNvPicPr>
            <a:picLocks noChangeAspect="1" noChangeArrowheads="1"/>
          </p:cNvPicPr>
          <p:nvPr/>
        </p:nvPicPr>
        <p:blipFill>
          <a:blip r:embed="rId4">
            <a:clrChange>
              <a:clrFrom>
                <a:srgbClr val="ECEDE5"/>
              </a:clrFrom>
              <a:clrTo>
                <a:srgbClr val="ECEDE5">
                  <a:alpha val="0"/>
                </a:srgbClr>
              </a:clrTo>
            </a:clrChange>
            <a:extLst>
              <a:ext uri="{28A0092B-C50C-407E-A947-70E740481C1C}">
                <a14:useLocalDpi xmlns:a14="http://schemas.microsoft.com/office/drawing/2010/main" val="0"/>
              </a:ext>
            </a:extLst>
          </a:blip>
          <a:srcRect/>
          <a:stretch>
            <a:fillRect/>
          </a:stretch>
        </p:blipFill>
        <p:spPr bwMode="auto">
          <a:xfrm>
            <a:off x="1189038" y="66906"/>
            <a:ext cx="393541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 Box 16"/>
          <p:cNvSpPr txBox="1">
            <a:spLocks noChangeArrowheads="1"/>
          </p:cNvSpPr>
          <p:nvPr/>
        </p:nvSpPr>
        <p:spPr bwMode="auto">
          <a:xfrm>
            <a:off x="3872300" y="290513"/>
            <a:ext cx="3525838"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600" dirty="0" smtClean="0">
                <a:solidFill>
                  <a:schemeClr val="tx2">
                    <a:lumMod val="60000"/>
                    <a:lumOff val="40000"/>
                  </a:schemeClr>
                </a:solidFill>
                <a:latin typeface="Calibri" panose="020F0502020204030204" pitchFamily="34" charset="0"/>
              </a:rPr>
              <a:t>&lt;  ses </a:t>
            </a:r>
            <a:r>
              <a:rPr lang="fr-FR" altLang="fr-FR" sz="1600" dirty="0">
                <a:solidFill>
                  <a:schemeClr val="tx2">
                    <a:lumMod val="60000"/>
                    <a:lumOff val="40000"/>
                  </a:schemeClr>
                </a:solidFill>
                <a:latin typeface="Calibri" panose="020F0502020204030204" pitchFamily="34" charset="0"/>
              </a:rPr>
              <a:t>dimensions, son propriétaire</a:t>
            </a:r>
          </a:p>
        </p:txBody>
      </p:sp>
      <p:grpSp>
        <p:nvGrpSpPr>
          <p:cNvPr id="22" name="Group 22"/>
          <p:cNvGrpSpPr>
            <a:grpSpLocks/>
          </p:cNvGrpSpPr>
          <p:nvPr/>
        </p:nvGrpSpPr>
        <p:grpSpPr bwMode="auto">
          <a:xfrm>
            <a:off x="187325" y="2321156"/>
            <a:ext cx="3063875" cy="1174750"/>
            <a:chOff x="120" y="1420"/>
            <a:chExt cx="1930" cy="740"/>
          </a:xfrm>
        </p:grpSpPr>
        <p:sp>
          <p:nvSpPr>
            <p:cNvPr id="23" name="Text Box 23"/>
            <p:cNvSpPr txBox="1">
              <a:spLocks noChangeArrowheads="1"/>
            </p:cNvSpPr>
            <p:nvPr/>
          </p:nvSpPr>
          <p:spPr bwMode="auto">
            <a:xfrm>
              <a:off x="120" y="1771"/>
              <a:ext cx="497"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600" dirty="0" smtClean="0">
                  <a:solidFill>
                    <a:schemeClr val="tx2">
                      <a:lumMod val="60000"/>
                      <a:lumOff val="40000"/>
                    </a:schemeClr>
                  </a:solidFill>
                  <a:latin typeface="Calibri" panose="020F0502020204030204" pitchFamily="34" charset="0"/>
                </a:rPr>
                <a:t>surface</a:t>
              </a:r>
              <a:endParaRPr lang="fr-FR" altLang="fr-FR" sz="1600" dirty="0">
                <a:solidFill>
                  <a:schemeClr val="tx2">
                    <a:lumMod val="60000"/>
                    <a:lumOff val="40000"/>
                  </a:schemeClr>
                </a:solidFill>
                <a:latin typeface="Calibri" panose="020F0502020204030204" pitchFamily="34" charset="0"/>
              </a:endParaRPr>
            </a:p>
          </p:txBody>
        </p:sp>
        <p:sp>
          <p:nvSpPr>
            <p:cNvPr id="24" name="Line 24"/>
            <p:cNvSpPr>
              <a:spLocks noChangeShapeType="1"/>
            </p:cNvSpPr>
            <p:nvPr/>
          </p:nvSpPr>
          <p:spPr bwMode="auto">
            <a:xfrm rot="5400000" flipV="1">
              <a:off x="1054" y="1647"/>
              <a:ext cx="0" cy="475"/>
            </a:xfrm>
            <a:prstGeom prst="line">
              <a:avLst/>
            </a:prstGeom>
            <a:noFill/>
            <a:ln w="25400">
              <a:solidFill>
                <a:srgbClr val="C00000"/>
              </a:solidFill>
              <a:round/>
              <a:headEnd/>
              <a:tailEnd type="arrow" w="med" len="med"/>
            </a:ln>
            <a:effectLst>
              <a:outerShdw blurRad="38100" dist="63500" dir="2700000"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sp>
          <p:nvSpPr>
            <p:cNvPr id="25" name="Rectangle 25"/>
            <p:cNvSpPr>
              <a:spLocks noChangeArrowheads="1"/>
            </p:cNvSpPr>
            <p:nvPr/>
          </p:nvSpPr>
          <p:spPr bwMode="auto">
            <a:xfrm>
              <a:off x="1300" y="1420"/>
              <a:ext cx="750" cy="740"/>
            </a:xfrm>
            <a:prstGeom prst="rect">
              <a:avLst/>
            </a:prstGeom>
            <a:solidFill>
              <a:srgbClr val="FF3300"/>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latin typeface="Calibri" panose="020F0502020204030204" pitchFamily="34" charset="0"/>
              </a:endParaRPr>
            </a:p>
          </p:txBody>
        </p:sp>
      </p:grpSp>
      <p:sp>
        <p:nvSpPr>
          <p:cNvPr id="27" name="Rectangle 26"/>
          <p:cNvSpPr/>
          <p:nvPr/>
        </p:nvSpPr>
        <p:spPr>
          <a:xfrm>
            <a:off x="4458325" y="5357847"/>
            <a:ext cx="4572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sz="1600" i="1" dirty="0" err="1">
                <a:solidFill>
                  <a:srgbClr val="3E3D2A"/>
                </a:solidFill>
                <a:latin typeface="Calibri" panose="020F0502020204030204" pitchFamily="34" charset="0"/>
              </a:rPr>
              <a:t>myPoleo</a:t>
            </a:r>
            <a:endParaRPr lang="fr-FR" sz="1600" i="1" dirty="0">
              <a:solidFill>
                <a:srgbClr val="3E3D2A"/>
              </a:solidFill>
              <a:latin typeface="Calibri" panose="020F0502020204030204" pitchFamily="34" charset="0"/>
            </a:endParaRPr>
          </a:p>
          <a:p>
            <a:pPr algn="r">
              <a:defRPr/>
            </a:pPr>
            <a:r>
              <a:rPr lang="en-US" sz="1600" i="1" dirty="0" smtClean="0">
                <a:solidFill>
                  <a:srgbClr val="3E3D2A"/>
                </a:solidFill>
                <a:latin typeface="Calibri" panose="020F0502020204030204" pitchFamily="34" charset="0"/>
              </a:rPr>
              <a:t>J.Y. Blaise, I. Dudek  (</a:t>
            </a:r>
            <a:r>
              <a:rPr lang="en-US" sz="1600" i="1" dirty="0">
                <a:solidFill>
                  <a:srgbClr val="3E3D2A"/>
                </a:solidFill>
                <a:latin typeface="Calibri" panose="020F0502020204030204" pitchFamily="34" charset="0"/>
              </a:rPr>
              <a:t>2014</a:t>
            </a:r>
            <a:r>
              <a:rPr lang="en-US" sz="1600" i="1" dirty="0" smtClean="0">
                <a:solidFill>
                  <a:srgbClr val="3E3D2A"/>
                </a:solidFill>
                <a:latin typeface="Calibri" panose="020F0502020204030204" pitchFamily="34" charset="0"/>
              </a:rPr>
              <a:t>)</a:t>
            </a:r>
          </a:p>
          <a:p>
            <a:pPr algn="r">
              <a:defRPr/>
            </a:pPr>
            <a:endParaRPr lang="en-US" sz="600" i="1" dirty="0" smtClean="0">
              <a:solidFill>
                <a:srgbClr val="3E3D2A"/>
              </a:solidFill>
              <a:latin typeface="Calibri" panose="020F0502020204030204" pitchFamily="34" charset="0"/>
            </a:endParaRPr>
          </a:p>
          <a:p>
            <a:pPr algn="r">
              <a:defRPr/>
            </a:pPr>
            <a:r>
              <a:rPr lang="en-US" sz="1000" dirty="0" smtClean="0">
                <a:solidFill>
                  <a:schemeClr val="tx1">
                    <a:lumMod val="60000"/>
                    <a:lumOff val="40000"/>
                  </a:schemeClr>
                </a:solidFill>
                <a:latin typeface="Calibri" panose="020F0502020204030204" pitchFamily="34" charset="0"/>
              </a:rPr>
              <a:t>Can </a:t>
            </a:r>
            <a:r>
              <a:rPr lang="en-US" sz="1000" dirty="0">
                <a:solidFill>
                  <a:schemeClr val="tx1">
                    <a:lumMod val="60000"/>
                    <a:lumOff val="40000"/>
                  </a:schemeClr>
                </a:solidFill>
                <a:latin typeface="Calibri" panose="020F0502020204030204" pitchFamily="34" charset="0"/>
              </a:rPr>
              <a:t>Simplicity Help? </a:t>
            </a:r>
            <a:r>
              <a:rPr lang="en-US" sz="1000" dirty="0" smtClean="0">
                <a:solidFill>
                  <a:schemeClr val="tx1">
                    <a:lumMod val="60000"/>
                    <a:lumOff val="40000"/>
                  </a:schemeClr>
                </a:solidFill>
                <a:latin typeface="Calibri" panose="020F0502020204030204" pitchFamily="34" charset="0"/>
              </a:rPr>
              <a:t>[In] </a:t>
            </a:r>
            <a:r>
              <a:rPr lang="en-US" sz="1000" dirty="0">
                <a:solidFill>
                  <a:schemeClr val="tx1">
                    <a:lumMod val="60000"/>
                    <a:lumOff val="40000"/>
                  </a:schemeClr>
                </a:solidFill>
                <a:latin typeface="Calibri" panose="020F0502020204030204" pitchFamily="34" charset="0"/>
              </a:rPr>
              <a:t>Proceedings of the 14th International Conference on Knowledge Technologies and Data-driven Business (pp. 17:1–17:8). New York, </a:t>
            </a:r>
            <a:r>
              <a:rPr lang="en-US" sz="1000" dirty="0" smtClean="0">
                <a:solidFill>
                  <a:schemeClr val="tx1">
                    <a:lumMod val="60000"/>
                    <a:lumOff val="40000"/>
                  </a:schemeClr>
                </a:solidFill>
                <a:latin typeface="Calibri" panose="020F0502020204030204" pitchFamily="34" charset="0"/>
              </a:rPr>
              <a:t>NY</a:t>
            </a:r>
          </a:p>
          <a:p>
            <a:pPr algn="r">
              <a:defRPr/>
            </a:pPr>
            <a:r>
              <a:rPr lang="en-US" sz="1000" dirty="0">
                <a:solidFill>
                  <a:schemeClr val="tx1">
                    <a:lumMod val="60000"/>
                    <a:lumOff val="40000"/>
                  </a:schemeClr>
                </a:solidFill>
                <a:latin typeface="Calibri" panose="020F0502020204030204" pitchFamily="34" charset="0"/>
              </a:rPr>
              <a:t>&lt;https://halshs.archives-ouvertes.fr/halshs-01074206/document&gt; </a:t>
            </a:r>
          </a:p>
        </p:txBody>
      </p:sp>
      <p:grpSp>
        <p:nvGrpSpPr>
          <p:cNvPr id="16" name="Groupe 15"/>
          <p:cNvGrpSpPr>
            <a:grpSpLocks/>
          </p:cNvGrpSpPr>
          <p:nvPr/>
        </p:nvGrpSpPr>
        <p:grpSpPr bwMode="auto">
          <a:xfrm>
            <a:off x="41275" y="2259013"/>
            <a:ext cx="2520950" cy="338554"/>
            <a:chOff x="41364" y="2259016"/>
            <a:chExt cx="2520861" cy="338555"/>
          </a:xfrm>
        </p:grpSpPr>
        <p:sp>
          <p:nvSpPr>
            <p:cNvPr id="17" name="Text Box 13"/>
            <p:cNvSpPr txBox="1">
              <a:spLocks noChangeArrowheads="1"/>
            </p:cNvSpPr>
            <p:nvPr/>
          </p:nvSpPr>
          <p:spPr bwMode="auto">
            <a:xfrm>
              <a:off x="41364" y="2259016"/>
              <a:ext cx="907589" cy="33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600" dirty="0" smtClean="0">
                  <a:solidFill>
                    <a:schemeClr val="tx2">
                      <a:lumMod val="60000"/>
                      <a:lumOff val="40000"/>
                    </a:schemeClr>
                  </a:solidFill>
                  <a:latin typeface="Calibri" panose="020F0502020204030204" pitchFamily="34" charset="0"/>
                </a:rPr>
                <a:t>échoppe</a:t>
              </a:r>
              <a:endParaRPr lang="fr-FR" altLang="fr-FR" sz="1600" dirty="0">
                <a:solidFill>
                  <a:schemeClr val="tx2">
                    <a:lumMod val="60000"/>
                    <a:lumOff val="40000"/>
                  </a:schemeClr>
                </a:solidFill>
                <a:latin typeface="Calibri" panose="020F0502020204030204" pitchFamily="34" charset="0"/>
              </a:endParaRPr>
            </a:p>
          </p:txBody>
        </p:sp>
        <p:sp>
          <p:nvSpPr>
            <p:cNvPr id="18" name="Line 14"/>
            <p:cNvSpPr>
              <a:spLocks noChangeShapeType="1"/>
            </p:cNvSpPr>
            <p:nvPr/>
          </p:nvSpPr>
          <p:spPr bwMode="auto">
            <a:xfrm rot="5400000" flipV="1">
              <a:off x="1838638" y="1696560"/>
              <a:ext cx="0" cy="1447174"/>
            </a:xfrm>
            <a:prstGeom prst="line">
              <a:avLst/>
            </a:prstGeom>
            <a:noFill/>
            <a:ln w="15875">
              <a:solidFill>
                <a:srgbClr val="C00000"/>
              </a:solidFill>
              <a:round/>
              <a:headEnd type="oval" w="med" len="med"/>
              <a:tailEnd type="oval" w="med" len="med"/>
            </a:ln>
            <a:effectLst>
              <a:outerShdw blurRad="38100" dist="63500" dir="2700000"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grpSp>
      <p:grpSp>
        <p:nvGrpSpPr>
          <p:cNvPr id="2" name="Groupe 1"/>
          <p:cNvGrpSpPr/>
          <p:nvPr/>
        </p:nvGrpSpPr>
        <p:grpSpPr>
          <a:xfrm>
            <a:off x="114300" y="4332288"/>
            <a:ext cx="2447925" cy="830997"/>
            <a:chOff x="114300" y="4332288"/>
            <a:chExt cx="2447925" cy="830997"/>
          </a:xfrm>
        </p:grpSpPr>
        <p:sp>
          <p:nvSpPr>
            <p:cNvPr id="19" name="Text Box 19"/>
            <p:cNvSpPr txBox="1">
              <a:spLocks noChangeArrowheads="1"/>
            </p:cNvSpPr>
            <p:nvPr/>
          </p:nvSpPr>
          <p:spPr bwMode="auto">
            <a:xfrm>
              <a:off x="114300" y="4332288"/>
              <a:ext cx="20703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600" dirty="0" smtClean="0">
                  <a:solidFill>
                    <a:schemeClr val="tx2">
                      <a:lumMod val="60000"/>
                      <a:lumOff val="40000"/>
                    </a:schemeClr>
                  </a:solidFill>
                  <a:latin typeface="Calibri" panose="020F0502020204030204" pitchFamily="34" charset="0"/>
                </a:rPr>
                <a:t>«</a:t>
              </a:r>
              <a:r>
                <a:rPr lang="fr-FR" altLang="fr-FR" sz="1600" dirty="0">
                  <a:solidFill>
                    <a:schemeClr val="tx2">
                      <a:lumMod val="60000"/>
                      <a:lumOff val="40000"/>
                    </a:schemeClr>
                  </a:solidFill>
                  <a:latin typeface="Calibri" panose="020F0502020204030204" pitchFamily="34" charset="0"/>
                </a:rPr>
                <a:t> intensité » de </a:t>
              </a:r>
              <a:r>
                <a:rPr lang="fr-FR" altLang="fr-FR" sz="1600" dirty="0" smtClean="0">
                  <a:solidFill>
                    <a:schemeClr val="tx2">
                      <a:lumMod val="60000"/>
                      <a:lumOff val="40000"/>
                    </a:schemeClr>
                  </a:solidFill>
                  <a:latin typeface="Calibri" panose="020F0502020204030204" pitchFamily="34" charset="0"/>
                </a:rPr>
                <a:t>taxation</a:t>
              </a:r>
            </a:p>
            <a:p>
              <a:r>
                <a:rPr lang="fr-FR" altLang="fr-FR" sz="1600" dirty="0" smtClean="0">
                  <a:solidFill>
                    <a:schemeClr val="tx2">
                      <a:lumMod val="60000"/>
                      <a:lumOff val="40000"/>
                    </a:schemeClr>
                  </a:solidFill>
                  <a:latin typeface="Calibri" panose="020F0502020204030204" pitchFamily="34" charset="0"/>
                </a:rPr>
                <a:t>(+ </a:t>
              </a:r>
              <a:r>
                <a:rPr lang="fr-FR" altLang="fr-FR" sz="1600" dirty="0">
                  <a:solidFill>
                    <a:schemeClr val="tx2">
                      <a:lumMod val="60000"/>
                      <a:lumOff val="40000"/>
                    </a:schemeClr>
                  </a:solidFill>
                  <a:latin typeface="Calibri" panose="020F0502020204030204" pitchFamily="34" charset="0"/>
                </a:rPr>
                <a:t>intense, + élevé</a:t>
              </a:r>
              <a:r>
                <a:rPr lang="fr-FR" altLang="fr-FR" sz="1600" dirty="0" smtClean="0">
                  <a:solidFill>
                    <a:schemeClr val="tx2">
                      <a:lumMod val="60000"/>
                      <a:lumOff val="40000"/>
                    </a:schemeClr>
                  </a:solidFill>
                  <a:latin typeface="Calibri" panose="020F0502020204030204" pitchFamily="34" charset="0"/>
                </a:rPr>
                <a:t>)</a:t>
              </a:r>
              <a:endParaRPr lang="fr-FR" altLang="fr-FR" sz="1600" dirty="0">
                <a:solidFill>
                  <a:schemeClr val="tx2">
                    <a:lumMod val="60000"/>
                    <a:lumOff val="40000"/>
                  </a:schemeClr>
                </a:solidFill>
                <a:latin typeface="Calibri" panose="020F0502020204030204" pitchFamily="34" charset="0"/>
              </a:endParaRPr>
            </a:p>
          </p:txBody>
        </p:sp>
        <p:sp>
          <p:nvSpPr>
            <p:cNvPr id="21" name="Line 20"/>
            <p:cNvSpPr>
              <a:spLocks noChangeShapeType="1"/>
            </p:cNvSpPr>
            <p:nvPr/>
          </p:nvSpPr>
          <p:spPr bwMode="auto">
            <a:xfrm rot="5400000" flipV="1">
              <a:off x="2063750" y="4294188"/>
              <a:ext cx="0" cy="996950"/>
            </a:xfrm>
            <a:prstGeom prst="line">
              <a:avLst/>
            </a:prstGeom>
            <a:noFill/>
            <a:ln w="15875">
              <a:solidFill>
                <a:srgbClr val="C00000"/>
              </a:solidFill>
              <a:round/>
              <a:headEnd type="oval" w="med" len="med"/>
              <a:tailEnd type="oval" w="med" len="med"/>
            </a:ln>
            <a:effectLst>
              <a:outerShdw blurRad="38100" dist="63500" dir="2700000"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grpSp>
      <p:grpSp>
        <p:nvGrpSpPr>
          <p:cNvPr id="3" name="Groupe 2"/>
          <p:cNvGrpSpPr/>
          <p:nvPr/>
        </p:nvGrpSpPr>
        <p:grpSpPr>
          <a:xfrm>
            <a:off x="153869" y="5429482"/>
            <a:ext cx="2070337" cy="972906"/>
            <a:chOff x="153869" y="5429482"/>
            <a:chExt cx="2070337" cy="972906"/>
          </a:xfrm>
        </p:grpSpPr>
        <p:sp>
          <p:nvSpPr>
            <p:cNvPr id="28" name="Line 21"/>
            <p:cNvSpPr>
              <a:spLocks noChangeShapeType="1"/>
            </p:cNvSpPr>
            <p:nvPr/>
          </p:nvSpPr>
          <p:spPr bwMode="auto">
            <a:xfrm rot="5400000" flipV="1">
              <a:off x="1347788" y="5980113"/>
              <a:ext cx="400050" cy="444500"/>
            </a:xfrm>
            <a:prstGeom prst="line">
              <a:avLst/>
            </a:prstGeom>
            <a:noFill/>
            <a:ln w="25400">
              <a:solidFill>
                <a:srgbClr val="C00000"/>
              </a:solidFill>
              <a:round/>
              <a:headEnd/>
              <a:tailEnd type="arrow" w="med" len="med"/>
            </a:ln>
            <a:effectLst>
              <a:outerShdw blurRad="38100" dist="63500" dir="2700000"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sp>
          <p:nvSpPr>
            <p:cNvPr id="29" name="Text Box 19"/>
            <p:cNvSpPr txBox="1">
              <a:spLocks noChangeArrowheads="1"/>
            </p:cNvSpPr>
            <p:nvPr/>
          </p:nvSpPr>
          <p:spPr bwMode="auto">
            <a:xfrm>
              <a:off x="153869" y="5429482"/>
              <a:ext cx="207033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600" dirty="0" smtClean="0">
                  <a:solidFill>
                    <a:schemeClr val="tx2">
                      <a:lumMod val="60000"/>
                      <a:lumOff val="40000"/>
                    </a:schemeClr>
                  </a:solidFill>
                  <a:latin typeface="Calibri" panose="020F0502020204030204" pitchFamily="34" charset="0"/>
                </a:rPr>
                <a:t>le taux d’augmentation</a:t>
              </a:r>
              <a:endParaRPr lang="fr-FR" altLang="fr-FR" sz="1600" dirty="0">
                <a:solidFill>
                  <a:schemeClr val="tx2">
                    <a:lumMod val="60000"/>
                    <a:lumOff val="40000"/>
                  </a:schemeClr>
                </a:solidFill>
                <a:latin typeface="Calibri" panose="020F0502020204030204" pitchFamily="34" charset="0"/>
              </a:endParaRPr>
            </a:p>
          </p:txBody>
        </p:sp>
      </p:grpSp>
    </p:spTree>
    <p:extLst>
      <p:ext uri="{BB962C8B-B14F-4D97-AF65-F5344CB8AC3E}">
        <p14:creationId xmlns:p14="http://schemas.microsoft.com/office/powerpoint/2010/main" val="24909294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8" name="Rectangle 4"/>
          <p:cNvSpPr>
            <a:spLocks noChangeArrowheads="1"/>
          </p:cNvSpPr>
          <p:nvPr/>
        </p:nvSpPr>
        <p:spPr bwMode="auto">
          <a:xfrm>
            <a:off x="6012839" y="1324987"/>
            <a:ext cx="28479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eaLnBrk="1" hangingPunct="1"/>
            <a:r>
              <a:rPr lang="fr-FR" altLang="fr-FR" sz="1600" dirty="0">
                <a:solidFill>
                  <a:schemeClr val="bg2">
                    <a:lumMod val="75000"/>
                  </a:schemeClr>
                </a:solidFill>
                <a:latin typeface="Calibri" panose="020F0502020204030204" pitchFamily="34" charset="0"/>
              </a:rPr>
              <a:t>mise en évidence des informations manquantes</a:t>
            </a:r>
          </a:p>
        </p:txBody>
      </p:sp>
      <p:pic>
        <p:nvPicPr>
          <p:cNvPr id="9" name="Imag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 y="498475"/>
            <a:ext cx="6007100"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19"/>
          <p:cNvSpPr txBox="1">
            <a:spLocks noChangeArrowheads="1"/>
          </p:cNvSpPr>
          <p:nvPr/>
        </p:nvSpPr>
        <p:spPr bwMode="auto">
          <a:xfrm>
            <a:off x="1201738" y="6127750"/>
            <a:ext cx="2847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r>
              <a:rPr lang="fr-FR" altLang="fr-FR" dirty="0" smtClean="0">
                <a:solidFill>
                  <a:schemeClr val="bg2">
                    <a:lumMod val="75000"/>
                  </a:schemeClr>
                </a:solidFill>
                <a:latin typeface="Calibri" panose="020F0502020204030204" pitchFamily="34" charset="0"/>
              </a:rPr>
              <a:t>niveau de taxation inconnu</a:t>
            </a:r>
            <a:endParaRPr lang="fr-FR" altLang="fr-FR" dirty="0">
              <a:solidFill>
                <a:schemeClr val="bg2">
                  <a:lumMod val="75000"/>
                </a:schemeClr>
              </a:solidFill>
              <a:latin typeface="Calibri" panose="020F0502020204030204" pitchFamily="34" charset="0"/>
            </a:endParaRPr>
          </a:p>
        </p:txBody>
      </p:sp>
      <p:sp>
        <p:nvSpPr>
          <p:cNvPr id="12" name="Line 21"/>
          <p:cNvSpPr>
            <a:spLocks noChangeShapeType="1"/>
          </p:cNvSpPr>
          <p:nvPr/>
        </p:nvSpPr>
        <p:spPr bwMode="auto">
          <a:xfrm rot="5400000" flipH="1">
            <a:off x="2341562" y="5740401"/>
            <a:ext cx="569913" cy="188912"/>
          </a:xfrm>
          <a:prstGeom prst="line">
            <a:avLst/>
          </a:prstGeom>
          <a:noFill/>
          <a:ln w="28575" cap="flat">
            <a:solidFill>
              <a:srgbClr val="C00000"/>
            </a:solidFill>
            <a:prstDash val="solid"/>
            <a:miter lim="400000"/>
            <a:tailEnd type="triangle" w="med" len="lg"/>
          </a:ln>
          <a:effectLst>
            <a:outerShdw blurRad="50800" dist="76200" dir="5400000" algn="ctr" rotWithShape="0">
              <a:schemeClr val="tx1">
                <a:alpha val="62000"/>
              </a:schemeClr>
            </a:outerShdw>
          </a:effectLst>
        </p:spPr>
        <p:style>
          <a:lnRef idx="0">
            <a:scrgbClr r="0" g="0" b="0"/>
          </a:lnRef>
          <a:fillRef idx="0">
            <a:scrgbClr r="0" g="0" b="0"/>
          </a:fillRef>
          <a:effectRef idx="0">
            <a:scrgbClr r="0" g="0" b="0"/>
          </a:effectRef>
          <a:fontRef idx="none"/>
        </p:style>
        <p:txBody>
          <a:bodyPr/>
          <a:lstStyle/>
          <a:p>
            <a:endParaRPr lang="en-GB"/>
          </a:p>
        </p:txBody>
      </p:sp>
      <p:grpSp>
        <p:nvGrpSpPr>
          <p:cNvPr id="2" name="Groupe 1"/>
          <p:cNvGrpSpPr/>
          <p:nvPr/>
        </p:nvGrpSpPr>
        <p:grpSpPr>
          <a:xfrm>
            <a:off x="3695700" y="498475"/>
            <a:ext cx="4652963" cy="2454275"/>
            <a:chOff x="3695700" y="498475"/>
            <a:chExt cx="4652963" cy="2454275"/>
          </a:xfrm>
        </p:grpSpPr>
        <p:sp>
          <p:nvSpPr>
            <p:cNvPr id="13" name="Text Box 19"/>
            <p:cNvSpPr txBox="1">
              <a:spLocks noChangeArrowheads="1"/>
            </p:cNvSpPr>
            <p:nvPr/>
          </p:nvSpPr>
          <p:spPr bwMode="auto">
            <a:xfrm>
              <a:off x="5500688" y="498475"/>
              <a:ext cx="2847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r>
                <a:rPr lang="fr-FR" altLang="fr-FR" dirty="0" smtClean="0">
                  <a:solidFill>
                    <a:schemeClr val="tx2">
                      <a:lumMod val="60000"/>
                      <a:lumOff val="40000"/>
                    </a:schemeClr>
                  </a:solidFill>
                  <a:latin typeface="Calibri" panose="020F0502020204030204" pitchFamily="34" charset="0"/>
                </a:rPr>
                <a:t>surface inconnue</a:t>
              </a:r>
              <a:endParaRPr lang="fr-FR" altLang="fr-FR" dirty="0">
                <a:solidFill>
                  <a:schemeClr val="tx2">
                    <a:lumMod val="60000"/>
                    <a:lumOff val="40000"/>
                  </a:schemeClr>
                </a:solidFill>
                <a:latin typeface="Calibri" panose="020F0502020204030204" pitchFamily="34" charset="0"/>
              </a:endParaRPr>
            </a:p>
          </p:txBody>
        </p:sp>
        <p:sp>
          <p:nvSpPr>
            <p:cNvPr id="14" name="Line 21"/>
            <p:cNvSpPr>
              <a:spLocks noChangeShapeType="1"/>
            </p:cNvSpPr>
            <p:nvPr/>
          </p:nvSpPr>
          <p:spPr bwMode="auto">
            <a:xfrm rot="5400000">
              <a:off x="3488531" y="940594"/>
              <a:ext cx="2219325" cy="1804988"/>
            </a:xfrm>
            <a:prstGeom prst="line">
              <a:avLst/>
            </a:prstGeom>
            <a:noFill/>
            <a:ln w="28575" cap="flat">
              <a:solidFill>
                <a:srgbClr val="C00000"/>
              </a:solidFill>
              <a:prstDash val="solid"/>
              <a:miter lim="400000"/>
              <a:tailEnd type="triangle" w="med" len="lg"/>
            </a:ln>
            <a:effectLst>
              <a:outerShdw blurRad="50800" dist="76200" dir="5400000" algn="ctr" rotWithShape="0">
                <a:schemeClr val="tx1">
                  <a:alpha val="62000"/>
                </a:schemeClr>
              </a:outerShdw>
            </a:effectLst>
          </p:spPr>
          <p:style>
            <a:lnRef idx="0">
              <a:scrgbClr r="0" g="0" b="0"/>
            </a:lnRef>
            <a:fillRef idx="0">
              <a:scrgbClr r="0" g="0" b="0"/>
            </a:fillRef>
            <a:effectRef idx="0">
              <a:scrgbClr r="0" g="0" b="0"/>
            </a:effectRef>
            <a:fontRef idx="none"/>
          </p:style>
          <p:txBody>
            <a:bodyPr/>
            <a:lstStyle/>
            <a:p>
              <a:endParaRPr lang="en-GB"/>
            </a:p>
          </p:txBody>
        </p:sp>
        <p:sp>
          <p:nvSpPr>
            <p:cNvPr id="15" name="Line 21"/>
            <p:cNvSpPr>
              <a:spLocks noChangeShapeType="1"/>
            </p:cNvSpPr>
            <p:nvPr/>
          </p:nvSpPr>
          <p:spPr bwMode="auto">
            <a:xfrm rot="5400000">
              <a:off x="5137151" y="541337"/>
              <a:ext cx="171450" cy="555625"/>
            </a:xfrm>
            <a:prstGeom prst="line">
              <a:avLst/>
            </a:prstGeom>
            <a:noFill/>
            <a:ln w="28575" cap="flat">
              <a:solidFill>
                <a:srgbClr val="C00000"/>
              </a:solidFill>
              <a:prstDash val="solid"/>
              <a:miter lim="400000"/>
              <a:tailEnd type="triangle" w="med" len="lg"/>
            </a:ln>
            <a:effectLst>
              <a:outerShdw blurRad="50800" dist="76200" dir="5400000" algn="ctr" rotWithShape="0">
                <a:schemeClr val="tx1">
                  <a:alpha val="62000"/>
                </a:schemeClr>
              </a:outerShdw>
            </a:effectLst>
          </p:spPr>
          <p:style>
            <a:lnRef idx="0">
              <a:scrgbClr r="0" g="0" b="0"/>
            </a:lnRef>
            <a:fillRef idx="0">
              <a:scrgbClr r="0" g="0" b="0"/>
            </a:fillRef>
            <a:effectRef idx="0">
              <a:scrgbClr r="0" g="0" b="0"/>
            </a:effectRef>
            <a:fontRef idx="none"/>
          </p:style>
          <p:txBody>
            <a:bodyPr/>
            <a:lstStyle/>
            <a:p>
              <a:endParaRPr lang="en-GB"/>
            </a:p>
          </p:txBody>
        </p:sp>
      </p:grpSp>
      <p:sp>
        <p:nvSpPr>
          <p:cNvPr id="16" name="Rectangle 15"/>
          <p:cNvSpPr/>
          <p:nvPr/>
        </p:nvSpPr>
        <p:spPr>
          <a:xfrm>
            <a:off x="4458325" y="5357847"/>
            <a:ext cx="4572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sz="1600" i="1" dirty="0" err="1">
                <a:solidFill>
                  <a:srgbClr val="3E3D2A"/>
                </a:solidFill>
                <a:latin typeface="Calibri" panose="020F0502020204030204" pitchFamily="34" charset="0"/>
              </a:rPr>
              <a:t>myPoleo</a:t>
            </a:r>
            <a:endParaRPr lang="fr-FR" sz="1600" i="1" dirty="0">
              <a:solidFill>
                <a:srgbClr val="3E3D2A"/>
              </a:solidFill>
              <a:latin typeface="Calibri" panose="020F0502020204030204" pitchFamily="34" charset="0"/>
            </a:endParaRPr>
          </a:p>
          <a:p>
            <a:pPr algn="r">
              <a:defRPr/>
            </a:pPr>
            <a:r>
              <a:rPr lang="en-US" sz="1600" i="1" dirty="0" smtClean="0">
                <a:solidFill>
                  <a:srgbClr val="3E3D2A"/>
                </a:solidFill>
                <a:latin typeface="Calibri" panose="020F0502020204030204" pitchFamily="34" charset="0"/>
              </a:rPr>
              <a:t>J.Y. Blaise, I. Dudek  (</a:t>
            </a:r>
            <a:r>
              <a:rPr lang="en-US" sz="1600" i="1" dirty="0">
                <a:solidFill>
                  <a:srgbClr val="3E3D2A"/>
                </a:solidFill>
                <a:latin typeface="Calibri" panose="020F0502020204030204" pitchFamily="34" charset="0"/>
              </a:rPr>
              <a:t>2014</a:t>
            </a:r>
            <a:r>
              <a:rPr lang="en-US" sz="1600" i="1" dirty="0" smtClean="0">
                <a:solidFill>
                  <a:srgbClr val="3E3D2A"/>
                </a:solidFill>
                <a:latin typeface="Calibri" panose="020F0502020204030204" pitchFamily="34" charset="0"/>
              </a:rPr>
              <a:t>)</a:t>
            </a:r>
          </a:p>
          <a:p>
            <a:pPr algn="r">
              <a:defRPr/>
            </a:pPr>
            <a:endParaRPr lang="en-US" sz="600" i="1" dirty="0" smtClean="0">
              <a:solidFill>
                <a:srgbClr val="3E3D2A"/>
              </a:solidFill>
              <a:latin typeface="Calibri" panose="020F0502020204030204" pitchFamily="34" charset="0"/>
            </a:endParaRPr>
          </a:p>
          <a:p>
            <a:pPr algn="r">
              <a:defRPr/>
            </a:pPr>
            <a:r>
              <a:rPr lang="en-US" sz="1000" dirty="0" smtClean="0">
                <a:solidFill>
                  <a:schemeClr val="tx1">
                    <a:lumMod val="60000"/>
                    <a:lumOff val="40000"/>
                  </a:schemeClr>
                </a:solidFill>
                <a:latin typeface="Calibri" panose="020F0502020204030204" pitchFamily="34" charset="0"/>
              </a:rPr>
              <a:t>Can </a:t>
            </a:r>
            <a:r>
              <a:rPr lang="en-US" sz="1000" dirty="0">
                <a:solidFill>
                  <a:schemeClr val="tx1">
                    <a:lumMod val="60000"/>
                    <a:lumOff val="40000"/>
                  </a:schemeClr>
                </a:solidFill>
                <a:latin typeface="Calibri" panose="020F0502020204030204" pitchFamily="34" charset="0"/>
              </a:rPr>
              <a:t>Simplicity Help? </a:t>
            </a:r>
            <a:r>
              <a:rPr lang="en-US" sz="1000" dirty="0" smtClean="0">
                <a:solidFill>
                  <a:schemeClr val="tx1">
                    <a:lumMod val="60000"/>
                    <a:lumOff val="40000"/>
                  </a:schemeClr>
                </a:solidFill>
                <a:latin typeface="Calibri" panose="020F0502020204030204" pitchFamily="34" charset="0"/>
              </a:rPr>
              <a:t>[In] </a:t>
            </a:r>
            <a:r>
              <a:rPr lang="en-US" sz="1000" dirty="0">
                <a:solidFill>
                  <a:schemeClr val="tx1">
                    <a:lumMod val="60000"/>
                    <a:lumOff val="40000"/>
                  </a:schemeClr>
                </a:solidFill>
                <a:latin typeface="Calibri" panose="020F0502020204030204" pitchFamily="34" charset="0"/>
              </a:rPr>
              <a:t>Proceedings of the 14th International Conference on Knowledge Technologies and Data-driven Business (pp. 17:1–17:8). New York, </a:t>
            </a:r>
            <a:r>
              <a:rPr lang="en-US" sz="1000" dirty="0" smtClean="0">
                <a:solidFill>
                  <a:schemeClr val="tx1">
                    <a:lumMod val="60000"/>
                    <a:lumOff val="40000"/>
                  </a:schemeClr>
                </a:solidFill>
                <a:latin typeface="Calibri" panose="020F0502020204030204" pitchFamily="34" charset="0"/>
              </a:rPr>
              <a:t>NY</a:t>
            </a:r>
          </a:p>
          <a:p>
            <a:pPr algn="r">
              <a:defRPr/>
            </a:pPr>
            <a:r>
              <a:rPr lang="en-US" sz="1000" dirty="0">
                <a:solidFill>
                  <a:schemeClr val="tx1">
                    <a:lumMod val="60000"/>
                    <a:lumOff val="40000"/>
                  </a:schemeClr>
                </a:solidFill>
                <a:latin typeface="Calibri" panose="020F0502020204030204" pitchFamily="34" charset="0"/>
              </a:rPr>
              <a:t>&lt;https://halshs.archives-ouvertes.fr/halshs-01074206/document&gt; </a:t>
            </a:r>
          </a:p>
        </p:txBody>
      </p:sp>
      <p:sp>
        <p:nvSpPr>
          <p:cNvPr id="17"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18"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19" name="Image 18"/>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30900398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8" name="Rectangle 4"/>
          <p:cNvSpPr>
            <a:spLocks noChangeArrowheads="1"/>
          </p:cNvSpPr>
          <p:nvPr/>
        </p:nvSpPr>
        <p:spPr bwMode="auto">
          <a:xfrm>
            <a:off x="6229350" y="2143125"/>
            <a:ext cx="2847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600" dirty="0">
                <a:solidFill>
                  <a:schemeClr val="bg2">
                    <a:lumMod val="75000"/>
                  </a:schemeClr>
                </a:solidFill>
                <a:latin typeface="Calibri" panose="020F0502020204030204" pitchFamily="34" charset="0"/>
              </a:rPr>
              <a:t>une surface moyenne </a:t>
            </a:r>
            <a:r>
              <a:rPr lang="fr-FR" altLang="fr-FR" sz="1600" dirty="0" smtClean="0">
                <a:solidFill>
                  <a:schemeClr val="bg2">
                    <a:lumMod val="75000"/>
                  </a:schemeClr>
                </a:solidFill>
                <a:latin typeface="Calibri" panose="020F0502020204030204" pitchFamily="34" charset="0"/>
              </a:rPr>
              <a:t>plus </a:t>
            </a:r>
            <a:r>
              <a:rPr lang="fr-FR" altLang="fr-FR" sz="1600" dirty="0">
                <a:solidFill>
                  <a:schemeClr val="bg2">
                    <a:lumMod val="75000"/>
                  </a:schemeClr>
                </a:solidFill>
                <a:latin typeface="Calibri" panose="020F0502020204030204" pitchFamily="34" charset="0"/>
              </a:rPr>
              <a:t>ou moins stable, quel que soit le groupe</a:t>
            </a:r>
          </a:p>
        </p:txBody>
      </p:sp>
      <p:pic>
        <p:nvPicPr>
          <p:cNvPr id="9" name="Image 2"/>
          <p:cNvPicPr>
            <a:picLocks noChangeAspect="1"/>
          </p:cNvPicPr>
          <p:nvPr/>
        </p:nvPicPr>
        <p:blipFill>
          <a:blip r:embed="rId3">
            <a:clrChange>
              <a:clrFrom>
                <a:srgbClr val="ECEDE5"/>
              </a:clrFrom>
              <a:clrTo>
                <a:srgbClr val="ECEDE5">
                  <a:alpha val="0"/>
                </a:srgbClr>
              </a:clrTo>
            </a:clrChange>
            <a:extLst>
              <a:ext uri="{28A0092B-C50C-407E-A947-70E740481C1C}">
                <a14:useLocalDpi xmlns:a14="http://schemas.microsoft.com/office/drawing/2010/main" val="0"/>
              </a:ext>
            </a:extLst>
          </a:blip>
          <a:srcRect/>
          <a:stretch>
            <a:fillRect/>
          </a:stretch>
        </p:blipFill>
        <p:spPr bwMode="auto">
          <a:xfrm>
            <a:off x="138113" y="884238"/>
            <a:ext cx="5938837" cy="463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Connecteur droit 5"/>
          <p:cNvCxnSpPr>
            <a:cxnSpLocks noChangeShapeType="1"/>
          </p:cNvCxnSpPr>
          <p:nvPr/>
        </p:nvCxnSpPr>
        <p:spPr bwMode="auto">
          <a:xfrm>
            <a:off x="6332538" y="1743075"/>
            <a:ext cx="736600" cy="0"/>
          </a:xfrm>
          <a:prstGeom prst="line">
            <a:avLst/>
          </a:prstGeom>
          <a:noFill/>
          <a:ln w="19050">
            <a:solidFill>
              <a:srgbClr val="A48D7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Connecteur droit 18"/>
          <p:cNvCxnSpPr>
            <a:cxnSpLocks noChangeShapeType="1"/>
          </p:cNvCxnSpPr>
          <p:nvPr/>
        </p:nvCxnSpPr>
        <p:spPr bwMode="auto">
          <a:xfrm>
            <a:off x="6332538" y="2028825"/>
            <a:ext cx="736600" cy="0"/>
          </a:xfrm>
          <a:prstGeom prst="line">
            <a:avLst/>
          </a:prstGeom>
          <a:noFill/>
          <a:ln w="19050">
            <a:solidFill>
              <a:srgbClr val="A48D7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Accolade fermante 12"/>
          <p:cNvSpPr/>
          <p:nvPr/>
        </p:nvSpPr>
        <p:spPr>
          <a:xfrm>
            <a:off x="5822950" y="1743075"/>
            <a:ext cx="46038" cy="268288"/>
          </a:xfrm>
          <a:prstGeom prst="rightBrace">
            <a:avLst/>
          </a:prstGeom>
          <a:noFill/>
          <a:ln w="25400" cap="flat">
            <a:solidFill>
              <a:schemeClr val="accent3">
                <a:lumMod val="75000"/>
              </a:schemeClr>
            </a:solidFill>
            <a:prstDash val="solid"/>
            <a:miter lim="400000"/>
          </a:ln>
          <a:effectLst/>
        </p:spPr>
        <p:style>
          <a:lnRef idx="0">
            <a:scrgbClr r="0" g="0" b="0"/>
          </a:lnRef>
          <a:fillRef idx="0">
            <a:scrgbClr r="0" g="0" b="0"/>
          </a:fillRef>
          <a:effectRef idx="0">
            <a:scrgbClr r="0" g="0" b="0"/>
          </a:effectRef>
          <a:fontRef idx="none"/>
        </p:style>
        <p:txBody>
          <a:bodyPr spcFirstLastPara="1" lIns="91439" tIns="45719" rIns="91439" bIns="45719" spcCol="38100"/>
          <a:lstStyle/>
          <a:p>
            <a:pPr defTabSz="914400" fontAlgn="auto" latinLnBrk="1">
              <a:spcBef>
                <a:spcPts val="0"/>
              </a:spcBef>
              <a:spcAft>
                <a:spcPts val="0"/>
              </a:spcAft>
              <a:defRPr/>
            </a:pPr>
            <a:endParaRPr lang="fr-FR">
              <a:solidFill>
                <a:schemeClr val="accent3">
                  <a:lumMod val="75000"/>
                </a:schemeClr>
              </a:solidFill>
            </a:endParaRPr>
          </a:p>
        </p:txBody>
      </p:sp>
      <p:sp>
        <p:nvSpPr>
          <p:cNvPr id="14" name="Accolade fermante 13"/>
          <p:cNvSpPr/>
          <p:nvPr/>
        </p:nvSpPr>
        <p:spPr>
          <a:xfrm>
            <a:off x="2343150" y="1743075"/>
            <a:ext cx="46038" cy="268288"/>
          </a:xfrm>
          <a:prstGeom prst="rightBrace">
            <a:avLst/>
          </a:prstGeom>
          <a:noFill/>
          <a:ln w="25400" cap="flat">
            <a:solidFill>
              <a:schemeClr val="accent3">
                <a:lumMod val="75000"/>
              </a:schemeClr>
            </a:solidFill>
            <a:prstDash val="solid"/>
            <a:miter lim="400000"/>
          </a:ln>
          <a:effectLst/>
        </p:spPr>
        <p:style>
          <a:lnRef idx="0">
            <a:scrgbClr r="0" g="0" b="0"/>
          </a:lnRef>
          <a:fillRef idx="0">
            <a:scrgbClr r="0" g="0" b="0"/>
          </a:fillRef>
          <a:effectRef idx="0">
            <a:scrgbClr r="0" g="0" b="0"/>
          </a:effectRef>
          <a:fontRef idx="none"/>
        </p:style>
        <p:txBody>
          <a:bodyPr spcFirstLastPara="1" lIns="91439" tIns="45719" rIns="91439" bIns="45719" spcCol="38100"/>
          <a:lstStyle/>
          <a:p>
            <a:pPr defTabSz="914400" fontAlgn="auto" latinLnBrk="1">
              <a:spcBef>
                <a:spcPts val="0"/>
              </a:spcBef>
              <a:spcAft>
                <a:spcPts val="0"/>
              </a:spcAft>
              <a:defRPr/>
            </a:pPr>
            <a:endParaRPr lang="fr-FR">
              <a:solidFill>
                <a:schemeClr val="accent3">
                  <a:lumMod val="75000"/>
                </a:schemeClr>
              </a:solidFill>
            </a:endParaRPr>
          </a:p>
        </p:txBody>
      </p:sp>
      <p:sp>
        <p:nvSpPr>
          <p:cNvPr id="15" name="Accolade ouvrante 14"/>
          <p:cNvSpPr/>
          <p:nvPr/>
        </p:nvSpPr>
        <p:spPr>
          <a:xfrm>
            <a:off x="3627438" y="1743075"/>
            <a:ext cx="46037" cy="268288"/>
          </a:xfrm>
          <a:prstGeom prst="leftBrace">
            <a:avLst/>
          </a:prstGeom>
          <a:noFill/>
          <a:ln w="25400" cap="flat">
            <a:solidFill>
              <a:schemeClr val="accent3">
                <a:lumMod val="75000"/>
              </a:schemeClr>
            </a:solidFill>
            <a:prstDash val="solid"/>
            <a:miter lim="400000"/>
          </a:ln>
          <a:effectLst/>
        </p:spPr>
        <p:style>
          <a:lnRef idx="0">
            <a:scrgbClr r="0" g="0" b="0"/>
          </a:lnRef>
          <a:fillRef idx="0">
            <a:scrgbClr r="0" g="0" b="0"/>
          </a:fillRef>
          <a:effectRef idx="0">
            <a:scrgbClr r="0" g="0" b="0"/>
          </a:effectRef>
          <a:fontRef idx="none"/>
        </p:style>
        <p:txBody>
          <a:bodyPr spcFirstLastPara="1" lIns="91439" tIns="45719" rIns="91439" bIns="45719" spcCol="38100"/>
          <a:lstStyle/>
          <a:p>
            <a:pPr defTabSz="914400" fontAlgn="auto" latinLnBrk="1">
              <a:spcBef>
                <a:spcPts val="0"/>
              </a:spcBef>
              <a:spcAft>
                <a:spcPts val="0"/>
              </a:spcAft>
              <a:defRPr/>
            </a:pPr>
            <a:endParaRPr lang="fr-FR">
              <a:solidFill>
                <a:schemeClr val="accent3">
                  <a:lumMod val="75000"/>
                </a:schemeClr>
              </a:solidFill>
            </a:endParaRPr>
          </a:p>
        </p:txBody>
      </p:sp>
      <p:sp>
        <p:nvSpPr>
          <p:cNvPr id="16" name="Accolade ouvrante 15"/>
          <p:cNvSpPr/>
          <p:nvPr/>
        </p:nvSpPr>
        <p:spPr>
          <a:xfrm>
            <a:off x="236538" y="1743075"/>
            <a:ext cx="44450" cy="268288"/>
          </a:xfrm>
          <a:prstGeom prst="leftBrace">
            <a:avLst/>
          </a:prstGeom>
          <a:noFill/>
          <a:ln w="25400" cap="flat">
            <a:solidFill>
              <a:schemeClr val="accent3">
                <a:lumMod val="75000"/>
              </a:schemeClr>
            </a:solidFill>
            <a:prstDash val="solid"/>
            <a:miter lim="400000"/>
          </a:ln>
          <a:effectLst/>
        </p:spPr>
        <p:style>
          <a:lnRef idx="0">
            <a:scrgbClr r="0" g="0" b="0"/>
          </a:lnRef>
          <a:fillRef idx="0">
            <a:scrgbClr r="0" g="0" b="0"/>
          </a:fillRef>
          <a:effectRef idx="0">
            <a:scrgbClr r="0" g="0" b="0"/>
          </a:effectRef>
          <a:fontRef idx="none"/>
        </p:style>
        <p:txBody>
          <a:bodyPr spcFirstLastPara="1" lIns="91439" tIns="45719" rIns="91439" bIns="45719" spcCol="38100"/>
          <a:lstStyle/>
          <a:p>
            <a:pPr defTabSz="914400" fontAlgn="auto" latinLnBrk="1">
              <a:spcBef>
                <a:spcPts val="0"/>
              </a:spcBef>
              <a:spcAft>
                <a:spcPts val="0"/>
              </a:spcAft>
              <a:defRPr/>
            </a:pPr>
            <a:endParaRPr lang="fr-FR">
              <a:solidFill>
                <a:schemeClr val="accent3">
                  <a:lumMod val="75000"/>
                </a:schemeClr>
              </a:solidFill>
            </a:endParaRPr>
          </a:p>
        </p:txBody>
      </p:sp>
      <p:sp>
        <p:nvSpPr>
          <p:cNvPr id="17" name="Rectangle 4"/>
          <p:cNvSpPr>
            <a:spLocks noChangeArrowheads="1"/>
          </p:cNvSpPr>
          <p:nvPr/>
        </p:nvSpPr>
        <p:spPr bwMode="auto">
          <a:xfrm>
            <a:off x="6229350" y="606425"/>
            <a:ext cx="28479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eaLnBrk="1" hangingPunct="1"/>
            <a:r>
              <a:rPr lang="fr-FR" altLang="fr-FR" sz="1600" dirty="0" smtClean="0">
                <a:solidFill>
                  <a:schemeClr val="tx1">
                    <a:lumMod val="60000"/>
                    <a:lumOff val="40000"/>
                  </a:schemeClr>
                </a:solidFill>
                <a:latin typeface="Calibri" panose="020F0502020204030204" pitchFamily="34" charset="0"/>
              </a:rPr>
              <a:t>Observations </a:t>
            </a:r>
            <a:endParaRPr lang="fr-FR" altLang="fr-FR" sz="1600" dirty="0">
              <a:solidFill>
                <a:schemeClr val="tx1">
                  <a:lumMod val="60000"/>
                  <a:lumOff val="40000"/>
                </a:schemeClr>
              </a:solidFill>
              <a:latin typeface="Calibri" panose="020F0502020204030204" pitchFamily="34" charset="0"/>
            </a:endParaRPr>
          </a:p>
        </p:txBody>
      </p:sp>
      <p:grpSp>
        <p:nvGrpSpPr>
          <p:cNvPr id="18" name="Groupe 17"/>
          <p:cNvGrpSpPr>
            <a:grpSpLocks/>
          </p:cNvGrpSpPr>
          <p:nvPr/>
        </p:nvGrpSpPr>
        <p:grpSpPr bwMode="auto">
          <a:xfrm>
            <a:off x="1622425" y="3806826"/>
            <a:ext cx="7454900" cy="1477328"/>
            <a:chOff x="1622322" y="3806793"/>
            <a:chExt cx="7455002" cy="1477548"/>
          </a:xfrm>
        </p:grpSpPr>
        <p:sp>
          <p:nvSpPr>
            <p:cNvPr id="19" name="Rectangle 4"/>
            <p:cNvSpPr>
              <a:spLocks noChangeArrowheads="1"/>
            </p:cNvSpPr>
            <p:nvPr/>
          </p:nvSpPr>
          <p:spPr bwMode="auto">
            <a:xfrm>
              <a:off x="6229349" y="3806793"/>
              <a:ext cx="2847975" cy="1477548"/>
            </a:xfrm>
            <a:prstGeom prst="rect">
              <a:avLst/>
            </a:prstGeom>
            <a:noFill/>
            <a:ln w="25400">
              <a:noFill/>
              <a:round/>
              <a:headEnd/>
              <a:tailEnd type="arrow" w="med" len="med"/>
            </a:ln>
            <a:effectLst/>
            <a:extLst>
              <a:ext uri="{909E8E84-426E-40DD-AFC4-6F175D3DCCD1}">
                <a14:hiddenFill xmlns:a14="http://schemas.microsoft.com/office/drawing/2010/main">
                  <a:noFill/>
                </a14:hiddenFill>
              </a:ext>
            </a:extLst>
          </p:spPr>
          <p:txBody>
            <a:bodyPr/>
            <a:lstStyle/>
            <a:p>
              <a:r>
                <a:rPr lang="fr-FR" altLang="fr-FR" sz="1600" dirty="0">
                  <a:solidFill>
                    <a:schemeClr val="bg2">
                      <a:lumMod val="75000"/>
                    </a:schemeClr>
                  </a:solidFill>
                  <a:latin typeface="Calibri" panose="020F0502020204030204" pitchFamily="34" charset="0"/>
                </a:rPr>
                <a:t>absence de relation </a:t>
              </a:r>
              <a:endParaRPr lang="fr-FR" altLang="fr-FR" sz="1600" dirty="0" smtClean="0">
                <a:solidFill>
                  <a:schemeClr val="bg2">
                    <a:lumMod val="75000"/>
                  </a:schemeClr>
                </a:solidFill>
                <a:latin typeface="Calibri" panose="020F0502020204030204" pitchFamily="34" charset="0"/>
              </a:endParaRPr>
            </a:p>
            <a:p>
              <a:r>
                <a:rPr lang="fr-FR" altLang="fr-FR" sz="1600" dirty="0" smtClean="0">
                  <a:solidFill>
                    <a:schemeClr val="bg2">
                      <a:lumMod val="75000"/>
                    </a:schemeClr>
                  </a:solidFill>
                  <a:latin typeface="Calibri" panose="020F0502020204030204" pitchFamily="34" charset="0"/>
                </a:rPr>
                <a:t>surface </a:t>
              </a:r>
              <a:r>
                <a:rPr lang="fr-FR" altLang="fr-FR" sz="1600" dirty="0">
                  <a:solidFill>
                    <a:schemeClr val="bg2">
                      <a:lumMod val="75000"/>
                    </a:schemeClr>
                  </a:solidFill>
                  <a:latin typeface="Calibri" panose="020F0502020204030204" pitchFamily="34" charset="0"/>
                </a:rPr>
                <a:t>/ taxation </a:t>
              </a:r>
              <a:endParaRPr lang="fr-FR" altLang="fr-FR" sz="1600" dirty="0" smtClean="0">
                <a:solidFill>
                  <a:schemeClr val="bg2">
                    <a:lumMod val="75000"/>
                  </a:schemeClr>
                </a:solidFill>
                <a:latin typeface="Calibri" panose="020F0502020204030204" pitchFamily="34" charset="0"/>
              </a:endParaRPr>
            </a:p>
            <a:p>
              <a:r>
                <a:rPr lang="fr-FR" altLang="fr-FR" sz="1400" dirty="0" smtClean="0">
                  <a:solidFill>
                    <a:schemeClr val="bg2">
                      <a:lumMod val="75000"/>
                    </a:schemeClr>
                  </a:solidFill>
                  <a:latin typeface="Calibri" panose="020F0502020204030204" pitchFamily="34" charset="0"/>
                </a:rPr>
                <a:t>(</a:t>
              </a:r>
              <a:r>
                <a:rPr lang="fr-FR" altLang="fr-FR" sz="1400" dirty="0">
                  <a:solidFill>
                    <a:schemeClr val="bg2">
                      <a:lumMod val="75000"/>
                    </a:schemeClr>
                  </a:solidFill>
                  <a:latin typeface="Calibri" panose="020F0502020204030204" pitchFamily="34" charset="0"/>
                </a:rPr>
                <a:t>pas de motif allant régulièrement vers un rouge plus intense)</a:t>
              </a:r>
            </a:p>
          </p:txBody>
        </p:sp>
        <p:sp>
          <p:nvSpPr>
            <p:cNvPr id="20" name="Line 21"/>
            <p:cNvSpPr>
              <a:spLocks noChangeShapeType="1"/>
            </p:cNvSpPr>
            <p:nvPr/>
          </p:nvSpPr>
          <p:spPr bwMode="auto">
            <a:xfrm rot="5400000" flipH="1">
              <a:off x="5634643" y="3593779"/>
              <a:ext cx="239985" cy="949426"/>
            </a:xfrm>
            <a:prstGeom prst="line">
              <a:avLst/>
            </a:prstGeom>
            <a:noFill/>
            <a:ln w="25400">
              <a:solidFill>
                <a:srgbClr val="C00000"/>
              </a:solidFill>
              <a:round/>
              <a:headEnd/>
              <a:tailEnd type="arrow" w="med" len="med"/>
            </a:ln>
            <a:effectLst>
              <a:outerShdw blurRad="38100" dist="63500" dir="2700000" algn="ctr" rotWithShape="0">
                <a:schemeClr val="tx1"/>
              </a:outerShdw>
            </a:effectLst>
            <a:extLst>
              <a:ext uri="{909E8E84-426E-40DD-AFC4-6F175D3DCCD1}">
                <a14:hiddenFill xmlns:a14="http://schemas.microsoft.com/office/drawing/2010/main">
                  <a:noFill/>
                </a14:hiddenFill>
              </a:ext>
            </a:extLst>
          </p:spPr>
          <p:txBody>
            <a:bodyPr/>
            <a:lstStyle/>
            <a:p>
              <a:endParaRPr lang="en-GB"/>
            </a:p>
          </p:txBody>
        </p:sp>
        <p:sp>
          <p:nvSpPr>
            <p:cNvPr id="21" name="Line 21"/>
            <p:cNvSpPr>
              <a:spLocks noChangeShapeType="1"/>
            </p:cNvSpPr>
            <p:nvPr/>
          </p:nvSpPr>
          <p:spPr bwMode="auto">
            <a:xfrm rot="5400000">
              <a:off x="3805842" y="2049141"/>
              <a:ext cx="239985" cy="4607026"/>
            </a:xfrm>
            <a:prstGeom prst="line">
              <a:avLst/>
            </a:prstGeom>
            <a:noFill/>
            <a:ln w="25400">
              <a:solidFill>
                <a:srgbClr val="C00000"/>
              </a:solidFill>
              <a:round/>
              <a:headEnd/>
              <a:tailEnd type="arrow" w="med" len="med"/>
            </a:ln>
            <a:effectLst>
              <a:outerShdw blurRad="38100" dist="63500" dir="2700000" algn="ctr" rotWithShape="0">
                <a:schemeClr val="tx1"/>
              </a:outerShdw>
            </a:effectLst>
            <a:extLst>
              <a:ext uri="{909E8E84-426E-40DD-AFC4-6F175D3DCCD1}">
                <a14:hiddenFill xmlns:a14="http://schemas.microsoft.com/office/drawing/2010/main">
                  <a:noFill/>
                </a14:hiddenFill>
              </a:ext>
            </a:extLst>
          </p:spPr>
          <p:txBody>
            <a:bodyPr/>
            <a:lstStyle/>
            <a:p>
              <a:endParaRPr lang="en-GB"/>
            </a:p>
          </p:txBody>
        </p:sp>
      </p:grpSp>
      <p:sp>
        <p:nvSpPr>
          <p:cNvPr id="2" name="Rectangle 1"/>
          <p:cNvSpPr/>
          <p:nvPr/>
        </p:nvSpPr>
        <p:spPr>
          <a:xfrm>
            <a:off x="236538" y="1743075"/>
            <a:ext cx="6832600" cy="285750"/>
          </a:xfrm>
          <a:prstGeom prst="rect">
            <a:avLst/>
          </a:prstGeom>
          <a:solidFill>
            <a:schemeClr val="bg2">
              <a:lumMod val="20000"/>
              <a:lumOff val="80000"/>
              <a:alpha val="33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GB" sz="3600" b="0" i="0" u="none" strike="noStrike" cap="none" spc="0" normalizeH="0" baseline="0">
              <a:ln>
                <a:noFill/>
              </a:ln>
              <a:solidFill>
                <a:srgbClr val="FFFFFF"/>
              </a:solidFill>
              <a:effectLst/>
              <a:uFillTx/>
              <a:latin typeface="+mn-lt"/>
              <a:ea typeface="+mn-ea"/>
              <a:cs typeface="+mn-cs"/>
              <a:sym typeface="Gill Sans Light"/>
            </a:endParaRPr>
          </a:p>
        </p:txBody>
      </p:sp>
      <p:sp>
        <p:nvSpPr>
          <p:cNvPr id="22" name="Rectangle 21"/>
          <p:cNvSpPr/>
          <p:nvPr/>
        </p:nvSpPr>
        <p:spPr>
          <a:xfrm>
            <a:off x="4458325" y="5357847"/>
            <a:ext cx="4572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sz="1600" i="1" dirty="0" err="1">
                <a:solidFill>
                  <a:srgbClr val="3E3D2A"/>
                </a:solidFill>
                <a:latin typeface="Calibri" panose="020F0502020204030204" pitchFamily="34" charset="0"/>
              </a:rPr>
              <a:t>myPoleo</a:t>
            </a:r>
            <a:endParaRPr lang="fr-FR" sz="1600" i="1" dirty="0">
              <a:solidFill>
                <a:srgbClr val="3E3D2A"/>
              </a:solidFill>
              <a:latin typeface="Calibri" panose="020F0502020204030204" pitchFamily="34" charset="0"/>
            </a:endParaRPr>
          </a:p>
          <a:p>
            <a:pPr algn="r">
              <a:defRPr/>
            </a:pPr>
            <a:r>
              <a:rPr lang="en-US" sz="1600" i="1" dirty="0" smtClean="0">
                <a:solidFill>
                  <a:srgbClr val="3E3D2A"/>
                </a:solidFill>
                <a:latin typeface="Calibri" panose="020F0502020204030204" pitchFamily="34" charset="0"/>
              </a:rPr>
              <a:t>J.Y. Blaise, I. Dudek  (</a:t>
            </a:r>
            <a:r>
              <a:rPr lang="en-US" sz="1600" i="1" dirty="0">
                <a:solidFill>
                  <a:srgbClr val="3E3D2A"/>
                </a:solidFill>
                <a:latin typeface="Calibri" panose="020F0502020204030204" pitchFamily="34" charset="0"/>
              </a:rPr>
              <a:t>2014</a:t>
            </a:r>
            <a:r>
              <a:rPr lang="en-US" sz="1600" i="1" dirty="0" smtClean="0">
                <a:solidFill>
                  <a:srgbClr val="3E3D2A"/>
                </a:solidFill>
                <a:latin typeface="Calibri" panose="020F0502020204030204" pitchFamily="34" charset="0"/>
              </a:rPr>
              <a:t>)</a:t>
            </a:r>
          </a:p>
          <a:p>
            <a:pPr algn="r">
              <a:defRPr/>
            </a:pPr>
            <a:endParaRPr lang="en-US" sz="600" i="1" dirty="0" smtClean="0">
              <a:solidFill>
                <a:srgbClr val="3E3D2A"/>
              </a:solidFill>
              <a:latin typeface="Calibri" panose="020F0502020204030204" pitchFamily="34" charset="0"/>
            </a:endParaRPr>
          </a:p>
          <a:p>
            <a:pPr algn="r">
              <a:defRPr/>
            </a:pPr>
            <a:r>
              <a:rPr lang="en-US" sz="1000" dirty="0" smtClean="0">
                <a:solidFill>
                  <a:schemeClr val="tx1">
                    <a:lumMod val="60000"/>
                    <a:lumOff val="40000"/>
                  </a:schemeClr>
                </a:solidFill>
                <a:latin typeface="Calibri" panose="020F0502020204030204" pitchFamily="34" charset="0"/>
              </a:rPr>
              <a:t>Can </a:t>
            </a:r>
            <a:r>
              <a:rPr lang="en-US" sz="1000" dirty="0">
                <a:solidFill>
                  <a:schemeClr val="tx1">
                    <a:lumMod val="60000"/>
                    <a:lumOff val="40000"/>
                  </a:schemeClr>
                </a:solidFill>
                <a:latin typeface="Calibri" panose="020F0502020204030204" pitchFamily="34" charset="0"/>
              </a:rPr>
              <a:t>Simplicity Help? </a:t>
            </a:r>
            <a:r>
              <a:rPr lang="en-US" sz="1000" dirty="0" smtClean="0">
                <a:solidFill>
                  <a:schemeClr val="tx1">
                    <a:lumMod val="60000"/>
                    <a:lumOff val="40000"/>
                  </a:schemeClr>
                </a:solidFill>
                <a:latin typeface="Calibri" panose="020F0502020204030204" pitchFamily="34" charset="0"/>
              </a:rPr>
              <a:t>[In] </a:t>
            </a:r>
            <a:r>
              <a:rPr lang="en-US" sz="1000" dirty="0">
                <a:solidFill>
                  <a:schemeClr val="tx1">
                    <a:lumMod val="60000"/>
                    <a:lumOff val="40000"/>
                  </a:schemeClr>
                </a:solidFill>
                <a:latin typeface="Calibri" panose="020F0502020204030204" pitchFamily="34" charset="0"/>
              </a:rPr>
              <a:t>Proceedings of the 14th International Conference on Knowledge Technologies and Data-driven Business (pp. 17:1–17:8). New York, </a:t>
            </a:r>
            <a:r>
              <a:rPr lang="en-US" sz="1000" dirty="0" smtClean="0">
                <a:solidFill>
                  <a:schemeClr val="tx1">
                    <a:lumMod val="60000"/>
                    <a:lumOff val="40000"/>
                  </a:schemeClr>
                </a:solidFill>
                <a:latin typeface="Calibri" panose="020F0502020204030204" pitchFamily="34" charset="0"/>
              </a:rPr>
              <a:t>NY</a:t>
            </a:r>
          </a:p>
          <a:p>
            <a:pPr algn="r">
              <a:defRPr/>
            </a:pPr>
            <a:r>
              <a:rPr lang="en-US" sz="1000" dirty="0">
                <a:solidFill>
                  <a:schemeClr val="tx1">
                    <a:lumMod val="60000"/>
                    <a:lumOff val="40000"/>
                  </a:schemeClr>
                </a:solidFill>
                <a:latin typeface="Calibri" panose="020F0502020204030204" pitchFamily="34" charset="0"/>
              </a:rPr>
              <a:t>&lt;https://halshs.archives-ouvertes.fr/halshs-01074206/document&gt; </a:t>
            </a:r>
          </a:p>
        </p:txBody>
      </p:sp>
      <p:sp>
        <p:nvSpPr>
          <p:cNvPr id="23"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24"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25" name="Image 24"/>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15744942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700"/>
                                        <p:tgtEl>
                                          <p:spTgt spid="2"/>
                                        </p:tgtEl>
                                      </p:cBhvr>
                                    </p:animEffect>
                                  </p:childTnLst>
                                </p:cTn>
                              </p:par>
                            </p:childTnLst>
                          </p:cTn>
                        </p:par>
                        <p:par>
                          <p:cTn id="29" fill="hold">
                            <p:stCondLst>
                              <p:cond delay="1700"/>
                            </p:stCondLst>
                            <p:childTnLst>
                              <p:par>
                                <p:cTn id="30" presetID="26" presetClass="emph" presetSubtype="0" repeatCount="3000" fill="hold" grpId="1" nodeType="afterEffect">
                                  <p:stCondLst>
                                    <p:cond delay="0"/>
                                  </p:stCondLst>
                                  <p:childTnLst>
                                    <p:animEffect transition="out" filter="fade">
                                      <p:cBhvr>
                                        <p:cTn id="31" dur="500" tmFilter="0, 0; .2, .5; .8, .5; 1, 0"/>
                                        <p:tgtEl>
                                          <p:spTgt spid="2"/>
                                        </p:tgtEl>
                                      </p:cBhvr>
                                    </p:animEffect>
                                    <p:animScale>
                                      <p:cBhvr>
                                        <p:cTn id="32" dur="250" autoRev="1" fill="hold"/>
                                        <p:tgtEl>
                                          <p:spTgt spid="2"/>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animBg="1"/>
      <p:bldP spid="15" grpId="0" animBg="1"/>
      <p:bldP spid="16" grpId="0" animBg="1"/>
      <p:bldP spid="2" grpId="0" animBg="1"/>
      <p:bldP spid="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10" name="Rectangle 9"/>
          <p:cNvSpPr/>
          <p:nvPr/>
        </p:nvSpPr>
        <p:spPr>
          <a:xfrm>
            <a:off x="4458325" y="5357847"/>
            <a:ext cx="4572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sz="1600" i="1" dirty="0" err="1">
                <a:solidFill>
                  <a:srgbClr val="3E3D2A"/>
                </a:solidFill>
                <a:latin typeface="Calibri" panose="020F0502020204030204" pitchFamily="34" charset="0"/>
              </a:rPr>
              <a:t>myPoleo</a:t>
            </a:r>
            <a:endParaRPr lang="fr-FR" sz="1600" i="1" dirty="0">
              <a:solidFill>
                <a:srgbClr val="3E3D2A"/>
              </a:solidFill>
              <a:latin typeface="Calibri" panose="020F0502020204030204" pitchFamily="34" charset="0"/>
            </a:endParaRPr>
          </a:p>
          <a:p>
            <a:pPr algn="r">
              <a:defRPr/>
            </a:pPr>
            <a:r>
              <a:rPr lang="en-US" sz="1600" i="1" dirty="0" smtClean="0">
                <a:solidFill>
                  <a:srgbClr val="3E3D2A"/>
                </a:solidFill>
                <a:latin typeface="Calibri" panose="020F0502020204030204" pitchFamily="34" charset="0"/>
              </a:rPr>
              <a:t>J.Y. Blaise, I. Dudek  (</a:t>
            </a:r>
            <a:r>
              <a:rPr lang="en-US" sz="1600" i="1" dirty="0">
                <a:solidFill>
                  <a:srgbClr val="3E3D2A"/>
                </a:solidFill>
                <a:latin typeface="Calibri" panose="020F0502020204030204" pitchFamily="34" charset="0"/>
              </a:rPr>
              <a:t>2014</a:t>
            </a:r>
            <a:r>
              <a:rPr lang="en-US" sz="1600" i="1" dirty="0" smtClean="0">
                <a:solidFill>
                  <a:srgbClr val="3E3D2A"/>
                </a:solidFill>
                <a:latin typeface="Calibri" panose="020F0502020204030204" pitchFamily="34" charset="0"/>
              </a:rPr>
              <a:t>)</a:t>
            </a:r>
          </a:p>
          <a:p>
            <a:pPr algn="r">
              <a:defRPr/>
            </a:pPr>
            <a:endParaRPr lang="en-US" sz="600" i="1" dirty="0" smtClean="0">
              <a:solidFill>
                <a:srgbClr val="3E3D2A"/>
              </a:solidFill>
              <a:latin typeface="Calibri" panose="020F0502020204030204" pitchFamily="34" charset="0"/>
            </a:endParaRPr>
          </a:p>
          <a:p>
            <a:pPr algn="r">
              <a:defRPr/>
            </a:pPr>
            <a:r>
              <a:rPr lang="en-US" sz="1000" dirty="0" smtClean="0">
                <a:solidFill>
                  <a:schemeClr val="tx1">
                    <a:lumMod val="60000"/>
                    <a:lumOff val="40000"/>
                  </a:schemeClr>
                </a:solidFill>
                <a:latin typeface="Calibri" panose="020F0502020204030204" pitchFamily="34" charset="0"/>
              </a:rPr>
              <a:t>Can </a:t>
            </a:r>
            <a:r>
              <a:rPr lang="en-US" sz="1000" dirty="0">
                <a:solidFill>
                  <a:schemeClr val="tx1">
                    <a:lumMod val="60000"/>
                    <a:lumOff val="40000"/>
                  </a:schemeClr>
                </a:solidFill>
                <a:latin typeface="Calibri" panose="020F0502020204030204" pitchFamily="34" charset="0"/>
              </a:rPr>
              <a:t>Simplicity Help? </a:t>
            </a:r>
            <a:r>
              <a:rPr lang="en-US" sz="1000" dirty="0" smtClean="0">
                <a:solidFill>
                  <a:schemeClr val="tx1">
                    <a:lumMod val="60000"/>
                    <a:lumOff val="40000"/>
                  </a:schemeClr>
                </a:solidFill>
                <a:latin typeface="Calibri" panose="020F0502020204030204" pitchFamily="34" charset="0"/>
              </a:rPr>
              <a:t>[In] </a:t>
            </a:r>
            <a:r>
              <a:rPr lang="en-US" sz="1000" dirty="0">
                <a:solidFill>
                  <a:schemeClr val="tx1">
                    <a:lumMod val="60000"/>
                    <a:lumOff val="40000"/>
                  </a:schemeClr>
                </a:solidFill>
                <a:latin typeface="Calibri" panose="020F0502020204030204" pitchFamily="34" charset="0"/>
              </a:rPr>
              <a:t>Proceedings of the 14th International Conference on Knowledge Technologies and Data-driven Business (pp. 17:1–17:8). New York, </a:t>
            </a:r>
            <a:r>
              <a:rPr lang="en-US" sz="1000" dirty="0" smtClean="0">
                <a:solidFill>
                  <a:schemeClr val="tx1">
                    <a:lumMod val="60000"/>
                    <a:lumOff val="40000"/>
                  </a:schemeClr>
                </a:solidFill>
                <a:latin typeface="Calibri" panose="020F0502020204030204" pitchFamily="34" charset="0"/>
              </a:rPr>
              <a:t>NY</a:t>
            </a:r>
          </a:p>
          <a:p>
            <a:pPr algn="r">
              <a:defRPr/>
            </a:pPr>
            <a:r>
              <a:rPr lang="en-US" sz="1000" dirty="0">
                <a:solidFill>
                  <a:schemeClr val="tx1">
                    <a:lumMod val="60000"/>
                    <a:lumOff val="40000"/>
                  </a:schemeClr>
                </a:solidFill>
                <a:latin typeface="Calibri" panose="020F0502020204030204" pitchFamily="34" charset="0"/>
              </a:rPr>
              <a:t>&lt;https://halshs.archives-ouvertes.fr/halshs-01074206/document&gt; </a:t>
            </a:r>
          </a:p>
        </p:txBody>
      </p:sp>
      <p:sp>
        <p:nvSpPr>
          <p:cNvPr id="8" name="Rectangle 4"/>
          <p:cNvSpPr>
            <a:spLocks noChangeArrowheads="1"/>
          </p:cNvSpPr>
          <p:nvPr/>
        </p:nvSpPr>
        <p:spPr bwMode="auto">
          <a:xfrm>
            <a:off x="6588614" y="846528"/>
            <a:ext cx="243046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eaLnBrk="1" hangingPunct="1"/>
            <a:r>
              <a:rPr lang="fr-FR" altLang="fr-FR" sz="1400" dirty="0" err="1">
                <a:solidFill>
                  <a:schemeClr val="tx1">
                    <a:lumMod val="75000"/>
                  </a:schemeClr>
                </a:solidFill>
                <a:latin typeface="Calibri" panose="020F0502020204030204" pitchFamily="34" charset="0"/>
              </a:rPr>
              <a:t>Réexploitation</a:t>
            </a:r>
            <a:r>
              <a:rPr lang="fr-FR" altLang="fr-FR" sz="1400" dirty="0">
                <a:solidFill>
                  <a:schemeClr val="tx1">
                    <a:lumMod val="75000"/>
                  </a:schemeClr>
                </a:solidFill>
                <a:latin typeface="Calibri" panose="020F0502020204030204" pitchFamily="34" charset="0"/>
              </a:rPr>
              <a:t> générique des tableaux </a:t>
            </a:r>
            <a:r>
              <a:rPr lang="fr-FR" altLang="fr-FR" sz="1400" dirty="0" err="1">
                <a:solidFill>
                  <a:schemeClr val="tx1">
                    <a:lumMod val="75000"/>
                  </a:schemeClr>
                </a:solidFill>
                <a:latin typeface="Calibri" panose="020F0502020204030204" pitchFamily="34" charset="0"/>
              </a:rPr>
              <a:t>poléométriques</a:t>
            </a:r>
            <a:r>
              <a:rPr lang="fr-FR" altLang="fr-FR" sz="1400" dirty="0">
                <a:solidFill>
                  <a:schemeClr val="tx1">
                    <a:lumMod val="75000"/>
                  </a:schemeClr>
                </a:solidFill>
                <a:latin typeface="Calibri" panose="020F0502020204030204" pitchFamily="34" charset="0"/>
              </a:rPr>
              <a:t> de Charles  de Fourcroy</a:t>
            </a:r>
          </a:p>
          <a:p>
            <a:pPr algn="r" eaLnBrk="1" hangingPunct="1"/>
            <a:endParaRPr lang="fr-FR" altLang="fr-FR" sz="1400" dirty="0">
              <a:solidFill>
                <a:schemeClr val="tx1">
                  <a:lumMod val="75000"/>
                </a:schemeClr>
              </a:solidFill>
              <a:latin typeface="Calibri" panose="020F0502020204030204" pitchFamily="34" charset="0"/>
            </a:endParaRPr>
          </a:p>
          <a:p>
            <a:pPr algn="r" eaLnBrk="1" hangingPunct="1"/>
            <a:r>
              <a:rPr lang="fr-FR" altLang="fr-FR" sz="1400" dirty="0">
                <a:solidFill>
                  <a:schemeClr val="tx1">
                    <a:lumMod val="75000"/>
                  </a:schemeClr>
                </a:solidFill>
                <a:latin typeface="Calibri" panose="020F0502020204030204" pitchFamily="34" charset="0"/>
              </a:rPr>
              <a:t>L’application en ligne « </a:t>
            </a:r>
            <a:r>
              <a:rPr lang="fr-FR" altLang="fr-FR" sz="1400" dirty="0" err="1">
                <a:solidFill>
                  <a:schemeClr val="tx1">
                    <a:lumMod val="75000"/>
                  </a:schemeClr>
                </a:solidFill>
                <a:latin typeface="Calibri" panose="020F0502020204030204" pitchFamily="34" charset="0"/>
              </a:rPr>
              <a:t>myPoleo</a:t>
            </a:r>
            <a:r>
              <a:rPr lang="fr-FR" altLang="fr-FR" sz="1400" dirty="0">
                <a:solidFill>
                  <a:schemeClr val="tx1">
                    <a:lumMod val="75000"/>
                  </a:schemeClr>
                </a:solidFill>
                <a:latin typeface="Calibri" panose="020F0502020204030204" pitchFamily="34" charset="0"/>
              </a:rPr>
              <a:t> »</a:t>
            </a:r>
          </a:p>
          <a:p>
            <a:pPr algn="r" eaLnBrk="1" hangingPunct="1"/>
            <a:endParaRPr lang="fr-FR" altLang="fr-FR" sz="1400" dirty="0">
              <a:solidFill>
                <a:schemeClr val="tx1">
                  <a:lumMod val="75000"/>
                </a:schemeClr>
              </a:solidFill>
              <a:latin typeface="Calibri" panose="020F0502020204030204" pitchFamily="34" charset="0"/>
            </a:endParaRPr>
          </a:p>
          <a:p>
            <a:pPr algn="r" eaLnBrk="1" hangingPunct="1"/>
            <a:r>
              <a:rPr lang="fr-FR" altLang="fr-FR" sz="1400" dirty="0" smtClean="0">
                <a:solidFill>
                  <a:schemeClr val="tx1">
                    <a:lumMod val="75000"/>
                  </a:schemeClr>
                </a:solidFill>
                <a:latin typeface="Calibri" panose="020F0502020204030204" pitchFamily="34" charset="0"/>
              </a:rPr>
              <a:t>Données </a:t>
            </a:r>
            <a:r>
              <a:rPr lang="fr-FR" altLang="fr-FR" sz="1400" dirty="0">
                <a:solidFill>
                  <a:schemeClr val="tx1">
                    <a:lumMod val="75000"/>
                  </a:schemeClr>
                </a:solidFill>
                <a:latin typeface="Calibri" panose="020F0502020204030204" pitchFamily="34" charset="0"/>
              </a:rPr>
              <a:t>utilisateur au format csv, calcul et </a:t>
            </a:r>
            <a:r>
              <a:rPr lang="fr-FR" altLang="fr-FR" sz="1400" dirty="0" smtClean="0">
                <a:solidFill>
                  <a:schemeClr val="tx1">
                    <a:lumMod val="75000"/>
                  </a:schemeClr>
                </a:solidFill>
                <a:latin typeface="Calibri" panose="020F0502020204030204" pitchFamily="34" charset="0"/>
              </a:rPr>
              <a:t>affichage </a:t>
            </a:r>
            <a:r>
              <a:rPr lang="fr-FR" altLang="fr-FR" sz="1400" dirty="0">
                <a:solidFill>
                  <a:schemeClr val="tx1">
                    <a:lumMod val="75000"/>
                  </a:schemeClr>
                </a:solidFill>
                <a:latin typeface="Calibri" panose="020F0502020204030204" pitchFamily="34" charset="0"/>
              </a:rPr>
              <a:t>en ligne de la visualisation résultante</a:t>
            </a:r>
          </a:p>
        </p:txBody>
      </p:sp>
      <p:pic>
        <p:nvPicPr>
          <p:cNvPr id="9"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844550"/>
            <a:ext cx="6372225"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12"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13" name="Image 12"/>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67345945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pic>
        <p:nvPicPr>
          <p:cNvPr id="9" name="Imag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837" y="282575"/>
            <a:ext cx="6148221" cy="563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4458325" y="5357847"/>
            <a:ext cx="4572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sz="1600" i="1" dirty="0" err="1">
                <a:solidFill>
                  <a:srgbClr val="3E3D2A"/>
                </a:solidFill>
                <a:latin typeface="Calibri" panose="020F0502020204030204" pitchFamily="34" charset="0"/>
              </a:rPr>
              <a:t>myPoleo</a:t>
            </a:r>
            <a:endParaRPr lang="fr-FR" sz="1600" i="1" dirty="0">
              <a:solidFill>
                <a:srgbClr val="3E3D2A"/>
              </a:solidFill>
              <a:latin typeface="Calibri" panose="020F0502020204030204" pitchFamily="34" charset="0"/>
            </a:endParaRPr>
          </a:p>
          <a:p>
            <a:pPr algn="r">
              <a:defRPr/>
            </a:pPr>
            <a:r>
              <a:rPr lang="en-US" sz="1600" i="1" dirty="0" smtClean="0">
                <a:solidFill>
                  <a:srgbClr val="3E3D2A"/>
                </a:solidFill>
                <a:latin typeface="Calibri" panose="020F0502020204030204" pitchFamily="34" charset="0"/>
              </a:rPr>
              <a:t>J.Y. Blaise, I. Dudek  (</a:t>
            </a:r>
            <a:r>
              <a:rPr lang="en-US" sz="1600" i="1" dirty="0">
                <a:solidFill>
                  <a:srgbClr val="3E3D2A"/>
                </a:solidFill>
                <a:latin typeface="Calibri" panose="020F0502020204030204" pitchFamily="34" charset="0"/>
              </a:rPr>
              <a:t>2014</a:t>
            </a:r>
            <a:r>
              <a:rPr lang="en-US" sz="1600" i="1" dirty="0" smtClean="0">
                <a:solidFill>
                  <a:srgbClr val="3E3D2A"/>
                </a:solidFill>
                <a:latin typeface="Calibri" panose="020F0502020204030204" pitchFamily="34" charset="0"/>
              </a:rPr>
              <a:t>)</a:t>
            </a:r>
          </a:p>
          <a:p>
            <a:pPr algn="r">
              <a:defRPr/>
            </a:pPr>
            <a:endParaRPr lang="en-US" sz="600" i="1" dirty="0" smtClean="0">
              <a:solidFill>
                <a:srgbClr val="3E3D2A"/>
              </a:solidFill>
              <a:latin typeface="Calibri" panose="020F0502020204030204" pitchFamily="34" charset="0"/>
            </a:endParaRPr>
          </a:p>
          <a:p>
            <a:pPr algn="r">
              <a:defRPr/>
            </a:pPr>
            <a:r>
              <a:rPr lang="en-US" sz="1000" dirty="0" smtClean="0">
                <a:solidFill>
                  <a:schemeClr val="tx1">
                    <a:lumMod val="60000"/>
                    <a:lumOff val="40000"/>
                  </a:schemeClr>
                </a:solidFill>
                <a:latin typeface="Calibri" panose="020F0502020204030204" pitchFamily="34" charset="0"/>
              </a:rPr>
              <a:t>Can </a:t>
            </a:r>
            <a:r>
              <a:rPr lang="en-US" sz="1000" dirty="0">
                <a:solidFill>
                  <a:schemeClr val="tx1">
                    <a:lumMod val="60000"/>
                    <a:lumOff val="40000"/>
                  </a:schemeClr>
                </a:solidFill>
                <a:latin typeface="Calibri" panose="020F0502020204030204" pitchFamily="34" charset="0"/>
              </a:rPr>
              <a:t>Simplicity Help? </a:t>
            </a:r>
            <a:r>
              <a:rPr lang="en-US" sz="1000" dirty="0" smtClean="0">
                <a:solidFill>
                  <a:schemeClr val="tx1">
                    <a:lumMod val="60000"/>
                    <a:lumOff val="40000"/>
                  </a:schemeClr>
                </a:solidFill>
                <a:latin typeface="Calibri" panose="020F0502020204030204" pitchFamily="34" charset="0"/>
              </a:rPr>
              <a:t>[In] </a:t>
            </a:r>
            <a:r>
              <a:rPr lang="en-US" sz="1000" dirty="0">
                <a:solidFill>
                  <a:schemeClr val="tx1">
                    <a:lumMod val="60000"/>
                    <a:lumOff val="40000"/>
                  </a:schemeClr>
                </a:solidFill>
                <a:latin typeface="Calibri" panose="020F0502020204030204" pitchFamily="34" charset="0"/>
              </a:rPr>
              <a:t>Proceedings of the 14th International Conference on Knowledge Technologies and Data-driven Business (pp. 17:1–17:8). New York, </a:t>
            </a:r>
            <a:r>
              <a:rPr lang="en-US" sz="1000" dirty="0" smtClean="0">
                <a:solidFill>
                  <a:schemeClr val="tx1">
                    <a:lumMod val="60000"/>
                    <a:lumOff val="40000"/>
                  </a:schemeClr>
                </a:solidFill>
                <a:latin typeface="Calibri" panose="020F0502020204030204" pitchFamily="34" charset="0"/>
              </a:rPr>
              <a:t>NY</a:t>
            </a:r>
          </a:p>
          <a:p>
            <a:pPr algn="r">
              <a:defRPr/>
            </a:pPr>
            <a:r>
              <a:rPr lang="en-US" sz="1000" dirty="0">
                <a:solidFill>
                  <a:schemeClr val="tx1">
                    <a:lumMod val="60000"/>
                    <a:lumOff val="40000"/>
                  </a:schemeClr>
                </a:solidFill>
                <a:latin typeface="Calibri" panose="020F0502020204030204" pitchFamily="34" charset="0"/>
              </a:rPr>
              <a:t>&lt;https://halshs.archives-ouvertes.fr/halshs-01074206/document&gt; </a:t>
            </a:r>
          </a:p>
        </p:txBody>
      </p:sp>
      <p:sp>
        <p:nvSpPr>
          <p:cNvPr id="10" name="Rectangle 4"/>
          <p:cNvSpPr>
            <a:spLocks noChangeArrowheads="1"/>
          </p:cNvSpPr>
          <p:nvPr/>
        </p:nvSpPr>
        <p:spPr bwMode="auto">
          <a:xfrm>
            <a:off x="6588614" y="846528"/>
            <a:ext cx="243046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eaLnBrk="1" hangingPunct="1"/>
            <a:r>
              <a:rPr lang="fr-FR" altLang="fr-FR" sz="1400" dirty="0" err="1">
                <a:solidFill>
                  <a:schemeClr val="tx1">
                    <a:lumMod val="75000"/>
                  </a:schemeClr>
                </a:solidFill>
                <a:latin typeface="Calibri" panose="020F0502020204030204" pitchFamily="34" charset="0"/>
              </a:rPr>
              <a:t>Réexploitation</a:t>
            </a:r>
            <a:r>
              <a:rPr lang="fr-FR" altLang="fr-FR" sz="1400" dirty="0">
                <a:solidFill>
                  <a:schemeClr val="tx1">
                    <a:lumMod val="75000"/>
                  </a:schemeClr>
                </a:solidFill>
                <a:latin typeface="Calibri" panose="020F0502020204030204" pitchFamily="34" charset="0"/>
              </a:rPr>
              <a:t> générique des tableaux </a:t>
            </a:r>
            <a:r>
              <a:rPr lang="fr-FR" altLang="fr-FR" sz="1400" dirty="0" err="1">
                <a:solidFill>
                  <a:schemeClr val="tx1">
                    <a:lumMod val="75000"/>
                  </a:schemeClr>
                </a:solidFill>
                <a:latin typeface="Calibri" panose="020F0502020204030204" pitchFamily="34" charset="0"/>
              </a:rPr>
              <a:t>poléométriques</a:t>
            </a:r>
            <a:r>
              <a:rPr lang="fr-FR" altLang="fr-FR" sz="1400" dirty="0">
                <a:solidFill>
                  <a:schemeClr val="tx1">
                    <a:lumMod val="75000"/>
                  </a:schemeClr>
                </a:solidFill>
                <a:latin typeface="Calibri" panose="020F0502020204030204" pitchFamily="34" charset="0"/>
              </a:rPr>
              <a:t> de Charles  de Fourcroy</a:t>
            </a:r>
          </a:p>
          <a:p>
            <a:pPr algn="r" eaLnBrk="1" hangingPunct="1"/>
            <a:endParaRPr lang="fr-FR" altLang="fr-FR" sz="1400" dirty="0">
              <a:solidFill>
                <a:schemeClr val="tx1">
                  <a:lumMod val="75000"/>
                </a:schemeClr>
              </a:solidFill>
              <a:latin typeface="Calibri" panose="020F0502020204030204" pitchFamily="34" charset="0"/>
            </a:endParaRPr>
          </a:p>
          <a:p>
            <a:pPr algn="r" eaLnBrk="1" hangingPunct="1"/>
            <a:r>
              <a:rPr lang="fr-FR" altLang="fr-FR" sz="1400" dirty="0">
                <a:solidFill>
                  <a:schemeClr val="tx1">
                    <a:lumMod val="75000"/>
                  </a:schemeClr>
                </a:solidFill>
                <a:latin typeface="Calibri" panose="020F0502020204030204" pitchFamily="34" charset="0"/>
              </a:rPr>
              <a:t>L’application en ligne « </a:t>
            </a:r>
            <a:r>
              <a:rPr lang="fr-FR" altLang="fr-FR" sz="1400" dirty="0" err="1">
                <a:solidFill>
                  <a:schemeClr val="tx1">
                    <a:lumMod val="75000"/>
                  </a:schemeClr>
                </a:solidFill>
                <a:latin typeface="Calibri" panose="020F0502020204030204" pitchFamily="34" charset="0"/>
              </a:rPr>
              <a:t>myPoleo</a:t>
            </a:r>
            <a:r>
              <a:rPr lang="fr-FR" altLang="fr-FR" sz="1400" dirty="0">
                <a:solidFill>
                  <a:schemeClr val="tx1">
                    <a:lumMod val="75000"/>
                  </a:schemeClr>
                </a:solidFill>
                <a:latin typeface="Calibri" panose="020F0502020204030204" pitchFamily="34" charset="0"/>
              </a:rPr>
              <a:t> »</a:t>
            </a:r>
          </a:p>
          <a:p>
            <a:pPr algn="r" eaLnBrk="1" hangingPunct="1"/>
            <a:endParaRPr lang="fr-FR" altLang="fr-FR" sz="1400" dirty="0">
              <a:solidFill>
                <a:schemeClr val="tx1">
                  <a:lumMod val="75000"/>
                </a:schemeClr>
              </a:solidFill>
              <a:latin typeface="Calibri" panose="020F0502020204030204" pitchFamily="34" charset="0"/>
            </a:endParaRPr>
          </a:p>
          <a:p>
            <a:pPr algn="r" eaLnBrk="1" hangingPunct="1"/>
            <a:r>
              <a:rPr lang="fr-FR" altLang="fr-FR" sz="1400" dirty="0" smtClean="0">
                <a:solidFill>
                  <a:schemeClr val="tx1">
                    <a:lumMod val="75000"/>
                  </a:schemeClr>
                </a:solidFill>
                <a:latin typeface="Calibri" panose="020F0502020204030204" pitchFamily="34" charset="0"/>
              </a:rPr>
              <a:t>Données </a:t>
            </a:r>
            <a:r>
              <a:rPr lang="fr-FR" altLang="fr-FR" sz="1400" dirty="0">
                <a:solidFill>
                  <a:schemeClr val="tx1">
                    <a:lumMod val="75000"/>
                  </a:schemeClr>
                </a:solidFill>
                <a:latin typeface="Calibri" panose="020F0502020204030204" pitchFamily="34" charset="0"/>
              </a:rPr>
              <a:t>utilisateur au format csv, calcul et </a:t>
            </a:r>
            <a:r>
              <a:rPr lang="fr-FR" altLang="fr-FR" sz="1400" dirty="0" smtClean="0">
                <a:solidFill>
                  <a:schemeClr val="tx1">
                    <a:lumMod val="75000"/>
                  </a:schemeClr>
                </a:solidFill>
                <a:latin typeface="Calibri" panose="020F0502020204030204" pitchFamily="34" charset="0"/>
              </a:rPr>
              <a:t>affichage </a:t>
            </a:r>
            <a:r>
              <a:rPr lang="fr-FR" altLang="fr-FR" sz="1400" dirty="0">
                <a:solidFill>
                  <a:schemeClr val="tx1">
                    <a:lumMod val="75000"/>
                  </a:schemeClr>
                </a:solidFill>
                <a:latin typeface="Calibri" panose="020F0502020204030204" pitchFamily="34" charset="0"/>
              </a:rPr>
              <a:t>en ligne de la visualisation résultante</a:t>
            </a:r>
          </a:p>
        </p:txBody>
      </p:sp>
      <p:sp>
        <p:nvSpPr>
          <p:cNvPr id="12"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13"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14" name="Image 13"/>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258796993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Showroom">
  <a:themeElements>
    <a:clrScheme name="Showroom">
      <a:dk1>
        <a:srgbClr val="535353"/>
      </a:dk1>
      <a:lt1>
        <a:srgbClr val="340053"/>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4305</TotalTime>
  <Words>732</Words>
  <Application>Microsoft Office PowerPoint</Application>
  <PresentationFormat>Affichage à l'écran (4:3)</PresentationFormat>
  <Paragraphs>114</Paragraphs>
  <Slides>9</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Calibri Light</vt:lpstr>
      <vt:lpstr>Garamond</vt:lpstr>
      <vt:lpstr>Gill Sans Light</vt:lpstr>
      <vt:lpstr>Showroom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MAP (UMR 3495 CNRS/MCC)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Jean-Yves Blaise</dc:creator>
  <cp:lastModifiedBy>jyb</cp:lastModifiedBy>
  <cp:revision>678</cp:revision>
  <dcterms:created xsi:type="dcterms:W3CDTF">2014-07-04T08:23:44Z</dcterms:created>
  <dcterms:modified xsi:type="dcterms:W3CDTF">2021-11-23T08:57:53Z</dcterms:modified>
</cp:coreProperties>
</file>