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3" r:id="rId2"/>
    <p:sldId id="265" r:id="rId3"/>
    <p:sldId id="266" r:id="rId4"/>
    <p:sldId id="267" r:id="rId5"/>
    <p:sldId id="271" r:id="rId6"/>
    <p:sldId id="269" r:id="rId7"/>
    <p:sldId id="268" r:id="rId8"/>
    <p:sldId id="270" r:id="rId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650"/>
    <a:srgbClr val="FFFFFF"/>
    <a:srgbClr val="080808"/>
    <a:srgbClr val="008A3E"/>
    <a:srgbClr val="A40202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427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23/11/2021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299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316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071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65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547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836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091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81250" y="5684769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13188" y="6238875"/>
            <a:ext cx="5164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G.Palsky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 chiffres et des cartes. La cartographie quantitative au XIXe siècle CTHS 1996</a:t>
            </a:r>
          </a:p>
        </p:txBody>
      </p:sp>
      <p:pic>
        <p:nvPicPr>
          <p:cNvPr id="9" name="Picture 19" descr="img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8013"/>
            <a:ext cx="6515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quantitatives &gt; découverte d’infos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596063" y="2171700"/>
            <a:ext cx="248126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en-GB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Données quantitatives sur le transport fluvial entre</a:t>
            </a:r>
          </a:p>
          <a:p>
            <a:pPr algn="r"/>
            <a:r>
              <a:rPr lang="fr-FR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Chalon </a:t>
            </a:r>
            <a:r>
              <a:rPr lang="fr-FR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sur Saône et Digoin</a:t>
            </a:r>
          </a:p>
          <a:p>
            <a:pPr algn="r"/>
            <a:r>
              <a:rPr lang="fr-FR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(canal du centre)</a:t>
            </a:r>
          </a:p>
          <a:p>
            <a:pPr algn="r"/>
            <a:endParaRPr lang="fr-FR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81250" y="5684769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13188" y="6238875"/>
            <a:ext cx="5164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G.Palsky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 chiffres et des cartes. La cartographie quantitative au XIXe siècle CTHS 1996</a:t>
            </a:r>
          </a:p>
        </p:txBody>
      </p:sp>
      <p:pic>
        <p:nvPicPr>
          <p:cNvPr id="9" name="Picture 19" descr="img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8013"/>
            <a:ext cx="6515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quantitatives &gt; découverte d’infos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596063" y="2171700"/>
            <a:ext cx="248126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Données quantitatives sur le transport fluvial entre Chalons sur Saône et Digoin</a:t>
            </a:r>
          </a:p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(canal du centre)</a:t>
            </a:r>
          </a:p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0084" b="4136"/>
          <a:stretch/>
        </p:blipFill>
        <p:spPr bwMode="auto">
          <a:xfrm>
            <a:off x="4692037" y="603252"/>
            <a:ext cx="4327039" cy="401178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36"/>
          <p:cNvSpPr>
            <a:spLocks noChangeShapeType="1"/>
          </p:cNvSpPr>
          <p:nvPr/>
        </p:nvSpPr>
        <p:spPr bwMode="auto">
          <a:xfrm flipV="1">
            <a:off x="6469064" y="3822306"/>
            <a:ext cx="889168" cy="113069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762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7273132" y="3277794"/>
            <a:ext cx="544513" cy="544513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50800" dist="88900" dir="3000000" algn="ctr" rotWithShape="0">
              <a:schemeClr val="tx1">
                <a:alpha val="76000"/>
              </a:schemeClr>
            </a:outerShdw>
          </a:effec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8370888" y="2770685"/>
            <a:ext cx="544512" cy="544512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rgbClr val="C00000"/>
            </a:solidFill>
            <a:round/>
            <a:headEnd/>
            <a:tailEnd/>
          </a:ln>
          <a:effectLst>
            <a:outerShdw blurRad="50800" dist="88900" dir="3000000" algn="ctr" rotWithShape="0">
              <a:schemeClr val="tx1">
                <a:alpha val="76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536575" y="2953943"/>
            <a:ext cx="7730637" cy="186888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762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5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81250" y="5684769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13188" y="6238875"/>
            <a:ext cx="5164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G.Palsky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 chiffres et des cartes. La cartographie quantitative au XIXe siècle CTHS 1996</a:t>
            </a:r>
          </a:p>
        </p:txBody>
      </p:sp>
      <p:pic>
        <p:nvPicPr>
          <p:cNvPr id="9" name="Picture 19" descr="img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8013"/>
            <a:ext cx="6515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quantitatives &gt; découverte d’infos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596063" y="2171700"/>
            <a:ext cx="248126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Données quantitatives sur le transport fluvial entre Chalons sur Saône et Digoin</a:t>
            </a:r>
          </a:p>
          <a:p>
            <a:pPr algn="r"/>
            <a:r>
              <a:rPr lang="en-GB" altLang="fr-FR" sz="1600">
                <a:solidFill>
                  <a:srgbClr val="989898"/>
                </a:solidFill>
                <a:latin typeface="Calibri" panose="020F0502020204030204" pitchFamily="34" charset="0"/>
              </a:rPr>
              <a:t>(canal du centre)</a:t>
            </a:r>
          </a:p>
          <a:p>
            <a:pPr algn="r"/>
            <a:endParaRPr lang="en-GB" altLang="fr-FR" sz="160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49250" y="5251454"/>
            <a:ext cx="61372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762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8903" y="5433690"/>
            <a:ext cx="2557159" cy="336392"/>
          </a:xfrm>
          <a:prstGeom prst="rect">
            <a:avLst/>
          </a:prstGeom>
          <a:solidFill>
            <a:srgbClr val="FFFFFF">
              <a:alpha val="82000"/>
            </a:srgbClr>
          </a:solidFill>
          <a:ln w="28575">
            <a:noFill/>
            <a:round/>
            <a:headEnd/>
            <a:tailEnd type="triangle" w="med" len="med"/>
          </a:ln>
          <a:effectLst>
            <a:outerShdw blurRad="50800" dist="50800" dir="3000000" algn="ctr" rotWithShape="0">
              <a:schemeClr val="tx1">
                <a:alpha val="76000"/>
              </a:schemeClr>
            </a:outerShdw>
          </a:effectLst>
          <a:extLst/>
        </p:spPr>
        <p:txBody>
          <a:bodyPr/>
          <a:lstStyle/>
          <a:p>
            <a:r>
              <a:rPr lang="fr-FR" altLang="fr-FR" sz="1600" dirty="0">
                <a:solidFill>
                  <a:srgbClr val="C00000"/>
                </a:solidFill>
                <a:latin typeface="Calibri" panose="020F0502020204030204" pitchFamily="34" charset="0"/>
              </a:rPr>
              <a:t>distance entre ports fluviaux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92075" y="1484745"/>
            <a:ext cx="0" cy="376670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762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63512" y="1148144"/>
            <a:ext cx="3253563" cy="336601"/>
          </a:xfrm>
          <a:prstGeom prst="rect">
            <a:avLst/>
          </a:prstGeom>
          <a:solidFill>
            <a:srgbClr val="FFFFFF">
              <a:alpha val="82000"/>
            </a:srgbClr>
          </a:solidFill>
          <a:ln w="28575">
            <a:noFill/>
            <a:round/>
            <a:headEnd/>
            <a:tailEnd type="triangle" w="med" len="med"/>
          </a:ln>
          <a:effectLst>
            <a:outerShdw blurRad="50800" dist="50800" dir="3000000" algn="ctr" rotWithShape="0">
              <a:schemeClr val="tx1">
                <a:alpha val="76000"/>
              </a:schemeClr>
            </a:outerShdw>
          </a:effectLst>
          <a:extLst/>
        </p:spPr>
        <p:txBody>
          <a:bodyPr/>
          <a:lstStyle/>
          <a:p>
            <a:r>
              <a:rPr lang="fr-FR" altLang="fr-FR" sz="1600" dirty="0">
                <a:solidFill>
                  <a:srgbClr val="C00000"/>
                </a:solidFill>
                <a:latin typeface="Calibri" panose="020F0502020204030204" pitchFamily="34" charset="0"/>
              </a:rPr>
              <a:t>Volume de marchandise transporté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5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81250" y="5684769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13188" y="6238875"/>
            <a:ext cx="5164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G.Palsky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 chiffres et des cartes. La cartographie quantitative au XIXe siècle CTHS 1996</a:t>
            </a:r>
          </a:p>
        </p:txBody>
      </p:sp>
      <p:pic>
        <p:nvPicPr>
          <p:cNvPr id="9" name="Picture 19" descr="img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5"/>
          <a:stretch>
            <a:fillRect/>
          </a:stretch>
        </p:blipFill>
        <p:spPr bwMode="auto">
          <a:xfrm>
            <a:off x="80963" y="608013"/>
            <a:ext cx="80994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quantitatives &gt; découverte d’infos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57888" y="4591050"/>
            <a:ext cx="747712" cy="508000"/>
          </a:xfrm>
          <a:prstGeom prst="rect">
            <a:avLst/>
          </a:prstGeom>
          <a:solidFill>
            <a:srgbClr val="A40202">
              <a:alpha val="70195"/>
            </a:srgbClr>
          </a:solidFill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H="1">
            <a:off x="6367463" y="2971800"/>
            <a:ext cx="1023937" cy="16113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762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5576057" y="1188797"/>
            <a:ext cx="3052799" cy="1670072"/>
          </a:xfrm>
          <a:prstGeom prst="rect">
            <a:avLst/>
          </a:prstGeom>
          <a:solidFill>
            <a:srgbClr val="FFFFFF">
              <a:alpha val="82000"/>
            </a:srgbClr>
          </a:solidFill>
          <a:ln w="28575">
            <a:noFill/>
            <a:round/>
            <a:headEnd/>
            <a:tailEnd type="triangle" w="med" len="med"/>
          </a:ln>
          <a:effectLst>
            <a:outerShdw blurRad="50800" dist="50800" dir="3000000" algn="ctr" rotWithShape="0">
              <a:schemeClr val="tx1">
                <a:alpha val="76000"/>
              </a:schemeClr>
            </a:outerShdw>
          </a:effectLst>
        </p:spPr>
        <p:txBody>
          <a:bodyPr/>
          <a:lstStyle>
            <a:defPPr>
              <a:defRPr lang="fr-FR"/>
            </a:defPPr>
            <a:lvl1pPr>
              <a:defRPr sz="160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fr-FR" dirty="0" smtClean="0">
                <a:solidFill>
                  <a:schemeClr val="tx1"/>
                </a:solidFill>
                <a:sym typeface="Gill Sans Light"/>
              </a:rPr>
              <a:t>Largeur </a:t>
            </a:r>
            <a:r>
              <a:rPr lang="fr-FR" dirty="0">
                <a:solidFill>
                  <a:schemeClr val="tx1"/>
                </a:solidFill>
                <a:sym typeface="Gill Sans Light"/>
              </a:rPr>
              <a:t>= distance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sym typeface="Gill Sans Light"/>
              </a:rPr>
              <a:t>Hauteurs </a:t>
            </a:r>
            <a:r>
              <a:rPr lang="fr-FR" dirty="0">
                <a:solidFill>
                  <a:schemeClr val="tx1"/>
                </a:solidFill>
                <a:sym typeface="Gill Sans Light"/>
              </a:rPr>
              <a:t>~ quantités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sym typeface="Gill Sans Light"/>
              </a:rPr>
              <a:t>Surface </a:t>
            </a:r>
            <a:r>
              <a:rPr lang="fr-FR" dirty="0">
                <a:solidFill>
                  <a:schemeClr val="tx1"/>
                </a:solidFill>
                <a:sym typeface="Gill Sans Light"/>
              </a:rPr>
              <a:t>~ coût </a:t>
            </a:r>
          </a:p>
          <a:p>
            <a:pPr algn="ctr"/>
            <a:endParaRPr lang="fr-FR" dirty="0">
              <a:solidFill>
                <a:schemeClr val="tx1"/>
              </a:solidFill>
              <a:sym typeface="Gill Sans Light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sym typeface="Gill Sans Light"/>
              </a:rPr>
              <a:t>un rectangle </a:t>
            </a:r>
            <a:r>
              <a:rPr lang="fr-FR" dirty="0" smtClean="0">
                <a:solidFill>
                  <a:schemeClr val="tx1"/>
                </a:solidFill>
                <a:sym typeface="Gill Sans Light"/>
              </a:rPr>
              <a:t>= </a:t>
            </a:r>
            <a:r>
              <a:rPr lang="fr-FR" dirty="0" smtClean="0">
                <a:solidFill>
                  <a:schemeClr val="tx1"/>
                </a:solidFill>
                <a:sym typeface="Gill Sans Light"/>
              </a:rPr>
              <a:t>distance*volume</a:t>
            </a:r>
            <a:endParaRPr lang="fr-FR" dirty="0">
              <a:solidFill>
                <a:schemeClr val="tx1"/>
              </a:solidFill>
              <a:sym typeface="Gill Sans Light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sym typeface="Gill Sans Light"/>
              </a:rPr>
              <a:t>Sa surface ~ coût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0675" y="5781912"/>
            <a:ext cx="6593081" cy="31803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Les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« tableaux figuratifs », illustration du </a:t>
            </a:r>
            <a:r>
              <a:rPr 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principe 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de « découverte d’information »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6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47925" y="5311606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9340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Blaise, J.-Y., &amp;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Dudek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I. (2014). Can Simplicity Help? In Proceedings of the 14th International Conference on Knowledge Technologies and Data-driven Business (pp. 17:1–17:8). New York, NY, USA: ACM.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73600" y="393759"/>
            <a:ext cx="4368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Réadaptation du principe des tableaux figuratifs </a:t>
            </a: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à des données sur des édifices: </a:t>
            </a:r>
          </a:p>
          <a:p>
            <a:pPr algn="r"/>
            <a:endParaRPr lang="fr-FR" altLang="fr-FR" sz="16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durée de vie</a:t>
            </a: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surface </a:t>
            </a:r>
          </a:p>
          <a:p>
            <a:pPr algn="r"/>
            <a:endParaRPr lang="fr-FR" altLang="fr-FR" sz="16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Découverte attendue: à quel point tel ou tel édifice a t’il été “utile” au travers du temps?</a:t>
            </a: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1059529" y="384949"/>
            <a:ext cx="0" cy="336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1254791" y="1659712"/>
            <a:ext cx="466725" cy="2009775"/>
          </a:xfrm>
          <a:prstGeom prst="rect">
            <a:avLst/>
          </a:prstGeom>
          <a:solidFill>
            <a:srgbClr val="96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4413916" y="2939237"/>
            <a:ext cx="2522538" cy="730250"/>
          </a:xfrm>
          <a:prstGeom prst="rect">
            <a:avLst/>
          </a:prstGeom>
          <a:solidFill>
            <a:srgbClr val="F0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6936454" y="3207524"/>
            <a:ext cx="100012" cy="461963"/>
          </a:xfrm>
          <a:prstGeom prst="rect">
            <a:avLst/>
          </a:prstGeom>
          <a:solidFill>
            <a:srgbClr val="2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829716" y="2201049"/>
            <a:ext cx="185738" cy="282575"/>
          </a:xfrm>
          <a:prstGeom prst="rect">
            <a:avLst/>
          </a:prstGeom>
          <a:solidFill>
            <a:srgbClr val="3C0B1A"/>
          </a:solidFill>
          <a:ln w="9525" cap="rnd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1153191" y="1659712"/>
            <a:ext cx="0" cy="2009775"/>
          </a:xfrm>
          <a:prstGeom prst="line">
            <a:avLst/>
          </a:prstGeom>
          <a:noFill/>
          <a:ln w="6350">
            <a:solidFill>
              <a:srgbClr val="A7A7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4023391" y="2483624"/>
            <a:ext cx="0" cy="1185863"/>
          </a:xfrm>
          <a:prstGeom prst="line">
            <a:avLst/>
          </a:prstGeom>
          <a:noFill/>
          <a:ln w="6350">
            <a:solidFill>
              <a:srgbClr val="A7A7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2701004" y="2201049"/>
            <a:ext cx="1128712" cy="1468438"/>
          </a:xfrm>
          <a:prstGeom prst="rect">
            <a:avLst/>
          </a:prstGeom>
          <a:solidFill>
            <a:srgbClr val="D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3829716" y="2483624"/>
            <a:ext cx="185738" cy="1185863"/>
          </a:xfrm>
          <a:prstGeom prst="rect">
            <a:avLst/>
          </a:prstGeom>
          <a:solidFill>
            <a:srgbClr val="3C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1069054" y="807224"/>
            <a:ext cx="187325" cy="2857500"/>
          </a:xfrm>
          <a:prstGeom prst="rect">
            <a:avLst/>
          </a:prstGeom>
          <a:solidFill>
            <a:srgbClr val="60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1059529" y="767537"/>
            <a:ext cx="196850" cy="33337"/>
          </a:xfrm>
          <a:prstGeom prst="rect">
            <a:avLst/>
          </a:prstGeom>
          <a:solidFill>
            <a:srgbClr val="600B1A"/>
          </a:solidFill>
          <a:ln w="3175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1721516" y="2013724"/>
            <a:ext cx="977900" cy="33338"/>
          </a:xfrm>
          <a:prstGeom prst="rect">
            <a:avLst/>
          </a:prstGeom>
          <a:solidFill>
            <a:srgbClr val="D80B1A"/>
          </a:solidFill>
          <a:ln w="9525" cap="rnd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1724691" y="2045474"/>
            <a:ext cx="977900" cy="1628775"/>
          </a:xfrm>
          <a:prstGeom prst="rect">
            <a:avLst/>
          </a:prstGeom>
          <a:solidFill>
            <a:srgbClr val="D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4018629" y="2416949"/>
            <a:ext cx="392112" cy="90488"/>
          </a:xfrm>
          <a:prstGeom prst="rect">
            <a:avLst/>
          </a:prstGeom>
          <a:solidFill>
            <a:srgbClr val="4B0B1A"/>
          </a:solidFill>
          <a:ln w="9525" cap="rnd" algn="ctr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auto">
          <a:xfrm>
            <a:off x="4015454" y="2507437"/>
            <a:ext cx="392112" cy="1162050"/>
          </a:xfrm>
          <a:prstGeom prst="rect">
            <a:avLst/>
          </a:prstGeom>
          <a:solidFill>
            <a:srgbClr val="4B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 rot="16200000">
            <a:off x="-164433" y="2078811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00" b="1" i="1">
                <a:latin typeface="Courier New" panose="02070309020205020404" pitchFamily="49" charset="0"/>
              </a:rPr>
              <a:t>Durée de vie (en années)</a:t>
            </a: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6176041" y="3726637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00" b="1" i="1">
                <a:latin typeface="Courier New" panose="02070309020205020404" pitchFamily="49" charset="0"/>
              </a:rPr>
              <a:t>surfaces</a:t>
            </a:r>
          </a:p>
        </p:txBody>
      </p:sp>
      <p:pic>
        <p:nvPicPr>
          <p:cNvPr id="83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79" y="3818712"/>
            <a:ext cx="16144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Freeform 41"/>
          <p:cNvSpPr>
            <a:spLocks/>
          </p:cNvSpPr>
          <p:nvPr/>
        </p:nvSpPr>
        <p:spPr bwMode="auto">
          <a:xfrm>
            <a:off x="5260054" y="3667899"/>
            <a:ext cx="379412" cy="658813"/>
          </a:xfrm>
          <a:custGeom>
            <a:avLst/>
            <a:gdLst>
              <a:gd name="T0" fmla="*/ 192 w 239"/>
              <a:gd name="T1" fmla="*/ 415 h 415"/>
              <a:gd name="T2" fmla="*/ 2 w 239"/>
              <a:gd name="T3" fmla="*/ 171 h 415"/>
              <a:gd name="T4" fmla="*/ 206 w 239"/>
              <a:gd name="T5" fmla="*/ 171 h 415"/>
              <a:gd name="T6" fmla="*/ 203 w 239"/>
              <a:gd name="T7" fmla="*/ 78 h 415"/>
              <a:gd name="T8" fmla="*/ 155 w 239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415">
                <a:moveTo>
                  <a:pt x="192" y="415"/>
                </a:moveTo>
                <a:cubicBezTo>
                  <a:pt x="160" y="374"/>
                  <a:pt x="0" y="212"/>
                  <a:pt x="2" y="171"/>
                </a:cubicBezTo>
                <a:cubicBezTo>
                  <a:pt x="4" y="130"/>
                  <a:pt x="173" y="186"/>
                  <a:pt x="206" y="171"/>
                </a:cubicBezTo>
                <a:cubicBezTo>
                  <a:pt x="239" y="156"/>
                  <a:pt x="211" y="106"/>
                  <a:pt x="203" y="78"/>
                </a:cubicBezTo>
                <a:cubicBezTo>
                  <a:pt x="195" y="50"/>
                  <a:pt x="165" y="16"/>
                  <a:pt x="155" y="0"/>
                </a:cubicBezTo>
              </a:path>
            </a:pathLst>
          </a:custGeom>
          <a:noFill/>
          <a:ln w="19050" cap="rnd" cmpd="sng">
            <a:solidFill>
              <a:srgbClr val="007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Oval 42"/>
          <p:cNvSpPr>
            <a:spLocks noChangeArrowheads="1"/>
          </p:cNvSpPr>
          <p:nvPr/>
        </p:nvSpPr>
        <p:spPr bwMode="auto">
          <a:xfrm>
            <a:off x="5544216" y="4291787"/>
            <a:ext cx="42863" cy="42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851566" y="3669487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407566" y="2939237"/>
            <a:ext cx="2528888" cy="735012"/>
          </a:xfrm>
          <a:prstGeom prst="rect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1137846" y="4624586"/>
            <a:ext cx="24227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Un rectangle = un </a:t>
            </a:r>
            <a:r>
              <a:rPr lang="en-GB" altLang="fr-FR" sz="14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édifice</a:t>
            </a:r>
            <a:endParaRPr lang="en-GB" altLang="fr-FR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5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47925" y="5311606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9340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Blaise, J.-Y., &amp;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Dudek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I. (2014). Can Simplicity Help? In Proceedings of the 14th International Conference on Knowledge Technologies and Data-driven Business (pp. 17:1–17:8). New York, NY, USA: ACM.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73600" y="393759"/>
            <a:ext cx="4368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Réadaptation du principe des tableaux figuratifs </a:t>
            </a: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à des données sur des édifices: </a:t>
            </a:r>
          </a:p>
          <a:p>
            <a:pPr algn="r"/>
            <a:endParaRPr lang="fr-FR" altLang="fr-FR" sz="16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durée de vie</a:t>
            </a: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surface </a:t>
            </a:r>
          </a:p>
          <a:p>
            <a:pPr algn="r"/>
            <a:endParaRPr lang="fr-FR" altLang="fr-FR" sz="16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Découverte attendue: à quel point tel ou tel édifice a t’il été “utile” au travers du temps?</a:t>
            </a:r>
          </a:p>
          <a:p>
            <a:pPr algn="r"/>
            <a:endParaRPr lang="fr-FR" altLang="fr-FR" sz="16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29" y="4334649"/>
            <a:ext cx="6731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5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/>
          <a:stretch>
            <a:fillRect/>
          </a:stretch>
        </p:blipFill>
        <p:spPr bwMode="auto">
          <a:xfrm>
            <a:off x="1988216" y="3786962"/>
            <a:ext cx="10890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1059529" y="384949"/>
            <a:ext cx="0" cy="336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1254791" y="1659712"/>
            <a:ext cx="466725" cy="2009775"/>
          </a:xfrm>
          <a:prstGeom prst="rect">
            <a:avLst/>
          </a:prstGeom>
          <a:solidFill>
            <a:srgbClr val="96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4413916" y="2939237"/>
            <a:ext cx="2522538" cy="730250"/>
          </a:xfrm>
          <a:prstGeom prst="rect">
            <a:avLst/>
          </a:prstGeom>
          <a:solidFill>
            <a:srgbClr val="F0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6936454" y="3207524"/>
            <a:ext cx="100012" cy="461963"/>
          </a:xfrm>
          <a:prstGeom prst="rect">
            <a:avLst/>
          </a:prstGeom>
          <a:solidFill>
            <a:srgbClr val="2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829716" y="2201049"/>
            <a:ext cx="185738" cy="282575"/>
          </a:xfrm>
          <a:prstGeom prst="rect">
            <a:avLst/>
          </a:prstGeom>
          <a:solidFill>
            <a:srgbClr val="3C0B1A"/>
          </a:solidFill>
          <a:ln w="9525" cap="rnd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1153191" y="1659712"/>
            <a:ext cx="0" cy="2009775"/>
          </a:xfrm>
          <a:prstGeom prst="line">
            <a:avLst/>
          </a:prstGeom>
          <a:noFill/>
          <a:ln w="6350">
            <a:solidFill>
              <a:srgbClr val="A7A7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4023391" y="2483624"/>
            <a:ext cx="0" cy="1185863"/>
          </a:xfrm>
          <a:prstGeom prst="line">
            <a:avLst/>
          </a:prstGeom>
          <a:noFill/>
          <a:ln w="6350">
            <a:solidFill>
              <a:srgbClr val="A7A7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2701004" y="2201049"/>
            <a:ext cx="1128712" cy="1468438"/>
          </a:xfrm>
          <a:prstGeom prst="rect">
            <a:avLst/>
          </a:prstGeom>
          <a:solidFill>
            <a:srgbClr val="D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3829716" y="2483624"/>
            <a:ext cx="185738" cy="1185863"/>
          </a:xfrm>
          <a:prstGeom prst="rect">
            <a:avLst/>
          </a:prstGeom>
          <a:solidFill>
            <a:srgbClr val="3C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1069054" y="807224"/>
            <a:ext cx="187325" cy="2857500"/>
          </a:xfrm>
          <a:prstGeom prst="rect">
            <a:avLst/>
          </a:prstGeom>
          <a:solidFill>
            <a:srgbClr val="60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1059529" y="767537"/>
            <a:ext cx="196850" cy="33337"/>
          </a:xfrm>
          <a:prstGeom prst="rect">
            <a:avLst/>
          </a:prstGeom>
          <a:solidFill>
            <a:srgbClr val="600B1A"/>
          </a:solidFill>
          <a:ln w="3175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1721516" y="2013724"/>
            <a:ext cx="977900" cy="33338"/>
          </a:xfrm>
          <a:prstGeom prst="rect">
            <a:avLst/>
          </a:prstGeom>
          <a:solidFill>
            <a:srgbClr val="D80B1A"/>
          </a:solidFill>
          <a:ln w="9525" cap="rnd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1724691" y="2045474"/>
            <a:ext cx="977900" cy="1628775"/>
          </a:xfrm>
          <a:prstGeom prst="rect">
            <a:avLst/>
          </a:prstGeom>
          <a:solidFill>
            <a:srgbClr val="D8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4018629" y="2416949"/>
            <a:ext cx="392112" cy="90488"/>
          </a:xfrm>
          <a:prstGeom prst="rect">
            <a:avLst/>
          </a:prstGeom>
          <a:solidFill>
            <a:srgbClr val="4B0B1A"/>
          </a:solidFill>
          <a:ln w="9525" cap="rnd" algn="ctr">
            <a:solidFill>
              <a:srgbClr val="CD8904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auto">
          <a:xfrm>
            <a:off x="4015454" y="2507437"/>
            <a:ext cx="392112" cy="1162050"/>
          </a:xfrm>
          <a:prstGeom prst="rect">
            <a:avLst/>
          </a:prstGeom>
          <a:solidFill>
            <a:srgbClr val="4B0B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 rot="16200000">
            <a:off x="-164433" y="2078811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00" b="1" i="1">
                <a:latin typeface="Courier New" panose="02070309020205020404" pitchFamily="49" charset="0"/>
              </a:rPr>
              <a:t>Durée de vie (en années)</a:t>
            </a: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6176041" y="3726637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00" b="1" i="1">
                <a:latin typeface="Courier New" panose="02070309020205020404" pitchFamily="49" charset="0"/>
              </a:rPr>
              <a:t>surfaces</a:t>
            </a:r>
          </a:p>
        </p:txBody>
      </p:sp>
      <p:pic>
        <p:nvPicPr>
          <p:cNvPr id="82" name="Picture 26"/>
          <p:cNvPicPr>
            <a:picLocks noChangeAspect="1" noChangeArrowheads="1"/>
          </p:cNvPicPr>
          <p:nvPr/>
        </p:nvPicPr>
        <p:blipFill>
          <a:blip r:embed="rId6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/>
          <a:stretch>
            <a:fillRect/>
          </a:stretch>
        </p:blipFill>
        <p:spPr bwMode="auto">
          <a:xfrm>
            <a:off x="2748629" y="4658499"/>
            <a:ext cx="11128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79" y="3818712"/>
            <a:ext cx="161448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0826"/>
          <a:stretch>
            <a:fillRect/>
          </a:stretch>
        </p:blipFill>
        <p:spPr bwMode="auto">
          <a:xfrm>
            <a:off x="667416" y="4225112"/>
            <a:ext cx="80168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8226" b="8226"/>
          <a:stretch>
            <a:fillRect/>
          </a:stretch>
        </p:blipFill>
        <p:spPr bwMode="auto">
          <a:xfrm>
            <a:off x="3639216" y="3959999"/>
            <a:ext cx="8096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0"/>
          <p:cNvPicPr>
            <a:picLocks noChangeAspect="1" noChangeArrowheads="1"/>
          </p:cNvPicPr>
          <p:nvPr/>
        </p:nvPicPr>
        <p:blipFill>
          <a:blip r:embed="rId10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1" y="4925199"/>
            <a:ext cx="9890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1"/>
          <p:cNvPicPr>
            <a:picLocks noChangeAspect="1" noChangeArrowheads="1"/>
          </p:cNvPicPr>
          <p:nvPr/>
        </p:nvPicPr>
        <p:blipFill>
          <a:blip r:embed="rId11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4" y="4828362"/>
            <a:ext cx="107156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Oval 33"/>
          <p:cNvSpPr>
            <a:spLocks noChangeArrowheads="1"/>
          </p:cNvSpPr>
          <p:nvPr/>
        </p:nvSpPr>
        <p:spPr bwMode="auto">
          <a:xfrm>
            <a:off x="2062829" y="3901262"/>
            <a:ext cx="42862" cy="42862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Oval 34"/>
          <p:cNvSpPr>
            <a:spLocks noChangeArrowheads="1"/>
          </p:cNvSpPr>
          <p:nvPr/>
        </p:nvSpPr>
        <p:spPr bwMode="auto">
          <a:xfrm>
            <a:off x="3262979" y="4515624"/>
            <a:ext cx="42862" cy="428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Oval 35"/>
          <p:cNvSpPr>
            <a:spLocks noChangeArrowheads="1"/>
          </p:cNvSpPr>
          <p:nvPr/>
        </p:nvSpPr>
        <p:spPr bwMode="auto">
          <a:xfrm>
            <a:off x="3948779" y="4010799"/>
            <a:ext cx="42862" cy="428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Oval 36"/>
          <p:cNvSpPr>
            <a:spLocks noChangeArrowheads="1"/>
          </p:cNvSpPr>
          <p:nvPr/>
        </p:nvSpPr>
        <p:spPr bwMode="auto">
          <a:xfrm>
            <a:off x="6834854" y="4829949"/>
            <a:ext cx="42862" cy="428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" name="Freeform 37"/>
          <p:cNvSpPr>
            <a:spLocks/>
          </p:cNvSpPr>
          <p:nvPr/>
        </p:nvSpPr>
        <p:spPr bwMode="auto">
          <a:xfrm>
            <a:off x="3166141" y="3672662"/>
            <a:ext cx="207963" cy="858837"/>
          </a:xfrm>
          <a:custGeom>
            <a:avLst/>
            <a:gdLst>
              <a:gd name="T0" fmla="*/ 74 w 131"/>
              <a:gd name="T1" fmla="*/ 541 h 541"/>
              <a:gd name="T2" fmla="*/ 121 w 131"/>
              <a:gd name="T3" fmla="*/ 267 h 541"/>
              <a:gd name="T4" fmla="*/ 16 w 131"/>
              <a:gd name="T5" fmla="*/ 174 h 541"/>
              <a:gd name="T6" fmla="*/ 25 w 131"/>
              <a:gd name="T7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541">
                <a:moveTo>
                  <a:pt x="74" y="541"/>
                </a:moveTo>
                <a:cubicBezTo>
                  <a:pt x="82" y="496"/>
                  <a:pt x="131" y="328"/>
                  <a:pt x="121" y="267"/>
                </a:cubicBezTo>
                <a:cubicBezTo>
                  <a:pt x="111" y="206"/>
                  <a:pt x="32" y="218"/>
                  <a:pt x="16" y="174"/>
                </a:cubicBezTo>
                <a:cubicBezTo>
                  <a:pt x="0" y="130"/>
                  <a:pt x="23" y="36"/>
                  <a:pt x="25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38"/>
          <p:cNvSpPr>
            <a:spLocks/>
          </p:cNvSpPr>
          <p:nvPr/>
        </p:nvSpPr>
        <p:spPr bwMode="auto">
          <a:xfrm>
            <a:off x="3918616" y="3667899"/>
            <a:ext cx="88900" cy="338138"/>
          </a:xfrm>
          <a:custGeom>
            <a:avLst/>
            <a:gdLst>
              <a:gd name="T0" fmla="*/ 34 w 56"/>
              <a:gd name="T1" fmla="*/ 213 h 213"/>
              <a:gd name="T2" fmla="*/ 52 w 56"/>
              <a:gd name="T3" fmla="*/ 126 h 213"/>
              <a:gd name="T4" fmla="*/ 7 w 56"/>
              <a:gd name="T5" fmla="*/ 60 h 213"/>
              <a:gd name="T6" fmla="*/ 7 w 56"/>
              <a:gd name="T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213">
                <a:moveTo>
                  <a:pt x="34" y="213"/>
                </a:moveTo>
                <a:cubicBezTo>
                  <a:pt x="37" y="198"/>
                  <a:pt x="56" y="151"/>
                  <a:pt x="52" y="126"/>
                </a:cubicBezTo>
                <a:cubicBezTo>
                  <a:pt x="48" y="101"/>
                  <a:pt x="14" y="81"/>
                  <a:pt x="7" y="60"/>
                </a:cubicBezTo>
                <a:cubicBezTo>
                  <a:pt x="0" y="39"/>
                  <a:pt x="7" y="12"/>
                  <a:pt x="7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39"/>
          <p:cNvSpPr>
            <a:spLocks/>
          </p:cNvSpPr>
          <p:nvPr/>
        </p:nvSpPr>
        <p:spPr bwMode="auto">
          <a:xfrm>
            <a:off x="4263104" y="3677424"/>
            <a:ext cx="487362" cy="1287463"/>
          </a:xfrm>
          <a:custGeom>
            <a:avLst/>
            <a:gdLst>
              <a:gd name="T0" fmla="*/ 307 w 307"/>
              <a:gd name="T1" fmla="*/ 811 h 811"/>
              <a:gd name="T2" fmla="*/ 192 w 307"/>
              <a:gd name="T3" fmla="*/ 474 h 811"/>
              <a:gd name="T4" fmla="*/ 213 w 307"/>
              <a:gd name="T5" fmla="*/ 147 h 811"/>
              <a:gd name="T6" fmla="*/ 48 w 307"/>
              <a:gd name="T7" fmla="*/ 78 h 811"/>
              <a:gd name="T8" fmla="*/ 0 w 307"/>
              <a:gd name="T9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811">
                <a:moveTo>
                  <a:pt x="307" y="811"/>
                </a:moveTo>
                <a:cubicBezTo>
                  <a:pt x="288" y="754"/>
                  <a:pt x="208" y="585"/>
                  <a:pt x="192" y="474"/>
                </a:cubicBezTo>
                <a:cubicBezTo>
                  <a:pt x="176" y="363"/>
                  <a:pt x="237" y="213"/>
                  <a:pt x="213" y="147"/>
                </a:cubicBezTo>
                <a:cubicBezTo>
                  <a:pt x="189" y="81"/>
                  <a:pt x="83" y="102"/>
                  <a:pt x="48" y="78"/>
                </a:cubicBezTo>
                <a:cubicBezTo>
                  <a:pt x="13" y="54"/>
                  <a:pt x="10" y="16"/>
                  <a:pt x="0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Oval 40"/>
          <p:cNvSpPr>
            <a:spLocks noChangeArrowheads="1"/>
          </p:cNvSpPr>
          <p:nvPr/>
        </p:nvSpPr>
        <p:spPr bwMode="auto">
          <a:xfrm>
            <a:off x="4725066" y="4944249"/>
            <a:ext cx="42863" cy="428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Freeform 41"/>
          <p:cNvSpPr>
            <a:spLocks/>
          </p:cNvSpPr>
          <p:nvPr/>
        </p:nvSpPr>
        <p:spPr bwMode="auto">
          <a:xfrm>
            <a:off x="5260054" y="3667899"/>
            <a:ext cx="379412" cy="658813"/>
          </a:xfrm>
          <a:custGeom>
            <a:avLst/>
            <a:gdLst>
              <a:gd name="T0" fmla="*/ 192 w 239"/>
              <a:gd name="T1" fmla="*/ 415 h 415"/>
              <a:gd name="T2" fmla="*/ 2 w 239"/>
              <a:gd name="T3" fmla="*/ 171 h 415"/>
              <a:gd name="T4" fmla="*/ 206 w 239"/>
              <a:gd name="T5" fmla="*/ 171 h 415"/>
              <a:gd name="T6" fmla="*/ 203 w 239"/>
              <a:gd name="T7" fmla="*/ 78 h 415"/>
              <a:gd name="T8" fmla="*/ 155 w 239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415">
                <a:moveTo>
                  <a:pt x="192" y="415"/>
                </a:moveTo>
                <a:cubicBezTo>
                  <a:pt x="160" y="374"/>
                  <a:pt x="0" y="212"/>
                  <a:pt x="2" y="171"/>
                </a:cubicBezTo>
                <a:cubicBezTo>
                  <a:pt x="4" y="130"/>
                  <a:pt x="173" y="186"/>
                  <a:pt x="206" y="171"/>
                </a:cubicBezTo>
                <a:cubicBezTo>
                  <a:pt x="239" y="156"/>
                  <a:pt x="211" y="106"/>
                  <a:pt x="203" y="78"/>
                </a:cubicBezTo>
                <a:cubicBezTo>
                  <a:pt x="195" y="50"/>
                  <a:pt x="165" y="16"/>
                  <a:pt x="155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Oval 42"/>
          <p:cNvSpPr>
            <a:spLocks noChangeArrowheads="1"/>
          </p:cNvSpPr>
          <p:nvPr/>
        </p:nvSpPr>
        <p:spPr bwMode="auto">
          <a:xfrm>
            <a:off x="5544216" y="4291787"/>
            <a:ext cx="42863" cy="42862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Freeform 43"/>
          <p:cNvSpPr>
            <a:spLocks/>
          </p:cNvSpPr>
          <p:nvPr/>
        </p:nvSpPr>
        <p:spPr bwMode="auto">
          <a:xfrm>
            <a:off x="6877716" y="3667899"/>
            <a:ext cx="411163" cy="1166813"/>
          </a:xfrm>
          <a:custGeom>
            <a:avLst/>
            <a:gdLst>
              <a:gd name="T0" fmla="*/ 0 w 259"/>
              <a:gd name="T1" fmla="*/ 735 h 735"/>
              <a:gd name="T2" fmla="*/ 222 w 259"/>
              <a:gd name="T3" fmla="*/ 573 h 735"/>
              <a:gd name="T4" fmla="*/ 222 w 259"/>
              <a:gd name="T5" fmla="*/ 93 h 735"/>
              <a:gd name="T6" fmla="*/ 90 w 259"/>
              <a:gd name="T7" fmla="*/ 51 h 735"/>
              <a:gd name="T8" fmla="*/ 78 w 259"/>
              <a:gd name="T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735">
                <a:moveTo>
                  <a:pt x="0" y="735"/>
                </a:moveTo>
                <a:cubicBezTo>
                  <a:pt x="37" y="708"/>
                  <a:pt x="185" y="680"/>
                  <a:pt x="222" y="573"/>
                </a:cubicBezTo>
                <a:cubicBezTo>
                  <a:pt x="259" y="466"/>
                  <a:pt x="244" y="180"/>
                  <a:pt x="222" y="93"/>
                </a:cubicBezTo>
                <a:cubicBezTo>
                  <a:pt x="200" y="6"/>
                  <a:pt x="114" y="66"/>
                  <a:pt x="90" y="51"/>
                </a:cubicBezTo>
                <a:cubicBezTo>
                  <a:pt x="66" y="36"/>
                  <a:pt x="80" y="11"/>
                  <a:pt x="78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44"/>
          <p:cNvSpPr>
            <a:spLocks/>
          </p:cNvSpPr>
          <p:nvPr/>
        </p:nvSpPr>
        <p:spPr bwMode="auto">
          <a:xfrm>
            <a:off x="1988216" y="3672662"/>
            <a:ext cx="244475" cy="233362"/>
          </a:xfrm>
          <a:custGeom>
            <a:avLst/>
            <a:gdLst>
              <a:gd name="T0" fmla="*/ 53 w 154"/>
              <a:gd name="T1" fmla="*/ 147 h 147"/>
              <a:gd name="T2" fmla="*/ 14 w 154"/>
              <a:gd name="T3" fmla="*/ 105 h 147"/>
              <a:gd name="T4" fmla="*/ 137 w 154"/>
              <a:gd name="T5" fmla="*/ 69 h 147"/>
              <a:gd name="T6" fmla="*/ 119 w 154"/>
              <a:gd name="T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147">
                <a:moveTo>
                  <a:pt x="53" y="147"/>
                </a:moveTo>
                <a:cubicBezTo>
                  <a:pt x="46" y="140"/>
                  <a:pt x="0" y="118"/>
                  <a:pt x="14" y="105"/>
                </a:cubicBezTo>
                <a:cubicBezTo>
                  <a:pt x="28" y="92"/>
                  <a:pt x="120" y="86"/>
                  <a:pt x="137" y="69"/>
                </a:cubicBezTo>
                <a:cubicBezTo>
                  <a:pt x="154" y="52"/>
                  <a:pt x="123" y="14"/>
                  <a:pt x="119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45"/>
          <p:cNvSpPr>
            <a:spLocks/>
          </p:cNvSpPr>
          <p:nvPr/>
        </p:nvSpPr>
        <p:spPr bwMode="auto">
          <a:xfrm>
            <a:off x="1267491" y="3667899"/>
            <a:ext cx="320675" cy="738188"/>
          </a:xfrm>
          <a:custGeom>
            <a:avLst/>
            <a:gdLst>
              <a:gd name="T0" fmla="*/ 202 w 202"/>
              <a:gd name="T1" fmla="*/ 465 h 465"/>
              <a:gd name="T2" fmla="*/ 17 w 202"/>
              <a:gd name="T3" fmla="*/ 223 h 465"/>
              <a:gd name="T4" fmla="*/ 100 w 202"/>
              <a:gd name="T5" fmla="*/ 146 h 465"/>
              <a:gd name="T6" fmla="*/ 111 w 202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465">
                <a:moveTo>
                  <a:pt x="202" y="465"/>
                </a:moveTo>
                <a:cubicBezTo>
                  <a:pt x="171" y="424"/>
                  <a:pt x="34" y="276"/>
                  <a:pt x="17" y="223"/>
                </a:cubicBezTo>
                <a:cubicBezTo>
                  <a:pt x="0" y="170"/>
                  <a:pt x="85" y="184"/>
                  <a:pt x="100" y="146"/>
                </a:cubicBezTo>
                <a:cubicBezTo>
                  <a:pt x="116" y="108"/>
                  <a:pt x="109" y="30"/>
                  <a:pt x="111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47"/>
          <p:cNvSpPr>
            <a:spLocks/>
          </p:cNvSpPr>
          <p:nvPr/>
        </p:nvSpPr>
        <p:spPr bwMode="auto">
          <a:xfrm>
            <a:off x="965866" y="3658374"/>
            <a:ext cx="246063" cy="619125"/>
          </a:xfrm>
          <a:custGeom>
            <a:avLst/>
            <a:gdLst>
              <a:gd name="T0" fmla="*/ 26 w 155"/>
              <a:gd name="T1" fmla="*/ 390 h 390"/>
              <a:gd name="T2" fmla="*/ 17 w 155"/>
              <a:gd name="T3" fmla="*/ 166 h 390"/>
              <a:gd name="T4" fmla="*/ 131 w 155"/>
              <a:gd name="T5" fmla="*/ 129 h 390"/>
              <a:gd name="T6" fmla="*/ 155 w 155"/>
              <a:gd name="T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390">
                <a:moveTo>
                  <a:pt x="26" y="390"/>
                </a:moveTo>
                <a:cubicBezTo>
                  <a:pt x="25" y="353"/>
                  <a:pt x="0" y="209"/>
                  <a:pt x="17" y="166"/>
                </a:cubicBezTo>
                <a:cubicBezTo>
                  <a:pt x="34" y="123"/>
                  <a:pt x="108" y="157"/>
                  <a:pt x="131" y="129"/>
                </a:cubicBezTo>
                <a:cubicBezTo>
                  <a:pt x="154" y="101"/>
                  <a:pt x="150" y="27"/>
                  <a:pt x="155" y="0"/>
                </a:cubicBezTo>
              </a:path>
            </a:pathLst>
          </a:custGeom>
          <a:noFill/>
          <a:ln w="6350" cap="rnd" cmpd="sng">
            <a:solidFill>
              <a:srgbClr val="5856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851566" y="3669487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Oval 51"/>
          <p:cNvSpPr>
            <a:spLocks noChangeArrowheads="1"/>
          </p:cNvSpPr>
          <p:nvPr/>
        </p:nvSpPr>
        <p:spPr bwMode="auto">
          <a:xfrm>
            <a:off x="1588166" y="4406087"/>
            <a:ext cx="42863" cy="42862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Oval 52"/>
          <p:cNvSpPr>
            <a:spLocks noChangeArrowheads="1"/>
          </p:cNvSpPr>
          <p:nvPr/>
        </p:nvSpPr>
        <p:spPr bwMode="auto">
          <a:xfrm>
            <a:off x="988091" y="4261624"/>
            <a:ext cx="42863" cy="428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015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47925" y="5311606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9340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Blaise, J.-Y., &amp;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Dudek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I. (2014). Can Simplicity Help? In Proceedings of the 14th International Conference on Knowledge Technologies and Data-driven Business (pp. 17:1–17:8). New York, NY, USA: ACM.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b="42038"/>
          <a:stretch>
            <a:fillRect/>
          </a:stretch>
        </p:blipFill>
        <p:spPr bwMode="auto">
          <a:xfrm>
            <a:off x="1222375" y="787303"/>
            <a:ext cx="63627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34538" y="4097218"/>
            <a:ext cx="32845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surface 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edifices (m</a:t>
            </a:r>
            <a:r>
              <a:rPr lang="en-GB" altLang="fr-FR" sz="1600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 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787303"/>
            <a:ext cx="1212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life duration 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(years) </a:t>
            </a:r>
            <a:endParaRPr lang="en-GB" altLang="fr-FR" sz="1600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587875" y="3287615"/>
            <a:ext cx="2439988" cy="687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791200" y="2177953"/>
            <a:ext cx="1057275" cy="1057275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headEnd type="triangle"/>
            <a:tailEnd type="none"/>
          </a:ln>
          <a:effectLst>
            <a:outerShdw blurRad="50800" dist="101600" dir="3000000" algn="ctr" rotWithShape="0">
              <a:schemeClr val="tx1">
                <a:alpha val="55000"/>
              </a:schemeClr>
            </a:outerShd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565775" y="1098453"/>
            <a:ext cx="3209925" cy="1077218"/>
          </a:xfrm>
          <a:prstGeom prst="rect">
            <a:avLst/>
          </a:prstGeom>
          <a:solidFill>
            <a:srgbClr val="FFFFFF">
              <a:alpha val="82000"/>
            </a:srgbClr>
          </a:solidFill>
          <a:ln w="28575">
            <a:noFill/>
            <a:round/>
            <a:headEnd/>
            <a:tailEnd type="triangle" w="med" len="med"/>
          </a:ln>
          <a:effectLst>
            <a:outerShdw blurRad="50800" dist="50800" dir="3000000" algn="ctr" rotWithShape="0">
              <a:schemeClr val="tx1">
                <a:alpha val="76000"/>
              </a:schemeClr>
            </a:outerShdw>
          </a:effectLst>
          <a:extLst/>
        </p:spPr>
        <p:txBody>
          <a:bodyPr/>
          <a:lstStyle/>
          <a:p>
            <a:pPr algn="ctr"/>
            <a:r>
              <a:rPr lang="en-GB" altLang="fr-FR" sz="1600" dirty="0">
                <a:latin typeface="Calibri" panose="020F0502020204030204" pitchFamily="34" charset="0"/>
              </a:rPr>
              <a:t>surface of rectangles - how “useful” the edifice has been for the city</a:t>
            </a:r>
          </a:p>
          <a:p>
            <a:pPr algn="ctr"/>
            <a:r>
              <a:rPr lang="en-GB" altLang="fr-FR" sz="1600" dirty="0">
                <a:latin typeface="Calibri" panose="020F0502020204030204" pitchFamily="34" charset="0"/>
              </a:rPr>
              <a:t>(either because of its size, or because of its duration of life)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983959" y="5186957"/>
            <a:ext cx="5788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“sustainable usability” measure, inspired by </a:t>
            </a:r>
            <a:r>
              <a:rPr lang="en-GB" altLang="fr-FR" sz="1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Minard’s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“figurative tables” (the bigger the rectangle, the more bright red its filling colour). 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1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47925" y="5311606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Tableau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figurative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C.J.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Minard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(1844)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934075"/>
            <a:ext cx="4572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Blaise, J.-Y., &amp;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Dudek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I. (2014). Can Simplicity Help? In Proceedings of the 14th International Conference on Knowledge Technologies and Data-driven Business (pp. 17:1–17:8). New York, NY, USA: ACM.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b="42038"/>
          <a:stretch>
            <a:fillRect/>
          </a:stretch>
        </p:blipFill>
        <p:spPr bwMode="auto">
          <a:xfrm>
            <a:off x="1222375" y="787303"/>
            <a:ext cx="63627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34538" y="4097218"/>
            <a:ext cx="32845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surface 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edifices (m</a:t>
            </a:r>
            <a:r>
              <a:rPr lang="en-GB" altLang="fr-FR" sz="1600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 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787303"/>
            <a:ext cx="1212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life duration </a:t>
            </a:r>
            <a:r>
              <a:rPr lang="en-GB" altLang="fr-F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(years) </a:t>
            </a:r>
            <a:endParaRPr lang="en-GB" altLang="fr-FR" sz="1600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587875" y="3287615"/>
            <a:ext cx="2439988" cy="687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791200" y="2177953"/>
            <a:ext cx="1057275" cy="1057275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headEnd type="triangle"/>
            <a:tailEnd type="none"/>
          </a:ln>
          <a:effectLst>
            <a:outerShdw blurRad="50800" dist="101600" dir="3000000" algn="ctr" rotWithShape="0">
              <a:schemeClr val="tx1">
                <a:alpha val="55000"/>
              </a:schemeClr>
            </a:outerShd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565775" y="1098453"/>
            <a:ext cx="3209925" cy="1077218"/>
          </a:xfrm>
          <a:prstGeom prst="rect">
            <a:avLst/>
          </a:prstGeom>
          <a:solidFill>
            <a:srgbClr val="FFFFFF">
              <a:alpha val="82000"/>
            </a:srgbClr>
          </a:solidFill>
          <a:ln w="28575">
            <a:noFill/>
            <a:round/>
            <a:headEnd/>
            <a:tailEnd type="triangle" w="med" len="med"/>
          </a:ln>
          <a:effectLst>
            <a:outerShdw blurRad="50800" dist="50800" dir="3000000" algn="ctr" rotWithShape="0">
              <a:schemeClr val="tx1">
                <a:alpha val="76000"/>
              </a:schemeClr>
            </a:outerShdw>
          </a:effectLst>
          <a:extLst/>
        </p:spPr>
        <p:txBody>
          <a:bodyPr/>
          <a:lstStyle/>
          <a:p>
            <a:pPr algn="ctr"/>
            <a:r>
              <a:rPr lang="fr-FR" altLang="fr-FR" sz="1600" dirty="0">
                <a:latin typeface="Calibri" panose="020F0502020204030204" pitchFamily="34" charset="0"/>
              </a:rPr>
              <a:t>“intensité” du rouge pour mieux lire les différences entre rectangles,</a:t>
            </a:r>
          </a:p>
          <a:p>
            <a:pPr algn="ctr"/>
            <a:r>
              <a:rPr lang="fr-FR" altLang="fr-FR" sz="1600" dirty="0">
                <a:latin typeface="Calibri" panose="020F0502020204030204" pitchFamily="34" charset="0"/>
              </a:rPr>
              <a:t> donc la </a:t>
            </a:r>
            <a:r>
              <a:rPr lang="fr-FR" altLang="fr-FR" sz="1600" dirty="0" smtClean="0">
                <a:latin typeface="Calibri" panose="020F0502020204030204" pitchFamily="34" charset="0"/>
              </a:rPr>
              <a:t>“valeur” </a:t>
            </a:r>
            <a:r>
              <a:rPr lang="fr-FR" altLang="fr-FR" sz="1600" dirty="0">
                <a:latin typeface="Calibri" panose="020F0502020204030204" pitchFamily="34" charset="0"/>
              </a:rPr>
              <a:t>de l’info déduite (“service rendu” par l’édifice)</a:t>
            </a:r>
          </a:p>
          <a:p>
            <a:pPr algn="ctr"/>
            <a:endParaRPr lang="en-GB" altLang="fr-FR" sz="1600" dirty="0">
              <a:latin typeface="Calibri" panose="020F0502020204030204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983959" y="5186957"/>
            <a:ext cx="5788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“sustainable usability” measure, inspired by </a:t>
            </a:r>
            <a:r>
              <a:rPr lang="en-GB" altLang="fr-FR" sz="1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Minard’s</a:t>
            </a:r>
            <a:r>
              <a:rPr lang="en-GB" altLang="fr-FR" sz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“figurative tables” (the bigger the rectangle, the more bright red its filling colour). 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803</Words>
  <Application>Microsoft Office PowerPoint</Application>
  <PresentationFormat>Affichage à l'écran (4:3)</PresentationFormat>
  <Paragraphs>103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678</cp:revision>
  <dcterms:created xsi:type="dcterms:W3CDTF">2014-07-04T08:23:44Z</dcterms:created>
  <dcterms:modified xsi:type="dcterms:W3CDTF">2021-11-23T08:25:23Z</dcterms:modified>
</cp:coreProperties>
</file>