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5" r:id="rId2"/>
    <p:sldId id="263" r:id="rId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ill Sans Light"/>
        <a:cs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0808"/>
    <a:srgbClr val="008A3E"/>
    <a:srgbClr val="585650"/>
    <a:srgbClr val="A40202"/>
    <a:srgbClr val="3A6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7" autoAdjust="0"/>
    <p:restoredTop sz="98378" autoAdjust="0"/>
  </p:normalViewPr>
  <p:slideViewPr>
    <p:cSldViewPr snapToGrid="0">
      <p:cViewPr varScale="1">
        <p:scale>
          <a:sx n="79" d="100"/>
          <a:sy n="79" d="100"/>
        </p:scale>
        <p:origin x="1210" y="82"/>
      </p:cViewPr>
      <p:guideLst>
        <p:guide orient="horz" pos="2153"/>
        <p:guide pos="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DA05FC9E-4FA5-4DA6-9E08-81F53D1F2CEF}" type="datetimeFigureOut">
              <a:rPr lang="fr-FR" altLang="fr-FR"/>
              <a:pPr>
                <a:defRPr/>
              </a:pPr>
              <a:t>22/11/2021</a:t>
            </a:fld>
            <a:endParaRPr lang="fr-FR" alt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Light"/>
              </a:defRPr>
            </a:lvl1pPr>
          </a:lstStyle>
          <a:p>
            <a:pPr>
              <a:defRPr/>
            </a:pPr>
            <a:fld id="{A6949904-67F6-4984-919B-90CD560653E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0308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1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8044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fld id="{04B8BD5C-8A4A-4C05-A9B9-1F2FCDBBFE6C}" type="slidenum">
              <a:rPr lang="fr-FR" altLang="fr-FR" smtClean="0">
                <a:latin typeface="Gill Sans Light"/>
              </a:rPr>
              <a:pPr/>
              <a:t>2</a:t>
            </a:fld>
            <a:endParaRPr lang="fr-FR" altLang="fr-FR" smtClean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948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25568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094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6434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534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0032" y="2286000"/>
            <a:ext cx="8643938" cy="227707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5699222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250031" y="714375"/>
            <a:ext cx="4143375" cy="2732484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250031" y="3437931"/>
            <a:ext cx="4143375" cy="273248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72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44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216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88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190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60252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62550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50031" y="1919884"/>
            <a:ext cx="4143375" cy="4429125"/>
          </a:xfrm>
          <a:prstGeom prst="rect">
            <a:avLst/>
          </a:prstGeom>
        </p:spPr>
        <p:txBody>
          <a:bodyPr/>
          <a:lstStyle>
            <a:lvl1pPr marL="303583" indent="-303583">
              <a:lnSpc>
                <a:spcPct val="100000"/>
              </a:lnSpc>
              <a:spcBef>
                <a:spcPts val="2672"/>
              </a:spcBef>
              <a:defRPr sz="2700"/>
            </a:lvl1pPr>
            <a:lvl2pPr marL="607166" indent="-303583">
              <a:lnSpc>
                <a:spcPct val="100000"/>
              </a:lnSpc>
              <a:spcBef>
                <a:spcPts val="2672"/>
              </a:spcBef>
              <a:defRPr sz="2700"/>
            </a:lvl2pPr>
            <a:lvl3pPr marL="910749" indent="-303583">
              <a:lnSpc>
                <a:spcPct val="100000"/>
              </a:lnSpc>
              <a:spcBef>
                <a:spcPts val="2672"/>
              </a:spcBef>
              <a:defRPr sz="2700"/>
            </a:lvl3pPr>
            <a:lvl4pPr marL="1214332" indent="-303583">
              <a:lnSpc>
                <a:spcPct val="100000"/>
              </a:lnSpc>
              <a:spcBef>
                <a:spcPts val="2672"/>
              </a:spcBef>
              <a:defRPr sz="2700"/>
            </a:lvl4pPr>
            <a:lvl5pPr marL="1517916" indent="-303583">
              <a:lnSpc>
                <a:spcPct val="100000"/>
              </a:lnSpc>
              <a:spcBef>
                <a:spcPts val="2672"/>
              </a:spcBef>
              <a:defRPr sz="2700"/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99834972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35781" y="535781"/>
            <a:ext cx="8063508" cy="5777508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0164627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301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497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50825" y="179388"/>
            <a:ext cx="8643938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/>
          <a:p>
            <a:pPr lvl="0"/>
            <a:r>
              <a:rPr/>
              <a:t>Title Text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250825" y="1919288"/>
            <a:ext cx="8643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Gill Sans Light"/>
              </a:rPr>
              <a:t>Body Level One</a:t>
            </a:r>
          </a:p>
          <a:p>
            <a:pPr lvl="1"/>
            <a:r>
              <a:rPr lang="fr-FR" altLang="fr-FR" smtClean="0">
                <a:sym typeface="Gill Sans Light"/>
              </a:rPr>
              <a:t>Body Level Two</a:t>
            </a:r>
          </a:p>
          <a:p>
            <a:pPr lvl="2"/>
            <a:r>
              <a:rPr lang="fr-FR" altLang="fr-FR" smtClean="0">
                <a:sym typeface="Gill Sans Light"/>
              </a:rPr>
              <a:t>Body Level Three</a:t>
            </a:r>
          </a:p>
          <a:p>
            <a:pPr lvl="3"/>
            <a:r>
              <a:rPr lang="fr-FR" altLang="fr-FR" smtClean="0">
                <a:sym typeface="Gill Sans Light"/>
              </a:rPr>
              <a:t>Body Level Four</a:t>
            </a:r>
          </a:p>
          <a:p>
            <a:pPr lvl="4"/>
            <a:r>
              <a:rPr lang="fr-FR" altLang="fr-FR" smtClean="0">
                <a:sym typeface="Gill Sans Light"/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 sz="51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6512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73183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96963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63675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30388" indent="-365125" algn="l" defTabSz="409575" rtl="0" eaLnBrk="0" fontAlgn="base" hangingPunct="0">
        <a:lnSpc>
          <a:spcPct val="120000"/>
        </a:lnSpc>
        <a:spcBef>
          <a:spcPts val="3238"/>
        </a:spcBef>
        <a:spcAft>
          <a:spcPct val="0"/>
        </a:spcAft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19651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62598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28683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294769" indent="-366085" defTabSz="410730">
        <a:lnSpc>
          <a:spcPct val="120000"/>
        </a:lnSpc>
        <a:spcBef>
          <a:spcPts val="3234"/>
        </a:spcBef>
        <a:buSzPct val="82000"/>
        <a:buChar char="•"/>
        <a:defRPr sz="32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56213" y="6121400"/>
            <a:ext cx="3843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J</a:t>
            </a:r>
            <a:r>
              <a:rPr lang="fr-FR" altLang="fr-FR" sz="1000" dirty="0" smtClean="0">
                <a:solidFill>
                  <a:srgbClr val="989898"/>
                </a:solidFill>
                <a:latin typeface="Calibri" panose="020F0502020204030204" pitchFamily="34" charset="0"/>
              </a:rPr>
              <a:t>. Le 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Goff, Civilisation de l ’occident médiéval, Arthaud, Paris, 1967.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409825" y="5600700"/>
            <a:ext cx="6667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La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croisée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 </a:t>
            </a:r>
            <a:r>
              <a:rPr lang="en-US" altLang="fr-FR" sz="1600" i="1" dirty="0" err="1">
                <a:solidFill>
                  <a:srgbClr val="3E3D2A"/>
                </a:solidFill>
                <a:latin typeface="Calibri" panose="020F0502020204030204" pitchFamily="34" charset="0"/>
              </a:rPr>
              <a:t>d’ogives</a:t>
            </a:r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, Principe</a:t>
            </a:r>
          </a:p>
          <a:p>
            <a:pPr algn="r"/>
            <a:r>
              <a:rPr lang="en-US" altLang="fr-FR" sz="1600" i="1" dirty="0">
                <a:solidFill>
                  <a:srgbClr val="3E3D2A"/>
                </a:solidFill>
                <a:latin typeface="Calibri" panose="020F0502020204030204" pitchFamily="34" charset="0"/>
              </a:rPr>
              <a:t>J. Le Goff (1967)</a:t>
            </a:r>
          </a:p>
        </p:txBody>
      </p:sp>
      <p:sp>
        <p:nvSpPr>
          <p:cNvPr id="9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systèmes de voûtement.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111875" y="3459163"/>
            <a:ext cx="669925" cy="676275"/>
            <a:chOff x="450" y="541"/>
            <a:chExt cx="422" cy="426"/>
          </a:xfrm>
        </p:grpSpPr>
        <p:sp>
          <p:nvSpPr>
            <p:cNvPr id="11" name="Oval 58"/>
            <p:cNvSpPr>
              <a:spLocks noChangeAspect="1" noChangeArrowheads="1"/>
            </p:cNvSpPr>
            <p:nvPr/>
          </p:nvSpPr>
          <p:spPr bwMode="auto">
            <a:xfrm>
              <a:off x="454" y="547"/>
              <a:ext cx="32" cy="3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2" name="Oval 59"/>
            <p:cNvSpPr>
              <a:spLocks noChangeAspect="1" noChangeArrowheads="1"/>
            </p:cNvSpPr>
            <p:nvPr/>
          </p:nvSpPr>
          <p:spPr bwMode="auto">
            <a:xfrm>
              <a:off x="838" y="541"/>
              <a:ext cx="32" cy="3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3" name="Oval 60"/>
            <p:cNvSpPr>
              <a:spLocks noChangeAspect="1" noChangeArrowheads="1"/>
            </p:cNvSpPr>
            <p:nvPr/>
          </p:nvSpPr>
          <p:spPr bwMode="auto">
            <a:xfrm>
              <a:off x="840" y="933"/>
              <a:ext cx="32" cy="3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4" name="Oval 61"/>
            <p:cNvSpPr>
              <a:spLocks noChangeAspect="1" noChangeArrowheads="1"/>
            </p:cNvSpPr>
            <p:nvPr/>
          </p:nvSpPr>
          <p:spPr bwMode="auto">
            <a:xfrm>
              <a:off x="450" y="935"/>
              <a:ext cx="32" cy="32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ill Sans Light"/>
                  <a:cs typeface="Gill Sans Light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5" name="Line 62"/>
            <p:cNvSpPr>
              <a:spLocks noChangeShapeType="1"/>
            </p:cNvSpPr>
            <p:nvPr/>
          </p:nvSpPr>
          <p:spPr bwMode="auto">
            <a:xfrm>
              <a:off x="482" y="578"/>
              <a:ext cx="358" cy="354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63"/>
            <p:cNvSpPr>
              <a:spLocks noChangeShapeType="1"/>
            </p:cNvSpPr>
            <p:nvPr/>
          </p:nvSpPr>
          <p:spPr bwMode="auto">
            <a:xfrm flipV="1">
              <a:off x="472" y="570"/>
              <a:ext cx="366" cy="364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64"/>
            <p:cNvSpPr>
              <a:spLocks noChangeShapeType="1"/>
            </p:cNvSpPr>
            <p:nvPr/>
          </p:nvSpPr>
          <p:spPr bwMode="auto">
            <a:xfrm>
              <a:off x="464" y="578"/>
              <a:ext cx="0" cy="352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65"/>
            <p:cNvSpPr>
              <a:spLocks noChangeShapeType="1"/>
            </p:cNvSpPr>
            <p:nvPr/>
          </p:nvSpPr>
          <p:spPr bwMode="auto">
            <a:xfrm>
              <a:off x="854" y="570"/>
              <a:ext cx="0" cy="362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66"/>
            <p:cNvSpPr>
              <a:spLocks noChangeShapeType="1"/>
            </p:cNvSpPr>
            <p:nvPr/>
          </p:nvSpPr>
          <p:spPr bwMode="auto">
            <a:xfrm>
              <a:off x="490" y="558"/>
              <a:ext cx="346" cy="0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67"/>
            <p:cNvSpPr>
              <a:spLocks noChangeShapeType="1"/>
            </p:cNvSpPr>
            <p:nvPr/>
          </p:nvSpPr>
          <p:spPr bwMode="auto">
            <a:xfrm>
              <a:off x="484" y="950"/>
              <a:ext cx="358" cy="0"/>
            </a:xfrm>
            <a:prstGeom prst="line">
              <a:avLst/>
            </a:prstGeom>
            <a:noFill/>
            <a:ln w="9525">
              <a:solidFill>
                <a:srgbClr val="A402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1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565275"/>
            <a:ext cx="34702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C2B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914400" y="3159125"/>
            <a:ext cx="2990850" cy="939800"/>
            <a:chOff x="3368" y="2488"/>
            <a:chExt cx="1884" cy="592"/>
          </a:xfrm>
        </p:grpSpPr>
        <p:sp>
          <p:nvSpPr>
            <p:cNvPr id="23" name="Line 71"/>
            <p:cNvSpPr>
              <a:spLocks noChangeShapeType="1"/>
            </p:cNvSpPr>
            <p:nvPr/>
          </p:nvSpPr>
          <p:spPr bwMode="auto">
            <a:xfrm>
              <a:off x="3368" y="2712"/>
              <a:ext cx="428" cy="5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73"/>
            <p:cNvSpPr>
              <a:spLocks noChangeShapeType="1"/>
            </p:cNvSpPr>
            <p:nvPr/>
          </p:nvSpPr>
          <p:spPr bwMode="auto">
            <a:xfrm>
              <a:off x="4184" y="2820"/>
              <a:ext cx="1068" cy="14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 flipH="1">
              <a:off x="4132" y="2488"/>
              <a:ext cx="388" cy="59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6172200" y="1409700"/>
            <a:ext cx="29273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Réduire la complexité géométrique pour mieux lire et comparer.</a:t>
            </a:r>
          </a:p>
          <a:p>
            <a:endParaRPr lang="fr-FR" altLang="fr-FR" sz="1400">
              <a:solidFill>
                <a:srgbClr val="8F8F8F"/>
              </a:solidFill>
              <a:latin typeface="Calibri" panose="020F0502020204030204" pitchFamily="34" charset="0"/>
            </a:endParaRPr>
          </a:p>
          <a:p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Une application du </a:t>
            </a:r>
            <a:r>
              <a:rPr lang="fr-FR" altLang="fr-FR" sz="1400" i="1">
                <a:solidFill>
                  <a:srgbClr val="8F8F8F"/>
                </a:solidFill>
                <a:latin typeface="Calibri" panose="020F0502020204030204" pitchFamily="34" charset="0"/>
              </a:rPr>
              <a:t>data/ink ratio principle </a:t>
            </a:r>
            <a:r>
              <a:rPr lang="fr-FR" altLang="fr-FR" sz="1400">
                <a:solidFill>
                  <a:srgbClr val="8F8F8F"/>
                </a:solidFill>
                <a:latin typeface="Calibri" panose="020F0502020204030204" pitchFamily="34" charset="0"/>
              </a:rPr>
              <a:t>(E.R Tufte)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6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0" y="0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075" name="Text Box 22"/>
          <p:cNvSpPr txBox="1">
            <a:spLocks noChangeArrowheads="1"/>
          </p:cNvSpPr>
          <p:nvPr/>
        </p:nvSpPr>
        <p:spPr bwMode="auto">
          <a:xfrm>
            <a:off x="0" y="0"/>
            <a:ext cx="70691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b="1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viz</a:t>
            </a:r>
            <a:r>
              <a:rPr lang="fr-FR" altLang="fr-FR" sz="800" b="1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tank     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[a 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repository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of data/info/</a:t>
            </a:r>
            <a:r>
              <a:rPr lang="fr-FR" altLang="fr-FR" sz="800" dirty="0" err="1">
                <a:solidFill>
                  <a:schemeClr val="bg2"/>
                </a:solidFill>
                <a:latin typeface="Calibri Light" panose="020F0302020204030204" pitchFamily="34" charset="0"/>
              </a:rPr>
              <a:t>knowledge</a:t>
            </a:r>
            <a:r>
              <a:rPr lang="fr-FR" altLang="fr-FR" sz="800" dirty="0">
                <a:solidFill>
                  <a:schemeClr val="bg2"/>
                </a:solidFill>
                <a:latin typeface="Calibri Light" panose="020F0302020204030204" pitchFamily="34" charset="0"/>
              </a:rPr>
              <a:t> visualisation solutions]</a:t>
            </a:r>
          </a:p>
        </p:txBody>
      </p:sp>
      <p:sp>
        <p:nvSpPr>
          <p:cNvPr id="15" name="Espace réservé du texte 2"/>
          <p:cNvSpPr>
            <a:spLocks/>
          </p:cNvSpPr>
          <p:nvPr/>
        </p:nvSpPr>
        <p:spPr bwMode="auto">
          <a:xfrm>
            <a:off x="3146425" y="301625"/>
            <a:ext cx="5930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fr-FR" altLang="fr-FR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systèmes de voûtement.</a:t>
            </a: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14363"/>
            <a:ext cx="8707438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4191000" y="6284913"/>
            <a:ext cx="48863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algn="r"/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W. BORUSIEWICZ,  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Budownictwo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 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murowane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 w </a:t>
            </a:r>
            <a:r>
              <a:rPr lang="fr-FR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Polsce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, </a:t>
            </a:r>
            <a:r>
              <a:rPr lang="en-GB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PWN, Warszawa-</a:t>
            </a:r>
            <a:r>
              <a:rPr lang="en-GB" altLang="fr-FR" sz="1000" dirty="0" err="1">
                <a:solidFill>
                  <a:srgbClr val="989898"/>
                </a:solidFill>
                <a:latin typeface="Calibri" panose="020F0502020204030204" pitchFamily="34" charset="0"/>
              </a:rPr>
              <a:t>Krak</a:t>
            </a:r>
            <a:r>
              <a:rPr lang="fr-FR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ó</a:t>
            </a:r>
            <a:r>
              <a:rPr lang="en-GB" altLang="fr-FR" sz="1000" dirty="0">
                <a:solidFill>
                  <a:srgbClr val="989898"/>
                </a:solidFill>
                <a:latin typeface="Calibri" panose="020F0502020204030204" pitchFamily="34" charset="0"/>
              </a:rPr>
              <a:t>w 1985</a:t>
            </a:r>
            <a:endParaRPr lang="fr-FR" altLang="fr-FR" sz="1000" dirty="0">
              <a:solidFill>
                <a:srgbClr val="989898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Groupe 17"/>
          <p:cNvGrpSpPr>
            <a:grpSpLocks/>
          </p:cNvGrpSpPr>
          <p:nvPr/>
        </p:nvGrpSpPr>
        <p:grpSpPr bwMode="auto">
          <a:xfrm>
            <a:off x="513557" y="581025"/>
            <a:ext cx="865188" cy="904875"/>
            <a:chOff x="6017342" y="3352800"/>
            <a:chExt cx="865239" cy="904568"/>
          </a:xfrm>
        </p:grpSpPr>
        <p:sp>
          <p:nvSpPr>
            <p:cNvPr id="19" name="Rectangle 18"/>
            <p:cNvSpPr/>
            <p:nvPr/>
          </p:nvSpPr>
          <p:spPr>
            <a:xfrm>
              <a:off x="6017342" y="3352800"/>
              <a:ext cx="865239" cy="9045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50800" tIns="50800" rIns="50800" bIns="50800" spcCol="38100" anchor="ctr">
              <a:spAutoFit/>
            </a:bodyPr>
            <a:lstStyle/>
            <a:p>
              <a:pPr algn="ctr" defTabSz="584200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6111875" y="3459812"/>
              <a:ext cx="669925" cy="676275"/>
              <a:chOff x="450" y="541"/>
              <a:chExt cx="422" cy="426"/>
            </a:xfrm>
          </p:grpSpPr>
          <p:sp>
            <p:nvSpPr>
              <p:cNvPr id="21" name="Oval 58"/>
              <p:cNvSpPr>
                <a:spLocks noChangeAspect="1" noChangeArrowheads="1"/>
              </p:cNvSpPr>
              <p:nvPr/>
            </p:nvSpPr>
            <p:spPr bwMode="auto">
              <a:xfrm>
                <a:off x="454" y="547"/>
                <a:ext cx="32" cy="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2" name="Oval 59"/>
              <p:cNvSpPr>
                <a:spLocks noChangeAspect="1" noChangeArrowheads="1"/>
              </p:cNvSpPr>
              <p:nvPr/>
            </p:nvSpPr>
            <p:spPr bwMode="auto">
              <a:xfrm>
                <a:off x="838" y="541"/>
                <a:ext cx="32" cy="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3" name="Oval 60"/>
              <p:cNvSpPr>
                <a:spLocks noChangeAspect="1" noChangeArrowheads="1"/>
              </p:cNvSpPr>
              <p:nvPr/>
            </p:nvSpPr>
            <p:spPr bwMode="auto">
              <a:xfrm>
                <a:off x="840" y="933"/>
                <a:ext cx="32" cy="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4" name="Oval 61"/>
              <p:cNvSpPr>
                <a:spLocks noChangeAspect="1" noChangeArrowheads="1"/>
              </p:cNvSpPr>
              <p:nvPr/>
            </p:nvSpPr>
            <p:spPr bwMode="auto">
              <a:xfrm>
                <a:off x="450" y="935"/>
                <a:ext cx="32" cy="32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Gill Sans Light"/>
                    <a:cs typeface="Gill Sans Light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25" name="Line 62"/>
              <p:cNvSpPr>
                <a:spLocks noChangeShapeType="1"/>
              </p:cNvSpPr>
              <p:nvPr/>
            </p:nvSpPr>
            <p:spPr bwMode="auto">
              <a:xfrm>
                <a:off x="482" y="578"/>
                <a:ext cx="358" cy="354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63"/>
              <p:cNvSpPr>
                <a:spLocks noChangeShapeType="1"/>
              </p:cNvSpPr>
              <p:nvPr/>
            </p:nvSpPr>
            <p:spPr bwMode="auto">
              <a:xfrm flipV="1">
                <a:off x="472" y="570"/>
                <a:ext cx="366" cy="364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64"/>
              <p:cNvSpPr>
                <a:spLocks noChangeShapeType="1"/>
              </p:cNvSpPr>
              <p:nvPr/>
            </p:nvSpPr>
            <p:spPr bwMode="auto">
              <a:xfrm>
                <a:off x="464" y="578"/>
                <a:ext cx="0" cy="352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65"/>
              <p:cNvSpPr>
                <a:spLocks noChangeShapeType="1"/>
              </p:cNvSpPr>
              <p:nvPr/>
            </p:nvSpPr>
            <p:spPr bwMode="auto">
              <a:xfrm>
                <a:off x="854" y="570"/>
                <a:ext cx="0" cy="362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66"/>
              <p:cNvSpPr>
                <a:spLocks noChangeShapeType="1"/>
              </p:cNvSpPr>
              <p:nvPr/>
            </p:nvSpPr>
            <p:spPr bwMode="auto">
              <a:xfrm>
                <a:off x="490" y="558"/>
                <a:ext cx="346" cy="0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67"/>
              <p:cNvSpPr>
                <a:spLocks noChangeShapeType="1"/>
              </p:cNvSpPr>
              <p:nvPr/>
            </p:nvSpPr>
            <p:spPr bwMode="auto">
              <a:xfrm>
                <a:off x="484" y="950"/>
                <a:ext cx="358" cy="0"/>
              </a:xfrm>
              <a:prstGeom prst="line">
                <a:avLst/>
              </a:prstGeom>
              <a:noFill/>
              <a:ln w="9525">
                <a:solidFill>
                  <a:srgbClr val="A402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0" y="6638925"/>
            <a:ext cx="9144000" cy="219075"/>
          </a:xfrm>
          <a:prstGeom prst="rect">
            <a:avLst/>
          </a:prstGeom>
          <a:solidFill>
            <a:srgbClr val="5856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536448" y="6643688"/>
            <a:ext cx="2728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ill Sans Light"/>
                <a:cs typeface="Gill Sans Light"/>
              </a:defRPr>
            </a:lvl9pPr>
          </a:lstStyle>
          <a:p>
            <a:pPr defTabSz="914400" eaLnBrk="1" hangingPunct="1"/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J.Y. Blaise,  I. </a:t>
            </a:r>
            <a:r>
              <a:rPr lang="fr-FR" altLang="fr-FR" sz="800" dirty="0" err="1" smtClean="0">
                <a:solidFill>
                  <a:schemeClr val="bg2"/>
                </a:solidFill>
                <a:latin typeface="Calibri Light" panose="020F0302020204030204" pitchFamily="34" charset="0"/>
              </a:rPr>
              <a:t>Dudek</a:t>
            </a:r>
            <a:r>
              <a:rPr lang="fr-FR" altLang="fr-FR" sz="800" dirty="0" smtClean="0">
                <a:solidFill>
                  <a:schemeClr val="bg2"/>
                </a:solidFill>
                <a:latin typeface="Calibri Light" panose="020F0302020204030204" pitchFamily="34" charset="0"/>
              </a:rPr>
              <a:t> 2021</a:t>
            </a:r>
            <a:endParaRPr lang="fr-FR" altLang="fr-FR" sz="800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7" y="6405740"/>
            <a:ext cx="385545" cy="3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7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59879 -0.4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90</Words>
  <Application>Microsoft Office PowerPoint</Application>
  <PresentationFormat>Affichage à l'écran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Gill Sans Light</vt:lpstr>
      <vt:lpstr>Showroom</vt:lpstr>
      <vt:lpstr>Présentation PowerPoint</vt:lpstr>
      <vt:lpstr>Présentation PowerPoint</vt:lpstr>
    </vt:vector>
  </TitlesOfParts>
  <Company>MAP (UMR 3495 CNRS/MCC)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Blaise</dc:creator>
  <cp:lastModifiedBy>jyb</cp:lastModifiedBy>
  <cp:revision>670</cp:revision>
  <dcterms:created xsi:type="dcterms:W3CDTF">2014-07-04T08:23:44Z</dcterms:created>
  <dcterms:modified xsi:type="dcterms:W3CDTF">2021-11-22T15:53:05Z</dcterms:modified>
</cp:coreProperties>
</file>