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63" r:id="rId2"/>
    <p:sldId id="264" r:id="rId3"/>
    <p:sldId id="265" r:id="rId4"/>
    <p:sldId id="266" r:id="rId5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008A3E"/>
    <a:srgbClr val="FFFFFF"/>
    <a:srgbClr val="585650"/>
    <a:srgbClr val="A40202"/>
    <a:srgbClr val="3A6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7" autoAdjust="0"/>
    <p:restoredTop sz="98378" autoAdjust="0"/>
  </p:normalViewPr>
  <p:slideViewPr>
    <p:cSldViewPr snapToGrid="0">
      <p:cViewPr varScale="1">
        <p:scale>
          <a:sx n="79" d="100"/>
          <a:sy n="79" d="100"/>
        </p:scale>
        <p:origin x="427" y="82"/>
      </p:cViewPr>
      <p:guideLst>
        <p:guide orient="horz" pos="2153"/>
        <p:guide pos="4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2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fld id="{DA05FC9E-4FA5-4DA6-9E08-81F53D1F2CEF}" type="datetimeFigureOut">
              <a:rPr lang="fr-FR" altLang="fr-FR"/>
              <a:pPr>
                <a:defRPr/>
              </a:pPr>
              <a:t>22/11/2021</a:t>
            </a:fld>
            <a:endParaRPr lang="fr-FR" alt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fld id="{A6949904-67F6-4984-919B-90CD560653E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0308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09489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2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96244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3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495314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4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4628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250032" y="1437680"/>
            <a:ext cx="8643938" cy="227707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250032" y="3705820"/>
            <a:ext cx="8643938" cy="91082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72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44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216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88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255689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2094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64346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5349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50032" y="2286000"/>
            <a:ext cx="8643938" cy="227707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15699222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250031" y="714375"/>
            <a:ext cx="4143375" cy="2732484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250031" y="3437931"/>
            <a:ext cx="4143375" cy="273248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72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44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216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88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319091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61602529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8625505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250031" y="1919884"/>
            <a:ext cx="4143375" cy="4429125"/>
          </a:xfrm>
          <a:prstGeom prst="rect">
            <a:avLst/>
          </a:prstGeom>
        </p:spPr>
        <p:txBody>
          <a:bodyPr/>
          <a:lstStyle>
            <a:lvl1pPr marL="303583" indent="-303583">
              <a:lnSpc>
                <a:spcPct val="100000"/>
              </a:lnSpc>
              <a:spcBef>
                <a:spcPts val="2672"/>
              </a:spcBef>
              <a:defRPr sz="2700"/>
            </a:lvl1pPr>
            <a:lvl2pPr marL="607166" indent="-303583">
              <a:lnSpc>
                <a:spcPct val="100000"/>
              </a:lnSpc>
              <a:spcBef>
                <a:spcPts val="2672"/>
              </a:spcBef>
              <a:defRPr sz="2700"/>
            </a:lvl2pPr>
            <a:lvl3pPr marL="910749" indent="-303583">
              <a:lnSpc>
                <a:spcPct val="100000"/>
              </a:lnSpc>
              <a:spcBef>
                <a:spcPts val="2672"/>
              </a:spcBef>
              <a:defRPr sz="2700"/>
            </a:lvl3pPr>
            <a:lvl4pPr marL="1214332" indent="-303583">
              <a:lnSpc>
                <a:spcPct val="100000"/>
              </a:lnSpc>
              <a:spcBef>
                <a:spcPts val="2672"/>
              </a:spcBef>
              <a:defRPr sz="2700"/>
            </a:lvl4pPr>
            <a:lvl5pPr marL="1517916" indent="-303583">
              <a:lnSpc>
                <a:spcPct val="100000"/>
              </a:lnSpc>
              <a:spcBef>
                <a:spcPts val="2672"/>
              </a:spcBef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9834972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535781" y="535781"/>
            <a:ext cx="8063508" cy="5777508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60164627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2301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3497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50825" y="179388"/>
            <a:ext cx="8643938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normAutofit/>
          </a:bodyPr>
          <a:lstStyle/>
          <a:p>
            <a:pPr lvl="0"/>
            <a:r>
              <a:rPr/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250825" y="1919288"/>
            <a:ext cx="86439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Gill Sans Light"/>
              </a:rPr>
              <a:t>Body Level One</a:t>
            </a:r>
          </a:p>
          <a:p>
            <a:pPr lvl="1"/>
            <a:r>
              <a:rPr lang="fr-FR" altLang="fr-FR" smtClean="0">
                <a:sym typeface="Gill Sans Light"/>
              </a:rPr>
              <a:t>Body Level Two</a:t>
            </a:r>
          </a:p>
          <a:p>
            <a:pPr lvl="2"/>
            <a:r>
              <a:rPr lang="fr-FR" altLang="fr-FR" smtClean="0">
                <a:sym typeface="Gill Sans Light"/>
              </a:rPr>
              <a:t>Body Level Three</a:t>
            </a:r>
          </a:p>
          <a:p>
            <a:pPr lvl="3"/>
            <a:r>
              <a:rPr lang="fr-FR" altLang="fr-FR" smtClean="0">
                <a:sym typeface="Gill Sans Light"/>
              </a:rPr>
              <a:t>Body Level Four</a:t>
            </a:r>
          </a:p>
          <a:p>
            <a:pPr lvl="4"/>
            <a:r>
              <a:rPr lang="fr-FR" altLang="fr-FR" smtClean="0">
                <a:sym typeface="Gill Sans Light"/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365125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731838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1096963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1463675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1830388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2196513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2562598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2928683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3294769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16072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321440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48216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64288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104176" y="5775023"/>
            <a:ext cx="49149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[dans] </a:t>
            </a:r>
            <a:r>
              <a:rPr lang="fr-FR" alt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Informational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0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diagrams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PIE books 2010</a:t>
            </a:r>
          </a:p>
        </p:txBody>
      </p:sp>
      <p:sp>
        <p:nvSpPr>
          <p:cNvPr id="8" name="Rectangle 7"/>
          <p:cNvSpPr/>
          <p:nvPr/>
        </p:nvSpPr>
        <p:spPr>
          <a:xfrm>
            <a:off x="4733925" y="6011661"/>
            <a:ext cx="4343400" cy="400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Diagram</a:t>
            </a:r>
            <a:r>
              <a:rPr 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Design Course / </a:t>
            </a:r>
            <a:r>
              <a:rPr 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Department</a:t>
            </a:r>
            <a:r>
              <a:rPr 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of Visual Communication Design / </a:t>
            </a:r>
            <a:r>
              <a:rPr 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Musashino</a:t>
            </a:r>
            <a:r>
              <a:rPr 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Art </a:t>
            </a:r>
            <a:r>
              <a:rPr 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University</a:t>
            </a:r>
            <a:endParaRPr 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49238"/>
            <a:ext cx="5314950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762625" y="5196187"/>
            <a:ext cx="3314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US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Home to school diagram, </a:t>
            </a:r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sounds</a:t>
            </a:r>
          </a:p>
          <a:p>
            <a:pPr algn="r"/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I. </a:t>
            </a:r>
            <a:r>
              <a:rPr lang="en-US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Shinbo</a:t>
            </a:r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 (2009)</a:t>
            </a:r>
            <a:endParaRPr lang="en-US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02450" y="393700"/>
            <a:ext cx="21748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Communication visuelle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02177" y="679732"/>
            <a:ext cx="7232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1600" strike="sngStrike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infovis</a:t>
            </a:r>
            <a:endParaRPr lang="fr-FR" altLang="fr-FR" sz="1600" strike="sngStrike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723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104176" y="5775023"/>
            <a:ext cx="49149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[dans] </a:t>
            </a:r>
            <a:r>
              <a:rPr lang="fr-FR" alt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Informational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0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diagrams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PIE books 2010</a:t>
            </a:r>
          </a:p>
        </p:txBody>
      </p:sp>
      <p:sp>
        <p:nvSpPr>
          <p:cNvPr id="8" name="Rectangle 7"/>
          <p:cNvSpPr/>
          <p:nvPr/>
        </p:nvSpPr>
        <p:spPr>
          <a:xfrm>
            <a:off x="4733925" y="6011661"/>
            <a:ext cx="4343400" cy="400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Diagram</a:t>
            </a:r>
            <a:r>
              <a:rPr 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Design Course / </a:t>
            </a:r>
            <a:r>
              <a:rPr 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Department</a:t>
            </a:r>
            <a:r>
              <a:rPr 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of Visual Communication Design / </a:t>
            </a:r>
            <a:r>
              <a:rPr 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Musashino</a:t>
            </a:r>
            <a:r>
              <a:rPr 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Art </a:t>
            </a:r>
            <a:r>
              <a:rPr 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University</a:t>
            </a:r>
            <a:endParaRPr 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49238"/>
            <a:ext cx="5314950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762625" y="5196187"/>
            <a:ext cx="3314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US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Home to school diagram, </a:t>
            </a:r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sounds</a:t>
            </a:r>
          </a:p>
          <a:p>
            <a:pPr algn="r"/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I. </a:t>
            </a:r>
            <a:r>
              <a:rPr lang="en-US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Shinbo</a:t>
            </a:r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 (2009)</a:t>
            </a:r>
            <a:endParaRPr lang="en-US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02450" y="393700"/>
            <a:ext cx="21748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Communication visuelle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02177" y="679732"/>
            <a:ext cx="7232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1600" strike="sngStrike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infovis</a:t>
            </a:r>
            <a:endParaRPr lang="fr-FR" altLang="fr-FR" sz="1600" strike="sngStrike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815009" y="1821484"/>
            <a:ext cx="4132526" cy="323"/>
          </a:xfrm>
          <a:prstGeom prst="straightConnector1">
            <a:avLst/>
          </a:prstGeom>
          <a:noFill/>
          <a:ln w="22225" cap="flat">
            <a:solidFill>
              <a:srgbClr val="A40202"/>
            </a:solidFill>
            <a:prstDash val="solid"/>
            <a:miter lim="400000"/>
            <a:tail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ZoneTexte 17"/>
          <p:cNvSpPr txBox="1"/>
          <p:nvPr/>
        </p:nvSpPr>
        <p:spPr>
          <a:xfrm>
            <a:off x="989691" y="1409434"/>
            <a:ext cx="516168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A40202"/>
                </a:solidFill>
                <a:latin typeface="Calibri" panose="020F0502020204030204" pitchFamily="34" charset="0"/>
                <a:ea typeface="+mn-ea"/>
                <a:cs typeface="+mn-cs"/>
                <a:sym typeface="Gill Sans Light"/>
              </a:rPr>
              <a:t>09:20</a:t>
            </a:r>
            <a:endParaRPr lang="fr-FR" sz="1400" dirty="0">
              <a:solidFill>
                <a:srgbClr val="A40202"/>
              </a:solidFill>
              <a:latin typeface="Calibri" panose="020F0502020204030204" pitchFamily="34" charset="0"/>
              <a:ea typeface="+mn-ea"/>
              <a:cs typeface="+mn-cs"/>
              <a:sym typeface="Gill Sans Ligh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143500" y="1394606"/>
            <a:ext cx="515937" cy="3175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rgbClr val="A40202"/>
                </a:solidFill>
                <a:latin typeface="Calibri" panose="020F0502020204030204" pitchFamily="34" charset="0"/>
                <a:ea typeface="+mn-ea"/>
                <a:cs typeface="+mn-cs"/>
                <a:sym typeface="Gill Sans Light"/>
              </a:rPr>
              <a:t>09:00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246687" y="3757448"/>
            <a:ext cx="515937" cy="3190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rgbClr val="A40202"/>
                </a:solidFill>
                <a:latin typeface="Calibri" panose="020F0502020204030204" pitchFamily="34" charset="0"/>
                <a:ea typeface="+mn-ea"/>
                <a:cs typeface="+mn-cs"/>
                <a:sym typeface="Gill Sans Light"/>
              </a:rPr>
              <a:t>15:00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246686" y="4965488"/>
            <a:ext cx="515937" cy="3175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rgbClr val="A40202"/>
                </a:solidFill>
                <a:latin typeface="Calibri" panose="020F0502020204030204" pitchFamily="34" charset="0"/>
                <a:ea typeface="+mn-ea"/>
                <a:cs typeface="+mn-cs"/>
                <a:sym typeface="Gill Sans Light"/>
              </a:rPr>
              <a:t>18:00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 flipH="1" flipV="1">
            <a:off x="909638" y="6173788"/>
            <a:ext cx="4181475" cy="0"/>
          </a:xfrm>
          <a:prstGeom prst="straightConnector1">
            <a:avLst/>
          </a:prstGeom>
          <a:noFill/>
          <a:ln w="22225" cap="flat">
            <a:solidFill>
              <a:srgbClr val="A40202"/>
            </a:solidFill>
            <a:prstDash val="solid"/>
            <a:miter lim="400000"/>
            <a:tail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6153150" y="1325563"/>
            <a:ext cx="2924175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r>
              <a:rPr lang="fr-FR" altLang="fr-FR" sz="1200" i="1" dirty="0">
                <a:latin typeface="Calibri" panose="020F0502020204030204" pitchFamily="34" charset="0"/>
              </a:rPr>
              <a:t>Le protocole d’acquisition (basé sur le temps – 53 marqueurs pour 20’ = une acquisition toutes les 22 secondes? ou basé sur des changements spatiaux?) n’est pas explicité dans le graphique. </a:t>
            </a:r>
          </a:p>
          <a:p>
            <a:pPr eaLnBrk="1" hangingPunct="1"/>
            <a:r>
              <a:rPr lang="fr-FR" altLang="fr-FR" sz="1200" i="1" dirty="0">
                <a:latin typeface="Calibri" panose="020F0502020204030204" pitchFamily="34" charset="0"/>
              </a:rPr>
              <a:t>Le nombre, irrégulier, de captures le long du parcours en fonction des heures tend à faire penser que le déclencheur d’une acquisition n’est pas systématique.</a:t>
            </a:r>
            <a:endParaRPr lang="en-GB" altLang="fr-FR" sz="1200" dirty="0">
              <a:latin typeface="Calibri" panose="020F050202020403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246687" y="2579487"/>
            <a:ext cx="515937" cy="3190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A40202"/>
                </a:solidFill>
                <a:latin typeface="Calibri" panose="020F0502020204030204" pitchFamily="34" charset="0"/>
                <a:ea typeface="+mn-ea"/>
                <a:cs typeface="+mn-cs"/>
                <a:sym typeface="Gill Sans Light"/>
              </a:rPr>
              <a:t>12:00</a:t>
            </a:r>
            <a:endParaRPr lang="fr-FR" sz="1400" dirty="0">
              <a:solidFill>
                <a:srgbClr val="A40202"/>
              </a:solidFill>
              <a:latin typeface="Calibri" panose="020F0502020204030204" pitchFamily="34" charset="0"/>
              <a:ea typeface="+mn-ea"/>
              <a:cs typeface="+mn-cs"/>
              <a:sym typeface="Gill Sans Ligh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989691" y="4965488"/>
            <a:ext cx="516168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A40202"/>
                </a:solidFill>
                <a:latin typeface="Calibri" panose="020F0502020204030204" pitchFamily="34" charset="0"/>
                <a:ea typeface="+mn-ea"/>
                <a:cs typeface="+mn-cs"/>
                <a:sym typeface="Gill Sans Light"/>
              </a:rPr>
              <a:t>18:20</a:t>
            </a:r>
            <a:endParaRPr lang="fr-FR" sz="1400" dirty="0">
              <a:solidFill>
                <a:srgbClr val="A40202"/>
              </a:solidFill>
              <a:latin typeface="Calibri" panose="020F0502020204030204" pitchFamily="34" charset="0"/>
              <a:ea typeface="+mn-ea"/>
              <a:cs typeface="+mn-cs"/>
              <a:sym typeface="Gill Sans Light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817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104176" y="5775023"/>
            <a:ext cx="49149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[dans] </a:t>
            </a:r>
            <a:r>
              <a:rPr lang="fr-FR" alt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Informational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0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diagrams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PIE books 2010</a:t>
            </a:r>
          </a:p>
        </p:txBody>
      </p:sp>
      <p:sp>
        <p:nvSpPr>
          <p:cNvPr id="8" name="Rectangle 7"/>
          <p:cNvSpPr/>
          <p:nvPr/>
        </p:nvSpPr>
        <p:spPr>
          <a:xfrm>
            <a:off x="4733925" y="6011661"/>
            <a:ext cx="4343400" cy="400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Diagram</a:t>
            </a:r>
            <a:r>
              <a:rPr 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Design Course / </a:t>
            </a:r>
            <a:r>
              <a:rPr 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Department</a:t>
            </a:r>
            <a:r>
              <a:rPr 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of Visual Communication Design / </a:t>
            </a:r>
            <a:r>
              <a:rPr 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Musashino</a:t>
            </a:r>
            <a:r>
              <a:rPr 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Art </a:t>
            </a:r>
            <a:r>
              <a:rPr 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University</a:t>
            </a:r>
            <a:endParaRPr 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49238"/>
            <a:ext cx="5314950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762625" y="5196187"/>
            <a:ext cx="3314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US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Home to school diagram, </a:t>
            </a:r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sounds</a:t>
            </a:r>
          </a:p>
          <a:p>
            <a:pPr algn="r"/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I. </a:t>
            </a:r>
            <a:r>
              <a:rPr lang="en-US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Shinbo</a:t>
            </a:r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 (2009)</a:t>
            </a:r>
            <a:endParaRPr lang="en-US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02450" y="393700"/>
            <a:ext cx="21748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Communication visuelle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02177" y="679732"/>
            <a:ext cx="7232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1600" strike="sngStrike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infovis</a:t>
            </a:r>
            <a:endParaRPr lang="fr-FR" altLang="fr-FR" sz="1600" strike="sngStrike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 flipV="1">
            <a:off x="4733925" y="2059923"/>
            <a:ext cx="1360974" cy="96637"/>
          </a:xfrm>
          <a:prstGeom prst="straightConnector1">
            <a:avLst/>
          </a:prstGeom>
          <a:noFill/>
          <a:ln w="22225" cap="flat">
            <a:solidFill>
              <a:srgbClr val="A40202"/>
            </a:solidFill>
            <a:prstDash val="solid"/>
            <a:miter lim="400000"/>
            <a:tail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6094900" y="2053073"/>
            <a:ext cx="2924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r>
              <a:rPr lang="fr-FR" altLang="fr-FR" sz="1200" i="1" dirty="0" smtClean="0">
                <a:latin typeface="Calibri" panose="020F0502020204030204" pitchFamily="34" charset="0"/>
              </a:rPr>
              <a:t>Couleurs des traits verticaux: type de son (voiture, vent, aboiements, etc.)</a:t>
            </a:r>
            <a:endParaRPr lang="en-GB" altLang="fr-FR" sz="1200" dirty="0">
              <a:latin typeface="Calibri" panose="020F0502020204030204" pitchFamily="34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6094901" y="3116601"/>
            <a:ext cx="2924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r>
              <a:rPr lang="fr-FR" altLang="fr-FR" sz="1200" i="1" dirty="0" smtClean="0">
                <a:latin typeface="Calibri" panose="020F0502020204030204" pitchFamily="34" charset="0"/>
              </a:rPr>
              <a:t>Hauteur des traits verticaux: intensité du son (ressentie)</a:t>
            </a:r>
            <a:endParaRPr lang="en-GB" altLang="fr-FR" sz="1200" dirty="0">
              <a:latin typeface="Calibri" panose="020F0502020204030204" pitchFamily="34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H="1" flipV="1">
            <a:off x="4662805" y="2373892"/>
            <a:ext cx="1432094" cy="48119"/>
          </a:xfrm>
          <a:prstGeom prst="straightConnector1">
            <a:avLst/>
          </a:prstGeom>
          <a:noFill/>
          <a:ln w="22225" cap="flat">
            <a:solidFill>
              <a:srgbClr val="A40202"/>
            </a:solidFill>
            <a:prstDash val="solid"/>
            <a:miter lim="400000"/>
            <a:tail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Connecteur droit avec flèche 27"/>
          <p:cNvCxnSpPr>
            <a:stCxn id="23" idx="1"/>
          </p:cNvCxnSpPr>
          <p:nvPr/>
        </p:nvCxnSpPr>
        <p:spPr>
          <a:xfrm flipH="1" flipV="1">
            <a:off x="4900308" y="2210086"/>
            <a:ext cx="1194592" cy="73820"/>
          </a:xfrm>
          <a:prstGeom prst="straightConnector1">
            <a:avLst/>
          </a:prstGeom>
          <a:noFill/>
          <a:ln w="22225" cap="flat">
            <a:solidFill>
              <a:srgbClr val="A40202"/>
            </a:solidFill>
            <a:prstDash val="solid"/>
            <a:miter lim="400000"/>
            <a:tail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Accolade ouvrante 28"/>
          <p:cNvSpPr/>
          <p:nvPr/>
        </p:nvSpPr>
        <p:spPr>
          <a:xfrm flipH="1" flipV="1">
            <a:off x="5258794" y="3180714"/>
            <a:ext cx="108035" cy="465146"/>
          </a:xfrm>
          <a:prstGeom prst="leftBrace">
            <a:avLst/>
          </a:prstGeom>
          <a:noFill/>
          <a:ln w="22225" cap="flat">
            <a:solidFill>
              <a:srgbClr val="A40202"/>
            </a:solidFill>
            <a:prstDash val="solid"/>
            <a:miter lim="400000"/>
            <a:tailEnd type="non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4" name="Accolade ouvrante 33"/>
          <p:cNvSpPr/>
          <p:nvPr/>
        </p:nvSpPr>
        <p:spPr>
          <a:xfrm flipH="1" flipV="1">
            <a:off x="5020180" y="3317084"/>
            <a:ext cx="85219" cy="192406"/>
          </a:xfrm>
          <a:prstGeom prst="leftBrace">
            <a:avLst/>
          </a:prstGeom>
          <a:noFill/>
          <a:ln w="22225" cap="flat">
            <a:solidFill>
              <a:srgbClr val="A40202"/>
            </a:solidFill>
            <a:prstDash val="solid"/>
            <a:miter lim="400000"/>
            <a:tailEnd type="non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379262" y="1694915"/>
            <a:ext cx="1264595" cy="923290"/>
          </a:xfrm>
          <a:prstGeom prst="ellipse">
            <a:avLst/>
          </a:prstGeom>
          <a:solidFill>
            <a:srgbClr val="FFFFFF">
              <a:alpha val="27000"/>
            </a:srgbClr>
          </a:solidFill>
          <a:ln w="28575" cap="flat">
            <a:solidFill>
              <a:srgbClr val="C00000"/>
            </a:solidFill>
            <a:miter lim="400000"/>
          </a:ln>
          <a:effectLst>
            <a:outerShdw blurRad="50800" dist="50800" dir="30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</a:pPr>
            <a:r>
              <a:rPr lang="fr-FR" sz="3600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 Light"/>
              </a:rPr>
              <a:t>??</a:t>
            </a:r>
            <a:endParaRPr lang="fr-FR" sz="3600" dirty="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184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104176" y="5775023"/>
            <a:ext cx="49149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[dans] </a:t>
            </a:r>
            <a:r>
              <a:rPr lang="fr-FR" alt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Informational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0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diagrams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PIE books 2010</a:t>
            </a:r>
          </a:p>
        </p:txBody>
      </p:sp>
      <p:sp>
        <p:nvSpPr>
          <p:cNvPr id="8" name="Rectangle 7"/>
          <p:cNvSpPr/>
          <p:nvPr/>
        </p:nvSpPr>
        <p:spPr>
          <a:xfrm>
            <a:off x="4733925" y="6011661"/>
            <a:ext cx="4343400" cy="400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Diagram</a:t>
            </a:r>
            <a:r>
              <a:rPr 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Design Course / </a:t>
            </a:r>
            <a:r>
              <a:rPr 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Department</a:t>
            </a:r>
            <a:r>
              <a:rPr 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of Visual Communication Design / </a:t>
            </a:r>
            <a:r>
              <a:rPr 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Musashino</a:t>
            </a:r>
            <a:r>
              <a:rPr 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Art </a:t>
            </a:r>
            <a:r>
              <a:rPr lang="fr-FR" sz="1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University</a:t>
            </a:r>
            <a:endParaRPr 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49238"/>
            <a:ext cx="5314950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762625" y="5196187"/>
            <a:ext cx="3314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US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Home to school diagram, </a:t>
            </a:r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sounds</a:t>
            </a:r>
          </a:p>
          <a:p>
            <a:pPr algn="r"/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I. </a:t>
            </a:r>
            <a:r>
              <a:rPr lang="en-US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Shinbo</a:t>
            </a:r>
            <a:r>
              <a:rPr lang="en-US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 (2009)</a:t>
            </a:r>
            <a:endParaRPr lang="en-US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02450" y="393700"/>
            <a:ext cx="21748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Communication visuelle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02177" y="679732"/>
            <a:ext cx="7232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1600" strike="sngStrike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infovis</a:t>
            </a:r>
            <a:endParaRPr lang="fr-FR" altLang="fr-FR" sz="1600" strike="sngStrike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516931" y="1549168"/>
            <a:ext cx="33147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r>
              <a:rPr lang="fr-FR" altLang="fr-FR" sz="1200" i="1" dirty="0" smtClean="0">
                <a:latin typeface="Calibri" panose="020F0502020204030204" pitchFamily="34" charset="0"/>
              </a:rPr>
              <a:t>Exprime un ressenti, un parcours tel que perçu.</a:t>
            </a:r>
          </a:p>
          <a:p>
            <a:pPr eaLnBrk="1" hangingPunct="1"/>
            <a:endParaRPr lang="fr-FR" altLang="fr-FR" sz="1200" i="1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1200" i="1" dirty="0" smtClean="0">
                <a:latin typeface="Calibri" panose="020F0502020204030204" pitchFamily="34" charset="0"/>
              </a:rPr>
              <a:t>Mais n’exprime pas des jeux de données recueillis de façon systématique et reproductible.</a:t>
            </a:r>
          </a:p>
          <a:p>
            <a:pPr eaLnBrk="1" hangingPunct="1"/>
            <a:endParaRPr lang="fr-FR" altLang="fr-FR" sz="1200" i="1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1200" i="1" dirty="0" smtClean="0">
                <a:latin typeface="Calibri" panose="020F0502020204030204" pitchFamily="34" charset="0"/>
              </a:rPr>
              <a:t>Relève donc de la communication visuelle plus que de la visualisation d’information.</a:t>
            </a:r>
          </a:p>
          <a:p>
            <a:pPr eaLnBrk="1" hangingPunct="1"/>
            <a:endParaRPr lang="fr-FR" altLang="fr-FR" sz="1200" i="1" dirty="0">
              <a:latin typeface="Calibri" panose="020F0502020204030204" pitchFamily="34" charset="0"/>
            </a:endParaRPr>
          </a:p>
          <a:p>
            <a:pPr eaLnBrk="1" hangingPunct="1"/>
            <a:endParaRPr lang="fr-FR" altLang="fr-FR" sz="1200" i="1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fr-FR" altLang="fr-FR" sz="1200" i="1" dirty="0" smtClean="0">
                <a:latin typeface="Calibri" panose="020F0502020204030204" pitchFamily="34" charset="0"/>
              </a:rPr>
              <a:t>A noter:</a:t>
            </a:r>
          </a:p>
          <a:p>
            <a:pPr eaLnBrk="1" hangingPunct="1"/>
            <a:r>
              <a:rPr lang="fr-FR" altLang="fr-FR" sz="1200" i="1" dirty="0" smtClean="0">
                <a:latin typeface="Calibri" panose="020F0502020204030204" pitchFamily="34" charset="0"/>
              </a:rPr>
              <a:t>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fr-FR" altLang="fr-FR" sz="1200" i="1" dirty="0" smtClean="0">
                <a:latin typeface="Calibri" panose="020F0502020204030204" pitchFamily="34" charset="0"/>
              </a:rPr>
              <a:t>du point « Home » au point « </a:t>
            </a:r>
            <a:r>
              <a:rPr lang="fr-FR" altLang="fr-FR" sz="1200" i="1" dirty="0" err="1" smtClean="0">
                <a:latin typeface="Calibri" panose="020F0502020204030204" pitchFamily="34" charset="0"/>
              </a:rPr>
              <a:t>school</a:t>
            </a:r>
            <a:r>
              <a:rPr lang="fr-FR" altLang="fr-FR" sz="1200" i="1" dirty="0" smtClean="0">
                <a:latin typeface="Calibri" panose="020F0502020204030204" pitchFamily="34" charset="0"/>
              </a:rPr>
              <a:t> », mais pas l’inverse…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fr-FR" altLang="fr-FR" sz="1200" i="1" dirty="0">
              <a:latin typeface="Calibri" panose="020F050202020403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fr-FR" altLang="fr-FR" sz="1200" i="1" dirty="0" smtClean="0">
                <a:latin typeface="Calibri" panose="020F0502020204030204" pitchFamily="34" charset="0"/>
              </a:rPr>
              <a:t>4 trajets aller dans la même journée?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fr-FR" altLang="fr-FR" sz="1200" i="1" dirty="0">
              <a:latin typeface="Calibri" panose="020F0502020204030204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fr-FR" altLang="fr-FR" sz="1200" i="1" dirty="0" smtClean="0">
                <a:latin typeface="Calibri" panose="020F0502020204030204" pitchFamily="34" charset="0"/>
              </a:rPr>
              <a:t>Quid dans le cas de sons de types différents, mais superposés dans le temps?</a:t>
            </a:r>
            <a:endParaRPr lang="en-GB" altLang="fr-FR" sz="1200" dirty="0">
              <a:latin typeface="Calibri" panose="020F0502020204030204" pitchFamily="34" charset="0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79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4269</TotalTime>
  <Words>367</Words>
  <Application>Microsoft Office PowerPoint</Application>
  <PresentationFormat>Affichage à l'écran (4:3)</PresentationFormat>
  <Paragraphs>61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Gill Sans Light</vt:lpstr>
      <vt:lpstr>Showroom</vt:lpstr>
      <vt:lpstr>Présentation PowerPoint</vt:lpstr>
      <vt:lpstr>Présentation PowerPoint</vt:lpstr>
      <vt:lpstr>Présentation PowerPoint</vt:lpstr>
      <vt:lpstr>Présentation PowerPoint</vt:lpstr>
    </vt:vector>
  </TitlesOfParts>
  <Company>MAP (UMR 3495 CNRS/MCC)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Jean-Yves Blaise</dc:creator>
  <cp:lastModifiedBy>jyb</cp:lastModifiedBy>
  <cp:revision>673</cp:revision>
  <dcterms:created xsi:type="dcterms:W3CDTF">2014-07-04T08:23:44Z</dcterms:created>
  <dcterms:modified xsi:type="dcterms:W3CDTF">2021-11-22T14:50:54Z</dcterms:modified>
</cp:coreProperties>
</file>