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1" r:id="rId2"/>
    <p:sldId id="266" r:id="rId3"/>
    <p:sldId id="264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8F8F"/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5165" autoAdjust="0"/>
  </p:normalViewPr>
  <p:slideViewPr>
    <p:cSldViewPr snapToGrid="0">
      <p:cViewPr varScale="1">
        <p:scale>
          <a:sx n="75" d="100"/>
          <a:sy n="75" d="100"/>
        </p:scale>
        <p:origin x="1306" y="67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23/11/2021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858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36423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29116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24977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15427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51380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"/>
          <p:cNvSpPr>
            <a:spLocks noChangeArrowheads="1"/>
          </p:cNvSpPr>
          <p:nvPr/>
        </p:nvSpPr>
        <p:spPr bwMode="auto">
          <a:xfrm rot="16200000">
            <a:off x="-2678111" y="3223102"/>
            <a:ext cx="5854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J.Y.Blaise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I.Dudek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Visualizing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alternative scenarios of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evolution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in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heritage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i-KNOW 2011 , ACM International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Conference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Proceeding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Series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ACM, New York, ISBN 978-1-4503-0732-1</a:t>
            </a:r>
          </a:p>
        </p:txBody>
      </p:sp>
      <p:sp>
        <p:nvSpPr>
          <p:cNvPr id="27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7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77" name="Image 27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153692" y="2539206"/>
            <a:ext cx="248046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Summing up in an abstract manner all changes and alternative evolution paths  for a series </a:t>
            </a:r>
            <a:r>
              <a:rPr lang="en-US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of 26 artefacts</a:t>
            </a:r>
            <a:endParaRPr lang="en-US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/>
            <a:endParaRPr lang="en-US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altLang="fr-FR" sz="1200" dirty="0">
                <a:latin typeface="Calibri" panose="020F0502020204030204" pitchFamily="34" charset="0"/>
              </a:rPr>
              <a:t>A visual solution inspired by the “small multiples</a:t>
            </a:r>
            <a:r>
              <a:rPr lang="en-US" altLang="fr-FR" sz="1200" dirty="0" smtClean="0">
                <a:latin typeface="Calibri" panose="020F0502020204030204" pitchFamily="34" charset="0"/>
              </a:rPr>
              <a:t>”* </a:t>
            </a:r>
            <a:r>
              <a:rPr lang="en-US" altLang="fr-FR" sz="1200" dirty="0">
                <a:latin typeface="Calibri" panose="020F0502020204030204" pitchFamily="34" charset="0"/>
              </a:rPr>
              <a:t>concept </a:t>
            </a:r>
          </a:p>
          <a:p>
            <a:pPr algn="just"/>
            <a:endParaRPr lang="en-US" altLang="fr-FR" sz="1200" dirty="0">
              <a:latin typeface="Calibri" panose="020F0502020204030204" pitchFamily="34" charset="0"/>
            </a:endParaRPr>
          </a:p>
          <a:p>
            <a:pPr algn="just"/>
            <a:r>
              <a:rPr lang="en-US" altLang="fr-FR" sz="1200" dirty="0">
                <a:latin typeface="Calibri" panose="020F0502020204030204" pitchFamily="34" charset="0"/>
              </a:rPr>
              <a:t>For each artefact, life span, number of changes and of alternatives.</a:t>
            </a:r>
            <a:r>
              <a:rPr lang="en-US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21" name="Rectangle 11"/>
          <p:cNvSpPr>
            <a:spLocks noChangeArrowheads="1"/>
          </p:cNvSpPr>
          <p:nvPr/>
        </p:nvSpPr>
        <p:spPr bwMode="auto">
          <a:xfrm>
            <a:off x="770009" y="1370865"/>
            <a:ext cx="28804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sz="1600" i="1" dirty="0" smtClean="0">
                <a:latin typeface="Calibri" panose="020F0502020204030204" pitchFamily="34" charset="0"/>
              </a:rPr>
              <a:t>T_PROFILS </a:t>
            </a:r>
            <a:r>
              <a:rPr lang="fr-FR" sz="1600" i="1" dirty="0">
                <a:latin typeface="Calibri" panose="020F0502020204030204" pitchFamily="34" charset="0"/>
              </a:rPr>
              <a:t>- </a:t>
            </a:r>
            <a:r>
              <a:rPr lang="en-US" sz="1600" i="1" dirty="0">
                <a:latin typeface="Calibri" panose="020F0502020204030204" pitchFamily="34" charset="0"/>
              </a:rPr>
              <a:t>temporal clustering : small multiples / time series</a:t>
            </a:r>
          </a:p>
          <a:p>
            <a:pPr algn="r"/>
            <a:r>
              <a:rPr lang="en-US" altLang="fr-FR" sz="1600" i="1" dirty="0">
                <a:latin typeface="Calibri" panose="020F0502020204030204" pitchFamily="34" charset="0"/>
              </a:rPr>
              <a:t>J.Y. Blaise, I. </a:t>
            </a:r>
            <a:r>
              <a:rPr lang="en-US" altLang="fr-FR" sz="1600" i="1" dirty="0" smtClean="0">
                <a:latin typeface="Calibri" panose="020F0502020204030204" pitchFamily="34" charset="0"/>
              </a:rPr>
              <a:t>Dudek (2010)</a:t>
            </a:r>
            <a:endParaRPr lang="en-US" altLang="fr-FR" sz="1600" i="1" dirty="0">
              <a:latin typeface="Calibri" panose="020F0502020204030204" pitchFamily="34" charset="0"/>
            </a:endParaRPr>
          </a:p>
        </p:txBody>
      </p:sp>
      <p:sp>
        <p:nvSpPr>
          <p:cNvPr id="122" name="Text Box 75"/>
          <p:cNvSpPr txBox="1">
            <a:spLocks noChangeArrowheads="1"/>
          </p:cNvSpPr>
          <p:nvPr/>
        </p:nvSpPr>
        <p:spPr bwMode="auto">
          <a:xfrm>
            <a:off x="46300" y="278432"/>
            <a:ext cx="43354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http://www.map.cnrs.fr/BlackWhite/php/res_viz.php?lang=fr&amp;conf=a#y2010</a:t>
            </a:r>
          </a:p>
        </p:txBody>
      </p:sp>
      <p:grpSp>
        <p:nvGrpSpPr>
          <p:cNvPr id="366" name="Groupe 384"/>
          <p:cNvGrpSpPr>
            <a:grpSpLocks/>
          </p:cNvGrpSpPr>
          <p:nvPr/>
        </p:nvGrpSpPr>
        <p:grpSpPr bwMode="auto">
          <a:xfrm>
            <a:off x="4049713" y="-82640"/>
            <a:ext cx="4164012" cy="6875553"/>
            <a:chOff x="779463" y="-30252"/>
            <a:chExt cx="4164012" cy="6875552"/>
          </a:xfrm>
        </p:grpSpPr>
        <p:sp>
          <p:nvSpPr>
            <p:cNvPr id="367" name="Rectangle 14"/>
            <p:cNvSpPr>
              <a:spLocks noChangeAspect="1" noChangeArrowheads="1"/>
            </p:cNvSpPr>
            <p:nvPr/>
          </p:nvSpPr>
          <p:spPr bwMode="auto">
            <a:xfrm>
              <a:off x="3103563" y="3125788"/>
              <a:ext cx="863600" cy="865187"/>
            </a:xfrm>
            <a:prstGeom prst="rect">
              <a:avLst/>
            </a:prstGeom>
            <a:noFill/>
            <a:ln w="28575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68" name="Rectangle 15"/>
            <p:cNvSpPr>
              <a:spLocks noChangeAspect="1" noChangeArrowheads="1"/>
            </p:cNvSpPr>
            <p:nvPr/>
          </p:nvSpPr>
          <p:spPr bwMode="auto">
            <a:xfrm>
              <a:off x="3402013" y="3581400"/>
              <a:ext cx="381000" cy="4032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69" name="Rectangle 16"/>
            <p:cNvSpPr>
              <a:spLocks noChangeAspect="1" noChangeArrowheads="1"/>
            </p:cNvSpPr>
            <p:nvPr/>
          </p:nvSpPr>
          <p:spPr bwMode="auto">
            <a:xfrm>
              <a:off x="3402013" y="3548063"/>
              <a:ext cx="381000" cy="2698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70" name="Rectangle 17"/>
            <p:cNvSpPr>
              <a:spLocks noChangeAspect="1" noChangeArrowheads="1"/>
            </p:cNvSpPr>
            <p:nvPr/>
          </p:nvSpPr>
          <p:spPr bwMode="auto">
            <a:xfrm>
              <a:off x="3402013" y="3694113"/>
              <a:ext cx="381000" cy="200025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71" name="Line 18"/>
            <p:cNvSpPr>
              <a:spLocks noChangeAspect="1" noChangeShapeType="1"/>
            </p:cNvSpPr>
            <p:nvPr/>
          </p:nvSpPr>
          <p:spPr bwMode="auto">
            <a:xfrm>
              <a:off x="3402013" y="3535363"/>
              <a:ext cx="34925" cy="0"/>
            </a:xfrm>
            <a:prstGeom prst="line">
              <a:avLst/>
            </a:prstGeom>
            <a:noFill/>
            <a:ln w="19050">
              <a:solidFill>
                <a:srgbClr val="2332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" name="Rectangle 19"/>
            <p:cNvSpPr>
              <a:spLocks noChangeAspect="1" noChangeArrowheads="1"/>
            </p:cNvSpPr>
            <p:nvPr/>
          </p:nvSpPr>
          <p:spPr bwMode="auto">
            <a:xfrm>
              <a:off x="3402013" y="3581400"/>
              <a:ext cx="381000" cy="11430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73" name="Oval 20"/>
            <p:cNvSpPr>
              <a:spLocks noChangeAspect="1" noChangeArrowheads="1"/>
            </p:cNvSpPr>
            <p:nvPr/>
          </p:nvSpPr>
          <p:spPr bwMode="auto">
            <a:xfrm rot="5400000">
              <a:off x="3130550" y="387032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74" name="AutoShape 21"/>
            <p:cNvSpPr>
              <a:spLocks noChangeAspect="1" noChangeArrowheads="1"/>
            </p:cNvSpPr>
            <p:nvPr/>
          </p:nvSpPr>
          <p:spPr bwMode="auto">
            <a:xfrm flipV="1">
              <a:off x="3136900" y="3937000"/>
              <a:ext cx="39688" cy="39688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75" name="Text Box 22"/>
            <p:cNvSpPr txBox="1">
              <a:spLocks noChangeAspect="1" noChangeArrowheads="1"/>
            </p:cNvSpPr>
            <p:nvPr/>
          </p:nvSpPr>
          <p:spPr bwMode="auto">
            <a:xfrm rot="-5400000">
              <a:off x="2916237" y="3300413"/>
              <a:ext cx="5429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Mala waga</a:t>
              </a:r>
            </a:p>
          </p:txBody>
        </p:sp>
        <p:sp>
          <p:nvSpPr>
            <p:cNvPr id="376" name="Rectangle 23"/>
            <p:cNvSpPr>
              <a:spLocks noChangeAspect="1" noChangeArrowheads="1"/>
            </p:cNvSpPr>
            <p:nvPr/>
          </p:nvSpPr>
          <p:spPr bwMode="auto">
            <a:xfrm>
              <a:off x="1230313" y="2508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77" name="Rectangle 24"/>
            <p:cNvSpPr>
              <a:spLocks noChangeAspect="1" noChangeArrowheads="1"/>
            </p:cNvSpPr>
            <p:nvPr/>
          </p:nvSpPr>
          <p:spPr bwMode="auto">
            <a:xfrm>
              <a:off x="1897063" y="1055688"/>
              <a:ext cx="19050" cy="571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78" name="Rectangle 25"/>
            <p:cNvSpPr>
              <a:spLocks noChangeAspect="1" noChangeArrowheads="1"/>
            </p:cNvSpPr>
            <p:nvPr/>
          </p:nvSpPr>
          <p:spPr bwMode="auto">
            <a:xfrm>
              <a:off x="1897063" y="1050925"/>
              <a:ext cx="19050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79" name="Line 26"/>
            <p:cNvSpPr>
              <a:spLocks noChangeAspect="1" noChangeShapeType="1"/>
            </p:cNvSpPr>
            <p:nvPr/>
          </p:nvSpPr>
          <p:spPr bwMode="auto">
            <a:xfrm>
              <a:off x="1897063" y="1082675"/>
              <a:ext cx="19050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" name="Line 27"/>
            <p:cNvSpPr>
              <a:spLocks noChangeAspect="1" noChangeShapeType="1"/>
            </p:cNvSpPr>
            <p:nvPr/>
          </p:nvSpPr>
          <p:spPr bwMode="auto">
            <a:xfrm>
              <a:off x="1897063" y="1022350"/>
              <a:ext cx="19050" cy="0"/>
            </a:xfrm>
            <a:prstGeom prst="line">
              <a:avLst/>
            </a:prstGeom>
            <a:noFill/>
            <a:ln w="9525" cap="rnd">
              <a:solidFill>
                <a:srgbClr val="28301E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" name="Line 28"/>
            <p:cNvSpPr>
              <a:spLocks noChangeAspect="1" noChangeShapeType="1"/>
            </p:cNvSpPr>
            <p:nvPr/>
          </p:nvSpPr>
          <p:spPr bwMode="auto">
            <a:xfrm>
              <a:off x="1897063" y="1038225"/>
              <a:ext cx="19050" cy="0"/>
            </a:xfrm>
            <a:prstGeom prst="line">
              <a:avLst/>
            </a:prstGeom>
            <a:noFill/>
            <a:ln w="9525" cap="rnd">
              <a:solidFill>
                <a:srgbClr val="374C25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" name="Oval 29"/>
            <p:cNvSpPr>
              <a:spLocks noChangeAspect="1" noChangeArrowheads="1"/>
            </p:cNvSpPr>
            <p:nvPr/>
          </p:nvSpPr>
          <p:spPr bwMode="auto">
            <a:xfrm rot="5400000">
              <a:off x="1258094" y="9945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83" name="Text Box 30"/>
            <p:cNvSpPr txBox="1">
              <a:spLocks noChangeAspect="1" noChangeArrowheads="1"/>
            </p:cNvSpPr>
            <p:nvPr/>
          </p:nvSpPr>
          <p:spPr bwMode="auto">
            <a:xfrm rot="-5400000">
              <a:off x="1092200" y="379413"/>
              <a:ext cx="45720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r"/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oficerski</a:t>
              </a:r>
            </a:p>
          </p:txBody>
        </p:sp>
        <p:sp>
          <p:nvSpPr>
            <p:cNvPr id="384" name="Rectangle 31"/>
            <p:cNvSpPr>
              <a:spLocks noChangeAspect="1" noChangeArrowheads="1"/>
            </p:cNvSpPr>
            <p:nvPr/>
          </p:nvSpPr>
          <p:spPr bwMode="auto">
            <a:xfrm>
              <a:off x="3101975" y="2508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85" name="Rectangle 32"/>
            <p:cNvSpPr>
              <a:spLocks noChangeAspect="1" noChangeArrowheads="1"/>
            </p:cNvSpPr>
            <p:nvPr/>
          </p:nvSpPr>
          <p:spPr bwMode="auto">
            <a:xfrm>
              <a:off x="3314700" y="1025525"/>
              <a:ext cx="101600" cy="857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86" name="Rectangle 33"/>
            <p:cNvSpPr>
              <a:spLocks noChangeAspect="1" noChangeArrowheads="1"/>
            </p:cNvSpPr>
            <p:nvPr/>
          </p:nvSpPr>
          <p:spPr bwMode="auto">
            <a:xfrm>
              <a:off x="3314700" y="1050925"/>
              <a:ext cx="101600" cy="28575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87" name="Rectangle 34"/>
            <p:cNvSpPr>
              <a:spLocks noChangeAspect="1" noChangeArrowheads="1"/>
            </p:cNvSpPr>
            <p:nvPr/>
          </p:nvSpPr>
          <p:spPr bwMode="auto">
            <a:xfrm>
              <a:off x="3314700" y="1022350"/>
              <a:ext cx="101600" cy="285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88" name="Line 35"/>
            <p:cNvSpPr>
              <a:spLocks noChangeAspect="1" noChangeShapeType="1"/>
            </p:cNvSpPr>
            <p:nvPr/>
          </p:nvSpPr>
          <p:spPr bwMode="auto">
            <a:xfrm>
              <a:off x="3313113" y="1009650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" name="Line 36"/>
            <p:cNvSpPr>
              <a:spLocks noChangeAspect="1" noChangeShapeType="1"/>
            </p:cNvSpPr>
            <p:nvPr/>
          </p:nvSpPr>
          <p:spPr bwMode="auto">
            <a:xfrm>
              <a:off x="3313113" y="990600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" name="Oval 37"/>
            <p:cNvSpPr>
              <a:spLocks noChangeAspect="1" noChangeArrowheads="1"/>
            </p:cNvSpPr>
            <p:nvPr/>
          </p:nvSpPr>
          <p:spPr bwMode="auto">
            <a:xfrm rot="5400000">
              <a:off x="3130550" y="993776"/>
              <a:ext cx="52387" cy="55562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91" name="AutoShape 38"/>
            <p:cNvSpPr>
              <a:spLocks noChangeAspect="1" noChangeArrowheads="1"/>
            </p:cNvSpPr>
            <p:nvPr/>
          </p:nvSpPr>
          <p:spPr bwMode="auto">
            <a:xfrm flipV="1">
              <a:off x="3135313" y="10604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92" name="Text Box 39"/>
            <p:cNvSpPr txBox="1">
              <a:spLocks noChangeAspect="1" noChangeArrowheads="1"/>
            </p:cNvSpPr>
            <p:nvPr/>
          </p:nvSpPr>
          <p:spPr bwMode="auto">
            <a:xfrm rot="-5400000">
              <a:off x="2826544" y="526257"/>
              <a:ext cx="744537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r"/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Kamienne kramy</a:t>
              </a:r>
            </a:p>
          </p:txBody>
        </p:sp>
        <p:sp>
          <p:nvSpPr>
            <p:cNvPr id="393" name="Rectangle 40"/>
            <p:cNvSpPr>
              <a:spLocks noChangeAspect="1" noChangeArrowheads="1"/>
            </p:cNvSpPr>
            <p:nvPr/>
          </p:nvSpPr>
          <p:spPr bwMode="auto">
            <a:xfrm>
              <a:off x="2165350" y="250825"/>
              <a:ext cx="865188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94" name="Rectangle 41"/>
            <p:cNvSpPr>
              <a:spLocks noChangeAspect="1" noChangeArrowheads="1"/>
            </p:cNvSpPr>
            <p:nvPr/>
          </p:nvSpPr>
          <p:spPr bwMode="auto">
            <a:xfrm>
              <a:off x="2416175" y="941388"/>
              <a:ext cx="90488" cy="1714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95" name="Rectangle 42"/>
            <p:cNvSpPr>
              <a:spLocks noChangeAspect="1" noChangeArrowheads="1"/>
            </p:cNvSpPr>
            <p:nvPr/>
          </p:nvSpPr>
          <p:spPr bwMode="auto">
            <a:xfrm>
              <a:off x="2416175" y="938213"/>
              <a:ext cx="90488" cy="285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96" name="Line 43"/>
            <p:cNvSpPr>
              <a:spLocks noChangeAspect="1" noChangeShapeType="1"/>
            </p:cNvSpPr>
            <p:nvPr/>
          </p:nvSpPr>
          <p:spPr bwMode="auto">
            <a:xfrm>
              <a:off x="2416175" y="908050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7" name="Line 44"/>
            <p:cNvSpPr>
              <a:spLocks noChangeAspect="1" noChangeShapeType="1"/>
            </p:cNvSpPr>
            <p:nvPr/>
          </p:nvSpPr>
          <p:spPr bwMode="auto">
            <a:xfrm>
              <a:off x="2416175" y="927100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8" name="Rectangle 45"/>
            <p:cNvSpPr>
              <a:spLocks noChangeAspect="1" noChangeArrowheads="1"/>
            </p:cNvSpPr>
            <p:nvPr/>
          </p:nvSpPr>
          <p:spPr bwMode="auto">
            <a:xfrm>
              <a:off x="2416175" y="965200"/>
              <a:ext cx="90488" cy="87313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99" name="Oval 46"/>
            <p:cNvSpPr>
              <a:spLocks noChangeAspect="1" noChangeArrowheads="1"/>
            </p:cNvSpPr>
            <p:nvPr/>
          </p:nvSpPr>
          <p:spPr bwMode="auto">
            <a:xfrm rot="5400000">
              <a:off x="2194719" y="9945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00" name="AutoShape 47"/>
            <p:cNvSpPr>
              <a:spLocks noChangeAspect="1" noChangeArrowheads="1"/>
            </p:cNvSpPr>
            <p:nvPr/>
          </p:nvSpPr>
          <p:spPr bwMode="auto">
            <a:xfrm flipV="1">
              <a:off x="2198688" y="10604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01" name="Text Box 48"/>
            <p:cNvSpPr txBox="1">
              <a:spLocks noChangeAspect="1" noChangeArrowheads="1"/>
            </p:cNvSpPr>
            <p:nvPr/>
          </p:nvSpPr>
          <p:spPr bwMode="auto">
            <a:xfrm rot="-5400000">
              <a:off x="1985962" y="433388"/>
              <a:ext cx="5429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r"/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chledbowe</a:t>
              </a:r>
            </a:p>
          </p:txBody>
        </p:sp>
        <p:sp>
          <p:nvSpPr>
            <p:cNvPr id="402" name="Rectangle 49"/>
            <p:cNvSpPr>
              <a:spLocks noChangeAspect="1" noChangeArrowheads="1"/>
            </p:cNvSpPr>
            <p:nvPr/>
          </p:nvSpPr>
          <p:spPr bwMode="auto">
            <a:xfrm>
              <a:off x="4038600" y="250825"/>
              <a:ext cx="863600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03" name="Rectangle 50"/>
            <p:cNvSpPr>
              <a:spLocks noChangeAspect="1" noChangeArrowheads="1"/>
            </p:cNvSpPr>
            <p:nvPr/>
          </p:nvSpPr>
          <p:spPr bwMode="auto">
            <a:xfrm>
              <a:off x="4705350" y="709613"/>
              <a:ext cx="142875" cy="4032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04" name="Rectangle 51"/>
            <p:cNvSpPr>
              <a:spLocks noChangeAspect="1" noChangeArrowheads="1"/>
            </p:cNvSpPr>
            <p:nvPr/>
          </p:nvSpPr>
          <p:spPr bwMode="auto">
            <a:xfrm>
              <a:off x="4705350" y="762000"/>
              <a:ext cx="142875" cy="260350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05" name="Rectangle 52"/>
            <p:cNvSpPr>
              <a:spLocks noChangeAspect="1" noChangeArrowheads="1"/>
            </p:cNvSpPr>
            <p:nvPr/>
          </p:nvSpPr>
          <p:spPr bwMode="auto">
            <a:xfrm>
              <a:off x="4705350" y="708025"/>
              <a:ext cx="142875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06" name="Line 53"/>
            <p:cNvSpPr>
              <a:spLocks noChangeAspect="1" noChangeShapeType="1"/>
            </p:cNvSpPr>
            <p:nvPr/>
          </p:nvSpPr>
          <p:spPr bwMode="auto">
            <a:xfrm>
              <a:off x="4705350" y="695325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7" name="Line 54"/>
            <p:cNvSpPr>
              <a:spLocks noChangeAspect="1" noChangeShapeType="1"/>
            </p:cNvSpPr>
            <p:nvPr/>
          </p:nvSpPr>
          <p:spPr bwMode="auto">
            <a:xfrm>
              <a:off x="4705350" y="676275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8" name="Oval 55"/>
            <p:cNvSpPr>
              <a:spLocks noChangeAspect="1" noChangeArrowheads="1"/>
            </p:cNvSpPr>
            <p:nvPr/>
          </p:nvSpPr>
          <p:spPr bwMode="auto">
            <a:xfrm rot="5400000">
              <a:off x="4067969" y="9945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09" name="AutoShape 56"/>
            <p:cNvSpPr>
              <a:spLocks noChangeAspect="1" noChangeArrowheads="1"/>
            </p:cNvSpPr>
            <p:nvPr/>
          </p:nvSpPr>
          <p:spPr bwMode="auto">
            <a:xfrm flipV="1">
              <a:off x="4071938" y="10604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10" name="Text Box 57"/>
            <p:cNvSpPr txBox="1">
              <a:spLocks noChangeAspect="1" noChangeArrowheads="1"/>
            </p:cNvSpPr>
            <p:nvPr/>
          </p:nvSpPr>
          <p:spPr bwMode="auto">
            <a:xfrm rot="-5400000">
              <a:off x="3809206" y="497682"/>
              <a:ext cx="661987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r"/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odwach</a:t>
              </a:r>
            </a:p>
          </p:txBody>
        </p:sp>
        <p:sp>
          <p:nvSpPr>
            <p:cNvPr id="411" name="Rectangle 58"/>
            <p:cNvSpPr>
              <a:spLocks noChangeArrowheads="1"/>
            </p:cNvSpPr>
            <p:nvPr/>
          </p:nvSpPr>
          <p:spPr bwMode="auto">
            <a:xfrm>
              <a:off x="1189038" y="1181100"/>
              <a:ext cx="2820987" cy="928688"/>
            </a:xfrm>
            <a:prstGeom prst="rect">
              <a:avLst/>
            </a:prstGeom>
            <a:noFill/>
            <a:ln w="9525" algn="ctr">
              <a:solidFill>
                <a:srgbClr val="4D4D4D"/>
              </a:solidFill>
              <a:prstDash val="lgDash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12" name="Rectangle 59"/>
            <p:cNvSpPr>
              <a:spLocks noChangeAspect="1" noChangeArrowheads="1"/>
            </p:cNvSpPr>
            <p:nvPr/>
          </p:nvSpPr>
          <p:spPr bwMode="auto">
            <a:xfrm>
              <a:off x="2174875" y="1209675"/>
              <a:ext cx="863600" cy="8651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13" name="Rectangle 60"/>
            <p:cNvSpPr>
              <a:spLocks noChangeAspect="1" noChangeArrowheads="1"/>
            </p:cNvSpPr>
            <p:nvPr/>
          </p:nvSpPr>
          <p:spPr bwMode="auto">
            <a:xfrm>
              <a:off x="2506663" y="1987550"/>
              <a:ext cx="142875" cy="857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14" name="Rectangle 61"/>
            <p:cNvSpPr>
              <a:spLocks noChangeAspect="1" noChangeArrowheads="1"/>
            </p:cNvSpPr>
            <p:nvPr/>
          </p:nvSpPr>
          <p:spPr bwMode="auto">
            <a:xfrm>
              <a:off x="2506663" y="1984375"/>
              <a:ext cx="142875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15" name="Line 62"/>
            <p:cNvSpPr>
              <a:spLocks noChangeAspect="1" noChangeShapeType="1"/>
            </p:cNvSpPr>
            <p:nvPr/>
          </p:nvSpPr>
          <p:spPr bwMode="auto">
            <a:xfrm>
              <a:off x="2506663" y="1954213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" name="Line 63"/>
            <p:cNvSpPr>
              <a:spLocks noChangeAspect="1" noChangeShapeType="1"/>
            </p:cNvSpPr>
            <p:nvPr/>
          </p:nvSpPr>
          <p:spPr bwMode="auto">
            <a:xfrm>
              <a:off x="2506663" y="1970088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" name="Line 64"/>
            <p:cNvSpPr>
              <a:spLocks noChangeAspect="1" noChangeShapeType="1"/>
            </p:cNvSpPr>
            <p:nvPr/>
          </p:nvSpPr>
          <p:spPr bwMode="auto">
            <a:xfrm>
              <a:off x="2506663" y="2044700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" name="Oval 65"/>
            <p:cNvSpPr>
              <a:spLocks noChangeAspect="1" noChangeArrowheads="1"/>
            </p:cNvSpPr>
            <p:nvPr/>
          </p:nvSpPr>
          <p:spPr bwMode="auto">
            <a:xfrm rot="5400000">
              <a:off x="2201863" y="1954213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19" name="Rectangle 66"/>
            <p:cNvSpPr>
              <a:spLocks noChangeAspect="1" noChangeArrowheads="1"/>
            </p:cNvSpPr>
            <p:nvPr/>
          </p:nvSpPr>
          <p:spPr bwMode="auto">
            <a:xfrm>
              <a:off x="1228725" y="1209675"/>
              <a:ext cx="863600" cy="8651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20" name="Rectangle 67"/>
            <p:cNvSpPr>
              <a:spLocks noChangeAspect="1" noChangeArrowheads="1"/>
            </p:cNvSpPr>
            <p:nvPr/>
          </p:nvSpPr>
          <p:spPr bwMode="auto">
            <a:xfrm>
              <a:off x="1560513" y="1987550"/>
              <a:ext cx="142875" cy="857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21" name="Rectangle 68"/>
            <p:cNvSpPr>
              <a:spLocks noChangeAspect="1" noChangeArrowheads="1"/>
            </p:cNvSpPr>
            <p:nvPr/>
          </p:nvSpPr>
          <p:spPr bwMode="auto">
            <a:xfrm>
              <a:off x="1560513" y="1984375"/>
              <a:ext cx="142875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22" name="Line 69"/>
            <p:cNvSpPr>
              <a:spLocks noChangeAspect="1" noChangeShapeType="1"/>
            </p:cNvSpPr>
            <p:nvPr/>
          </p:nvSpPr>
          <p:spPr bwMode="auto">
            <a:xfrm>
              <a:off x="1560513" y="1954213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" name="Line 70"/>
            <p:cNvSpPr>
              <a:spLocks noChangeAspect="1" noChangeShapeType="1"/>
            </p:cNvSpPr>
            <p:nvPr/>
          </p:nvSpPr>
          <p:spPr bwMode="auto">
            <a:xfrm>
              <a:off x="1560513" y="1970088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" name="Line 71"/>
            <p:cNvSpPr>
              <a:spLocks noChangeAspect="1" noChangeShapeType="1"/>
            </p:cNvSpPr>
            <p:nvPr/>
          </p:nvSpPr>
          <p:spPr bwMode="auto">
            <a:xfrm>
              <a:off x="1560513" y="2044700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" name="Oval 72"/>
            <p:cNvSpPr>
              <a:spLocks noChangeAspect="1" noChangeArrowheads="1"/>
            </p:cNvSpPr>
            <p:nvPr/>
          </p:nvSpPr>
          <p:spPr bwMode="auto">
            <a:xfrm rot="5400000">
              <a:off x="1255713" y="1954213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26" name="Rectangle 73"/>
            <p:cNvSpPr>
              <a:spLocks noChangeAspect="1" noChangeArrowheads="1"/>
            </p:cNvSpPr>
            <p:nvPr/>
          </p:nvSpPr>
          <p:spPr bwMode="auto">
            <a:xfrm>
              <a:off x="3113088" y="1209675"/>
              <a:ext cx="863600" cy="8651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27" name="Rectangle 74"/>
            <p:cNvSpPr>
              <a:spLocks noChangeAspect="1" noChangeArrowheads="1"/>
            </p:cNvSpPr>
            <p:nvPr/>
          </p:nvSpPr>
          <p:spPr bwMode="auto">
            <a:xfrm>
              <a:off x="3441700" y="1900238"/>
              <a:ext cx="147638" cy="17303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28" name="Rectangle 75"/>
            <p:cNvSpPr>
              <a:spLocks noChangeAspect="1" noChangeArrowheads="1"/>
            </p:cNvSpPr>
            <p:nvPr/>
          </p:nvSpPr>
          <p:spPr bwMode="auto">
            <a:xfrm>
              <a:off x="3441700" y="1898650"/>
              <a:ext cx="147638" cy="8572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29" name="Line 76"/>
            <p:cNvSpPr>
              <a:spLocks noChangeAspect="1" noChangeShapeType="1"/>
            </p:cNvSpPr>
            <p:nvPr/>
          </p:nvSpPr>
          <p:spPr bwMode="auto">
            <a:xfrm>
              <a:off x="3441700" y="1870075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" name="Line 77"/>
            <p:cNvSpPr>
              <a:spLocks noChangeAspect="1" noChangeShapeType="1"/>
            </p:cNvSpPr>
            <p:nvPr/>
          </p:nvSpPr>
          <p:spPr bwMode="auto">
            <a:xfrm>
              <a:off x="3441700" y="1885950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" name="Rectangle 78"/>
            <p:cNvSpPr>
              <a:spLocks noChangeAspect="1" noChangeArrowheads="1"/>
            </p:cNvSpPr>
            <p:nvPr/>
          </p:nvSpPr>
          <p:spPr bwMode="auto">
            <a:xfrm>
              <a:off x="3441700" y="1984375"/>
              <a:ext cx="147638" cy="26988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32" name="Oval 79"/>
            <p:cNvSpPr>
              <a:spLocks noChangeAspect="1" noChangeArrowheads="1"/>
            </p:cNvSpPr>
            <p:nvPr/>
          </p:nvSpPr>
          <p:spPr bwMode="auto">
            <a:xfrm rot="5400000">
              <a:off x="3141663" y="1954213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33" name="Text Box 80"/>
            <p:cNvSpPr txBox="1">
              <a:spLocks noChangeAspect="1" noChangeArrowheads="1"/>
            </p:cNvSpPr>
            <p:nvPr/>
          </p:nvSpPr>
          <p:spPr bwMode="auto">
            <a:xfrm rot="-5400000">
              <a:off x="2972594" y="1345407"/>
              <a:ext cx="458787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Smatruz</a:t>
              </a:r>
            </a:p>
          </p:txBody>
        </p:sp>
        <p:sp>
          <p:nvSpPr>
            <p:cNvPr id="434" name="Rectangle 81"/>
            <p:cNvSpPr>
              <a:spLocks noChangeAspect="1" noChangeArrowheads="1"/>
            </p:cNvSpPr>
            <p:nvPr/>
          </p:nvSpPr>
          <p:spPr bwMode="auto">
            <a:xfrm>
              <a:off x="1230313" y="2166938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35" name="Rectangle 82"/>
            <p:cNvSpPr>
              <a:spLocks noChangeAspect="1" noChangeArrowheads="1"/>
            </p:cNvSpPr>
            <p:nvPr/>
          </p:nvSpPr>
          <p:spPr bwMode="auto">
            <a:xfrm>
              <a:off x="1751013" y="2971800"/>
              <a:ext cx="200025" cy="571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36" name="Rectangle 83"/>
            <p:cNvSpPr>
              <a:spLocks noChangeAspect="1" noChangeArrowheads="1"/>
            </p:cNvSpPr>
            <p:nvPr/>
          </p:nvSpPr>
          <p:spPr bwMode="auto">
            <a:xfrm>
              <a:off x="1751013" y="2968625"/>
              <a:ext cx="200025" cy="285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37" name="Line 84"/>
            <p:cNvSpPr>
              <a:spLocks noChangeAspect="1" noChangeShapeType="1"/>
            </p:cNvSpPr>
            <p:nvPr/>
          </p:nvSpPr>
          <p:spPr bwMode="auto">
            <a:xfrm>
              <a:off x="1751013" y="2938463"/>
              <a:ext cx="33337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8" name="Line 85"/>
            <p:cNvSpPr>
              <a:spLocks noChangeAspect="1" noChangeShapeType="1"/>
            </p:cNvSpPr>
            <p:nvPr/>
          </p:nvSpPr>
          <p:spPr bwMode="auto">
            <a:xfrm>
              <a:off x="1751013" y="3000375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9" name="Line 86"/>
            <p:cNvSpPr>
              <a:spLocks noChangeAspect="1" noChangeShapeType="1"/>
            </p:cNvSpPr>
            <p:nvPr/>
          </p:nvSpPr>
          <p:spPr bwMode="auto">
            <a:xfrm>
              <a:off x="1751013" y="2957513"/>
              <a:ext cx="33337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" name="Oval 87"/>
            <p:cNvSpPr>
              <a:spLocks noChangeAspect="1" noChangeArrowheads="1"/>
            </p:cNvSpPr>
            <p:nvPr/>
          </p:nvSpPr>
          <p:spPr bwMode="auto">
            <a:xfrm rot="5400000">
              <a:off x="1258094" y="2910681"/>
              <a:ext cx="52388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41" name="Text Box 88"/>
            <p:cNvSpPr txBox="1">
              <a:spLocks noChangeAspect="1" noChangeArrowheads="1"/>
            </p:cNvSpPr>
            <p:nvPr/>
          </p:nvSpPr>
          <p:spPr bwMode="auto">
            <a:xfrm rot="-5400000">
              <a:off x="933450" y="2449513"/>
              <a:ext cx="7810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Kramy pod opatrz</a:t>
              </a:r>
            </a:p>
          </p:txBody>
        </p:sp>
        <p:sp>
          <p:nvSpPr>
            <p:cNvPr id="442" name="Rectangle 89"/>
            <p:cNvSpPr>
              <a:spLocks noChangeAspect="1" noChangeArrowheads="1"/>
            </p:cNvSpPr>
            <p:nvPr/>
          </p:nvSpPr>
          <p:spPr bwMode="auto">
            <a:xfrm>
              <a:off x="4043363" y="1209675"/>
              <a:ext cx="863600" cy="8651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43" name="Rectangle 90"/>
            <p:cNvSpPr>
              <a:spLocks noChangeAspect="1" noChangeArrowheads="1"/>
            </p:cNvSpPr>
            <p:nvPr/>
          </p:nvSpPr>
          <p:spPr bwMode="auto">
            <a:xfrm>
              <a:off x="4595813" y="2014538"/>
              <a:ext cx="158750" cy="571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44" name="Rectangle 91"/>
            <p:cNvSpPr>
              <a:spLocks noChangeAspect="1" noChangeArrowheads="1"/>
            </p:cNvSpPr>
            <p:nvPr/>
          </p:nvSpPr>
          <p:spPr bwMode="auto">
            <a:xfrm>
              <a:off x="4595813" y="2009775"/>
              <a:ext cx="158750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45" name="Line 92"/>
            <p:cNvSpPr>
              <a:spLocks noChangeAspect="1" noChangeShapeType="1"/>
            </p:cNvSpPr>
            <p:nvPr/>
          </p:nvSpPr>
          <p:spPr bwMode="auto">
            <a:xfrm>
              <a:off x="4595813" y="2041525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6" name="Line 93"/>
            <p:cNvSpPr>
              <a:spLocks noChangeAspect="1" noChangeShapeType="1"/>
            </p:cNvSpPr>
            <p:nvPr/>
          </p:nvSpPr>
          <p:spPr bwMode="auto">
            <a:xfrm>
              <a:off x="4595813" y="1981200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7" name="Line 94"/>
            <p:cNvSpPr>
              <a:spLocks noChangeAspect="1" noChangeShapeType="1"/>
            </p:cNvSpPr>
            <p:nvPr/>
          </p:nvSpPr>
          <p:spPr bwMode="auto">
            <a:xfrm>
              <a:off x="4595813" y="1997075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8" name="Oval 95"/>
            <p:cNvSpPr>
              <a:spLocks noChangeAspect="1" noChangeArrowheads="1"/>
            </p:cNvSpPr>
            <p:nvPr/>
          </p:nvSpPr>
          <p:spPr bwMode="auto">
            <a:xfrm rot="5400000">
              <a:off x="4070350" y="1868488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49" name="Oval 96"/>
            <p:cNvSpPr>
              <a:spLocks noChangeAspect="1" noChangeArrowheads="1"/>
            </p:cNvSpPr>
            <p:nvPr/>
          </p:nvSpPr>
          <p:spPr bwMode="auto">
            <a:xfrm rot="5400000">
              <a:off x="4070350" y="1954213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50" name="AutoShape 97"/>
            <p:cNvSpPr>
              <a:spLocks noChangeAspect="1" noChangeArrowheads="1"/>
            </p:cNvSpPr>
            <p:nvPr/>
          </p:nvSpPr>
          <p:spPr bwMode="auto">
            <a:xfrm flipV="1">
              <a:off x="4076700" y="2020888"/>
              <a:ext cx="41275" cy="3968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51" name="Text Box 98"/>
            <p:cNvSpPr txBox="1">
              <a:spLocks noChangeAspect="1" noChangeArrowheads="1"/>
            </p:cNvSpPr>
            <p:nvPr/>
          </p:nvSpPr>
          <p:spPr bwMode="auto">
            <a:xfrm rot="-5400000">
              <a:off x="3857625" y="1443038"/>
              <a:ext cx="6064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Pod krzyzem</a:t>
              </a:r>
            </a:p>
          </p:txBody>
        </p:sp>
        <p:sp>
          <p:nvSpPr>
            <p:cNvPr id="452" name="Rectangle 99"/>
            <p:cNvSpPr>
              <a:spLocks noChangeAspect="1" noChangeArrowheads="1"/>
            </p:cNvSpPr>
            <p:nvPr/>
          </p:nvSpPr>
          <p:spPr bwMode="auto">
            <a:xfrm>
              <a:off x="4056063" y="2179638"/>
              <a:ext cx="850900" cy="8509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53" name="Rectangle 100"/>
            <p:cNvSpPr>
              <a:spLocks noChangeAspect="1" noChangeArrowheads="1"/>
            </p:cNvSpPr>
            <p:nvPr/>
          </p:nvSpPr>
          <p:spPr bwMode="auto">
            <a:xfrm>
              <a:off x="4405313" y="2944813"/>
              <a:ext cx="357187" cy="8413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54" name="Rectangle 101"/>
            <p:cNvSpPr>
              <a:spLocks noChangeAspect="1" noChangeArrowheads="1"/>
            </p:cNvSpPr>
            <p:nvPr/>
          </p:nvSpPr>
          <p:spPr bwMode="auto">
            <a:xfrm>
              <a:off x="4405313" y="2946400"/>
              <a:ext cx="357187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55" name="Line 102"/>
            <p:cNvSpPr>
              <a:spLocks noChangeAspect="1" noChangeShapeType="1"/>
            </p:cNvSpPr>
            <p:nvPr/>
          </p:nvSpPr>
          <p:spPr bwMode="auto">
            <a:xfrm>
              <a:off x="4403725" y="2894013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6" name="Line 103"/>
            <p:cNvSpPr>
              <a:spLocks noChangeAspect="1" noChangeShapeType="1"/>
            </p:cNvSpPr>
            <p:nvPr/>
          </p:nvSpPr>
          <p:spPr bwMode="auto">
            <a:xfrm>
              <a:off x="4405313" y="2976563"/>
              <a:ext cx="33337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7" name="Rectangle 104"/>
            <p:cNvSpPr>
              <a:spLocks noChangeAspect="1" noChangeArrowheads="1"/>
            </p:cNvSpPr>
            <p:nvPr/>
          </p:nvSpPr>
          <p:spPr bwMode="auto">
            <a:xfrm>
              <a:off x="4405313" y="2908300"/>
              <a:ext cx="357187" cy="26988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grpSp>
          <p:nvGrpSpPr>
            <p:cNvPr id="458" name="Group 105"/>
            <p:cNvGrpSpPr>
              <a:grpSpLocks noChangeAspect="1"/>
            </p:cNvGrpSpPr>
            <p:nvPr/>
          </p:nvGrpSpPr>
          <p:grpSpPr bwMode="auto">
            <a:xfrm rot="5400000">
              <a:off x="3954463" y="2784475"/>
              <a:ext cx="307975" cy="53975"/>
              <a:chOff x="1950" y="3388"/>
              <a:chExt cx="410" cy="71"/>
            </a:xfrm>
          </p:grpSpPr>
          <p:sp>
            <p:nvSpPr>
              <p:cNvPr id="624" name="Oval 106"/>
              <p:cNvSpPr>
                <a:spLocks noChangeAspect="1" noChangeArrowheads="1"/>
              </p:cNvSpPr>
              <p:nvPr/>
            </p:nvSpPr>
            <p:spPr bwMode="auto">
              <a:xfrm>
                <a:off x="1950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625" name="Oval 107"/>
              <p:cNvSpPr>
                <a:spLocks noChangeAspect="1" noChangeArrowheads="1"/>
              </p:cNvSpPr>
              <p:nvPr/>
            </p:nvSpPr>
            <p:spPr bwMode="auto">
              <a:xfrm>
                <a:off x="2063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626" name="Oval 108"/>
              <p:cNvSpPr>
                <a:spLocks noChangeAspect="1" noChangeArrowheads="1"/>
              </p:cNvSpPr>
              <p:nvPr/>
            </p:nvSpPr>
            <p:spPr bwMode="auto">
              <a:xfrm>
                <a:off x="2176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627" name="Oval 109"/>
              <p:cNvSpPr>
                <a:spLocks noChangeAspect="1" noChangeArrowheads="1"/>
              </p:cNvSpPr>
              <p:nvPr/>
            </p:nvSpPr>
            <p:spPr bwMode="auto">
              <a:xfrm>
                <a:off x="2289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</p:grpSp>
        <p:sp>
          <p:nvSpPr>
            <p:cNvPr id="459" name="Text Box 110"/>
            <p:cNvSpPr txBox="1">
              <a:spLocks noChangeAspect="1" noChangeArrowheads="1"/>
            </p:cNvSpPr>
            <p:nvPr/>
          </p:nvSpPr>
          <p:spPr bwMode="auto">
            <a:xfrm rot="-5400000">
              <a:off x="3875087" y="2346326"/>
              <a:ext cx="53657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Mydlarskie</a:t>
              </a:r>
            </a:p>
          </p:txBody>
        </p:sp>
        <p:sp>
          <p:nvSpPr>
            <p:cNvPr id="460" name="Rectangle 111"/>
            <p:cNvSpPr>
              <a:spLocks noChangeAspect="1" noChangeArrowheads="1"/>
            </p:cNvSpPr>
            <p:nvPr/>
          </p:nvSpPr>
          <p:spPr bwMode="auto">
            <a:xfrm>
              <a:off x="2173288" y="2170113"/>
              <a:ext cx="858837" cy="860425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61" name="Rectangle 112"/>
            <p:cNvSpPr>
              <a:spLocks noChangeAspect="1" noChangeArrowheads="1"/>
            </p:cNvSpPr>
            <p:nvPr/>
          </p:nvSpPr>
          <p:spPr bwMode="auto">
            <a:xfrm>
              <a:off x="2489200" y="2971800"/>
              <a:ext cx="395288" cy="571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62" name="Rectangle 113"/>
            <p:cNvSpPr>
              <a:spLocks noChangeAspect="1" noChangeArrowheads="1"/>
            </p:cNvSpPr>
            <p:nvPr/>
          </p:nvSpPr>
          <p:spPr bwMode="auto">
            <a:xfrm>
              <a:off x="2489200" y="2970213"/>
              <a:ext cx="395288" cy="26987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63" name="Line 114"/>
            <p:cNvSpPr>
              <a:spLocks noChangeAspect="1" noChangeShapeType="1"/>
            </p:cNvSpPr>
            <p:nvPr/>
          </p:nvSpPr>
          <p:spPr bwMode="auto">
            <a:xfrm>
              <a:off x="2489200" y="2938463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4" name="Line 115"/>
            <p:cNvSpPr>
              <a:spLocks noChangeAspect="1" noChangeShapeType="1"/>
            </p:cNvSpPr>
            <p:nvPr/>
          </p:nvSpPr>
          <p:spPr bwMode="auto">
            <a:xfrm>
              <a:off x="2489200" y="3000375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5" name="Line 116"/>
            <p:cNvSpPr>
              <a:spLocks noChangeAspect="1" noChangeShapeType="1"/>
            </p:cNvSpPr>
            <p:nvPr/>
          </p:nvSpPr>
          <p:spPr bwMode="auto">
            <a:xfrm>
              <a:off x="2489200" y="2957513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6" name="Oval 117"/>
            <p:cNvSpPr>
              <a:spLocks noChangeAspect="1" noChangeArrowheads="1"/>
            </p:cNvSpPr>
            <p:nvPr/>
          </p:nvSpPr>
          <p:spPr bwMode="auto">
            <a:xfrm rot="5400000">
              <a:off x="2200275" y="274002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67" name="Oval 118"/>
            <p:cNvSpPr>
              <a:spLocks noChangeAspect="1" noChangeArrowheads="1"/>
            </p:cNvSpPr>
            <p:nvPr/>
          </p:nvSpPr>
          <p:spPr bwMode="auto">
            <a:xfrm rot="5400000">
              <a:off x="2200275" y="28257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68" name="Oval 119"/>
            <p:cNvSpPr>
              <a:spLocks noChangeAspect="1" noChangeArrowheads="1"/>
            </p:cNvSpPr>
            <p:nvPr/>
          </p:nvSpPr>
          <p:spPr bwMode="auto">
            <a:xfrm rot="5400000">
              <a:off x="2200275" y="291147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69" name="Text Box 120"/>
            <p:cNvSpPr txBox="1">
              <a:spLocks noChangeAspect="1" noChangeArrowheads="1"/>
            </p:cNvSpPr>
            <p:nvPr/>
          </p:nvSpPr>
          <p:spPr bwMode="auto">
            <a:xfrm rot="-5400000">
              <a:off x="2011363" y="2320925"/>
              <a:ext cx="5016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szklarskie</a:t>
              </a:r>
            </a:p>
          </p:txBody>
        </p:sp>
        <p:sp>
          <p:nvSpPr>
            <p:cNvPr id="470" name="Rectangle 121"/>
            <p:cNvSpPr>
              <a:spLocks noChangeAspect="1" noChangeArrowheads="1"/>
            </p:cNvSpPr>
            <p:nvPr/>
          </p:nvSpPr>
          <p:spPr bwMode="auto">
            <a:xfrm>
              <a:off x="3111500" y="2166938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71" name="Rectangle 122"/>
            <p:cNvSpPr>
              <a:spLocks noChangeAspect="1" noChangeArrowheads="1"/>
            </p:cNvSpPr>
            <p:nvPr/>
          </p:nvSpPr>
          <p:spPr bwMode="auto">
            <a:xfrm>
              <a:off x="3487738" y="2984500"/>
              <a:ext cx="349250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72" name="Line 123"/>
            <p:cNvSpPr>
              <a:spLocks noChangeAspect="1" noChangeShapeType="1"/>
            </p:cNvSpPr>
            <p:nvPr/>
          </p:nvSpPr>
          <p:spPr bwMode="auto">
            <a:xfrm>
              <a:off x="3486150" y="2952750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3" name="Line 124"/>
            <p:cNvSpPr>
              <a:spLocks noChangeAspect="1" noChangeShapeType="1"/>
            </p:cNvSpPr>
            <p:nvPr/>
          </p:nvSpPr>
          <p:spPr bwMode="auto">
            <a:xfrm>
              <a:off x="3487738" y="3016250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4" name="Line 125"/>
            <p:cNvSpPr>
              <a:spLocks noChangeAspect="1" noChangeShapeType="1"/>
            </p:cNvSpPr>
            <p:nvPr/>
          </p:nvSpPr>
          <p:spPr bwMode="auto">
            <a:xfrm>
              <a:off x="3486150" y="2971800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5" name="Line 126"/>
            <p:cNvSpPr>
              <a:spLocks noChangeAspect="1" noChangeShapeType="1"/>
            </p:cNvSpPr>
            <p:nvPr/>
          </p:nvSpPr>
          <p:spPr bwMode="auto">
            <a:xfrm>
              <a:off x="3487738" y="3024188"/>
              <a:ext cx="34925" cy="0"/>
            </a:xfrm>
            <a:prstGeom prst="line">
              <a:avLst/>
            </a:prstGeom>
            <a:noFill/>
            <a:ln w="19050">
              <a:solidFill>
                <a:srgbClr val="B2320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6" name="Oval 127"/>
            <p:cNvSpPr>
              <a:spLocks noChangeAspect="1" noChangeArrowheads="1"/>
            </p:cNvSpPr>
            <p:nvPr/>
          </p:nvSpPr>
          <p:spPr bwMode="auto">
            <a:xfrm rot="5400000">
              <a:off x="3139281" y="2823370"/>
              <a:ext cx="53975" cy="55562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77" name="Oval 128"/>
            <p:cNvSpPr>
              <a:spLocks noChangeAspect="1" noChangeArrowheads="1"/>
            </p:cNvSpPr>
            <p:nvPr/>
          </p:nvSpPr>
          <p:spPr bwMode="auto">
            <a:xfrm rot="5400000">
              <a:off x="3140075" y="2909888"/>
              <a:ext cx="52388" cy="55562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78" name="Text Box 129"/>
            <p:cNvSpPr txBox="1">
              <a:spLocks noChangeAspect="1" noChangeArrowheads="1"/>
            </p:cNvSpPr>
            <p:nvPr/>
          </p:nvSpPr>
          <p:spPr bwMode="auto">
            <a:xfrm rot="-5400000">
              <a:off x="2907507" y="2366169"/>
              <a:ext cx="595312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Kramy solne</a:t>
              </a:r>
            </a:p>
          </p:txBody>
        </p:sp>
        <p:sp>
          <p:nvSpPr>
            <p:cNvPr id="479" name="Rectangle 130"/>
            <p:cNvSpPr>
              <a:spLocks noChangeAspect="1" noChangeArrowheads="1"/>
            </p:cNvSpPr>
            <p:nvPr/>
          </p:nvSpPr>
          <p:spPr bwMode="auto">
            <a:xfrm>
              <a:off x="2168525" y="3125788"/>
              <a:ext cx="862013" cy="862012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80" name="Rectangle 131"/>
            <p:cNvSpPr>
              <a:spLocks noChangeAspect="1" noChangeArrowheads="1"/>
            </p:cNvSpPr>
            <p:nvPr/>
          </p:nvSpPr>
          <p:spPr bwMode="auto">
            <a:xfrm>
              <a:off x="2517775" y="3868738"/>
              <a:ext cx="373063" cy="11588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81" name="Rectangle 132"/>
            <p:cNvSpPr>
              <a:spLocks noChangeAspect="1" noChangeArrowheads="1"/>
            </p:cNvSpPr>
            <p:nvPr/>
          </p:nvSpPr>
          <p:spPr bwMode="auto">
            <a:xfrm>
              <a:off x="2517775" y="3868738"/>
              <a:ext cx="373063" cy="285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82" name="Line 133"/>
            <p:cNvSpPr>
              <a:spLocks noChangeAspect="1" noChangeShapeType="1"/>
            </p:cNvSpPr>
            <p:nvPr/>
          </p:nvSpPr>
          <p:spPr bwMode="auto">
            <a:xfrm>
              <a:off x="2517775" y="3817938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3" name="Line 134"/>
            <p:cNvSpPr>
              <a:spLocks noChangeAspect="1" noChangeShapeType="1"/>
            </p:cNvSpPr>
            <p:nvPr/>
          </p:nvSpPr>
          <p:spPr bwMode="auto">
            <a:xfrm>
              <a:off x="2517775" y="3900488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4" name="Rectangle 135"/>
            <p:cNvSpPr>
              <a:spLocks noChangeAspect="1" noChangeArrowheads="1"/>
            </p:cNvSpPr>
            <p:nvPr/>
          </p:nvSpPr>
          <p:spPr bwMode="auto">
            <a:xfrm>
              <a:off x="2517775" y="3832225"/>
              <a:ext cx="373063" cy="26988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85" name="Oval 136"/>
            <p:cNvSpPr>
              <a:spLocks noChangeAspect="1" noChangeArrowheads="1"/>
            </p:cNvSpPr>
            <p:nvPr/>
          </p:nvSpPr>
          <p:spPr bwMode="auto">
            <a:xfrm rot="5400000">
              <a:off x="2195513" y="38671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86" name="AutoShape 137"/>
            <p:cNvSpPr>
              <a:spLocks noChangeAspect="1" noChangeArrowheads="1"/>
            </p:cNvSpPr>
            <p:nvPr/>
          </p:nvSpPr>
          <p:spPr bwMode="auto">
            <a:xfrm flipV="1">
              <a:off x="2201863" y="3933825"/>
              <a:ext cx="39687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87" name="Text Box 138"/>
            <p:cNvSpPr txBox="1">
              <a:spLocks noChangeAspect="1" noChangeArrowheads="1"/>
            </p:cNvSpPr>
            <p:nvPr/>
          </p:nvSpPr>
          <p:spPr bwMode="auto">
            <a:xfrm rot="-5400000">
              <a:off x="1925638" y="3355975"/>
              <a:ext cx="6667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Kramy zelazne</a:t>
              </a:r>
            </a:p>
          </p:txBody>
        </p:sp>
        <p:sp>
          <p:nvSpPr>
            <p:cNvPr id="488" name="Rectangle 139"/>
            <p:cNvSpPr>
              <a:spLocks noChangeAspect="1" noChangeArrowheads="1"/>
            </p:cNvSpPr>
            <p:nvPr/>
          </p:nvSpPr>
          <p:spPr bwMode="auto">
            <a:xfrm>
              <a:off x="1230313" y="3124200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89" name="Rectangle 140"/>
            <p:cNvSpPr>
              <a:spLocks noChangeAspect="1" noChangeArrowheads="1"/>
            </p:cNvSpPr>
            <p:nvPr/>
          </p:nvSpPr>
          <p:spPr bwMode="auto">
            <a:xfrm>
              <a:off x="1573213" y="3897313"/>
              <a:ext cx="373062" cy="857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90" name="Rectangle 141"/>
            <p:cNvSpPr>
              <a:spLocks noChangeAspect="1" noChangeArrowheads="1"/>
            </p:cNvSpPr>
            <p:nvPr/>
          </p:nvSpPr>
          <p:spPr bwMode="auto">
            <a:xfrm>
              <a:off x="1573213" y="3895725"/>
              <a:ext cx="373062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91" name="Rectangle 142"/>
            <p:cNvSpPr>
              <a:spLocks noChangeAspect="1" noChangeArrowheads="1"/>
            </p:cNvSpPr>
            <p:nvPr/>
          </p:nvSpPr>
          <p:spPr bwMode="auto">
            <a:xfrm>
              <a:off x="1573213" y="3841750"/>
              <a:ext cx="373062" cy="26988"/>
            </a:xfrm>
            <a:prstGeom prst="rect">
              <a:avLst/>
            </a:prstGeom>
            <a:solidFill>
              <a:srgbClr val="2830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92" name="Line 143"/>
            <p:cNvSpPr>
              <a:spLocks noChangeAspect="1" noChangeShapeType="1"/>
            </p:cNvSpPr>
            <p:nvPr/>
          </p:nvSpPr>
          <p:spPr bwMode="auto">
            <a:xfrm>
              <a:off x="1573213" y="3929063"/>
              <a:ext cx="33337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3" name="Line 144"/>
            <p:cNvSpPr>
              <a:spLocks noChangeAspect="1" noChangeShapeType="1"/>
            </p:cNvSpPr>
            <p:nvPr/>
          </p:nvSpPr>
          <p:spPr bwMode="auto">
            <a:xfrm>
              <a:off x="1573213" y="3883025"/>
              <a:ext cx="33337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4" name="Oval 145"/>
            <p:cNvSpPr>
              <a:spLocks noChangeAspect="1" noChangeArrowheads="1"/>
            </p:cNvSpPr>
            <p:nvPr/>
          </p:nvSpPr>
          <p:spPr bwMode="auto">
            <a:xfrm rot="5400000">
              <a:off x="1257300" y="38671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95" name="AutoShape 146"/>
            <p:cNvSpPr>
              <a:spLocks noChangeAspect="1" noChangeArrowheads="1"/>
            </p:cNvSpPr>
            <p:nvPr/>
          </p:nvSpPr>
          <p:spPr bwMode="auto">
            <a:xfrm flipV="1">
              <a:off x="1263650" y="3933825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96" name="Text Box 147"/>
            <p:cNvSpPr txBox="1">
              <a:spLocks noChangeAspect="1" noChangeArrowheads="1"/>
            </p:cNvSpPr>
            <p:nvPr/>
          </p:nvSpPr>
          <p:spPr bwMode="auto">
            <a:xfrm rot="-5400000">
              <a:off x="1135063" y="3225800"/>
              <a:ext cx="3873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olejne</a:t>
              </a:r>
            </a:p>
          </p:txBody>
        </p:sp>
        <p:sp>
          <p:nvSpPr>
            <p:cNvPr id="497" name="Rectangle 148"/>
            <p:cNvSpPr>
              <a:spLocks noChangeAspect="1" noChangeArrowheads="1"/>
            </p:cNvSpPr>
            <p:nvPr/>
          </p:nvSpPr>
          <p:spPr bwMode="auto">
            <a:xfrm>
              <a:off x="4043363" y="3124200"/>
              <a:ext cx="863600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98" name="Rectangle 149"/>
            <p:cNvSpPr>
              <a:spLocks noChangeAspect="1" noChangeArrowheads="1"/>
            </p:cNvSpPr>
            <p:nvPr/>
          </p:nvSpPr>
          <p:spPr bwMode="auto">
            <a:xfrm>
              <a:off x="4354513" y="3752850"/>
              <a:ext cx="388937" cy="22860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99" name="Rectangle 150"/>
            <p:cNvSpPr>
              <a:spLocks noChangeAspect="1" noChangeArrowheads="1"/>
            </p:cNvSpPr>
            <p:nvPr/>
          </p:nvSpPr>
          <p:spPr bwMode="auto">
            <a:xfrm>
              <a:off x="4354513" y="3810000"/>
              <a:ext cx="388937" cy="87313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00" name="Rectangle 151"/>
            <p:cNvSpPr>
              <a:spLocks noChangeAspect="1" noChangeArrowheads="1"/>
            </p:cNvSpPr>
            <p:nvPr/>
          </p:nvSpPr>
          <p:spPr bwMode="auto">
            <a:xfrm>
              <a:off x="4356100" y="3752850"/>
              <a:ext cx="387350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01" name="Line 152"/>
            <p:cNvSpPr>
              <a:spLocks noChangeAspect="1" noChangeShapeType="1"/>
            </p:cNvSpPr>
            <p:nvPr/>
          </p:nvSpPr>
          <p:spPr bwMode="auto">
            <a:xfrm>
              <a:off x="4356100" y="3721100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2" name="Line 153"/>
            <p:cNvSpPr>
              <a:spLocks noChangeAspect="1" noChangeShapeType="1"/>
            </p:cNvSpPr>
            <p:nvPr/>
          </p:nvSpPr>
          <p:spPr bwMode="auto">
            <a:xfrm>
              <a:off x="4356100" y="3736975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3" name="Oval 154"/>
            <p:cNvSpPr>
              <a:spLocks noChangeAspect="1" noChangeArrowheads="1"/>
            </p:cNvSpPr>
            <p:nvPr/>
          </p:nvSpPr>
          <p:spPr bwMode="auto">
            <a:xfrm rot="5400000">
              <a:off x="4070350" y="38671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04" name="AutoShape 155"/>
            <p:cNvSpPr>
              <a:spLocks noChangeAspect="1" noChangeArrowheads="1"/>
            </p:cNvSpPr>
            <p:nvPr/>
          </p:nvSpPr>
          <p:spPr bwMode="auto">
            <a:xfrm flipV="1">
              <a:off x="4076700" y="3933825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05" name="Text Box 156"/>
            <p:cNvSpPr txBox="1">
              <a:spLocks noChangeAspect="1" noChangeArrowheads="1"/>
            </p:cNvSpPr>
            <p:nvPr/>
          </p:nvSpPr>
          <p:spPr bwMode="auto">
            <a:xfrm rot="-5400000">
              <a:off x="3886200" y="3273425"/>
              <a:ext cx="48260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Spichlerz</a:t>
              </a:r>
            </a:p>
          </p:txBody>
        </p:sp>
        <p:sp>
          <p:nvSpPr>
            <p:cNvPr id="506" name="Rectangle 157"/>
            <p:cNvSpPr>
              <a:spLocks noChangeAspect="1" noChangeArrowheads="1"/>
            </p:cNvSpPr>
            <p:nvPr/>
          </p:nvSpPr>
          <p:spPr bwMode="auto">
            <a:xfrm>
              <a:off x="1230313" y="4084638"/>
              <a:ext cx="852487" cy="852487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07" name="Rectangle 158"/>
            <p:cNvSpPr>
              <a:spLocks noChangeAspect="1" noChangeArrowheads="1"/>
            </p:cNvSpPr>
            <p:nvPr/>
          </p:nvSpPr>
          <p:spPr bwMode="auto">
            <a:xfrm>
              <a:off x="1554163" y="4678363"/>
              <a:ext cx="392112" cy="25558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08" name="Rectangle 159"/>
            <p:cNvSpPr>
              <a:spLocks noChangeAspect="1" noChangeArrowheads="1"/>
            </p:cNvSpPr>
            <p:nvPr/>
          </p:nvSpPr>
          <p:spPr bwMode="auto">
            <a:xfrm>
              <a:off x="1554163" y="4678363"/>
              <a:ext cx="392112" cy="1968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09" name="Rectangle 160"/>
            <p:cNvSpPr>
              <a:spLocks noChangeAspect="1" noChangeArrowheads="1"/>
            </p:cNvSpPr>
            <p:nvPr/>
          </p:nvSpPr>
          <p:spPr bwMode="auto">
            <a:xfrm>
              <a:off x="1554163" y="4586288"/>
              <a:ext cx="392112" cy="8413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10" name="Rectangle 161"/>
            <p:cNvSpPr>
              <a:spLocks noChangeAspect="1" noChangeArrowheads="1"/>
            </p:cNvSpPr>
            <p:nvPr/>
          </p:nvSpPr>
          <p:spPr bwMode="auto">
            <a:xfrm>
              <a:off x="1554163" y="4552950"/>
              <a:ext cx="392112" cy="26988"/>
            </a:xfrm>
            <a:prstGeom prst="rect">
              <a:avLst/>
            </a:prstGeom>
            <a:solidFill>
              <a:srgbClr val="2830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11" name="Line 162"/>
            <p:cNvSpPr>
              <a:spLocks noChangeAspect="1" noChangeShapeType="1"/>
            </p:cNvSpPr>
            <p:nvPr/>
          </p:nvSpPr>
          <p:spPr bwMode="auto">
            <a:xfrm>
              <a:off x="1554163" y="4875213"/>
              <a:ext cx="33337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" name="Oval 163"/>
            <p:cNvSpPr>
              <a:spLocks noChangeAspect="1" noChangeArrowheads="1"/>
            </p:cNvSpPr>
            <p:nvPr/>
          </p:nvSpPr>
          <p:spPr bwMode="auto">
            <a:xfrm rot="5400000">
              <a:off x="1256506" y="4648994"/>
              <a:ext cx="53975" cy="52388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13" name="Oval 164"/>
            <p:cNvSpPr>
              <a:spLocks noChangeAspect="1" noChangeArrowheads="1"/>
            </p:cNvSpPr>
            <p:nvPr/>
          </p:nvSpPr>
          <p:spPr bwMode="auto">
            <a:xfrm rot="5400000">
              <a:off x="1257300" y="4733925"/>
              <a:ext cx="52388" cy="52388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14" name="Oval 165"/>
            <p:cNvSpPr>
              <a:spLocks noChangeAspect="1" noChangeArrowheads="1"/>
            </p:cNvSpPr>
            <p:nvPr/>
          </p:nvSpPr>
          <p:spPr bwMode="auto">
            <a:xfrm rot="5400000">
              <a:off x="1256506" y="4818857"/>
              <a:ext cx="53975" cy="52388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15" name="AutoShape 166"/>
            <p:cNvSpPr>
              <a:spLocks noChangeAspect="1" noChangeArrowheads="1"/>
            </p:cNvSpPr>
            <p:nvPr/>
          </p:nvSpPr>
          <p:spPr bwMode="auto">
            <a:xfrm flipV="1">
              <a:off x="1263650" y="4884738"/>
              <a:ext cx="39688" cy="3968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16" name="Text Box 167"/>
            <p:cNvSpPr txBox="1">
              <a:spLocks noChangeAspect="1" noChangeArrowheads="1"/>
            </p:cNvSpPr>
            <p:nvPr/>
          </p:nvSpPr>
          <p:spPr bwMode="auto">
            <a:xfrm rot="-5400000">
              <a:off x="958850" y="4360863"/>
              <a:ext cx="7429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Zespol zachodne</a:t>
              </a:r>
            </a:p>
          </p:txBody>
        </p:sp>
        <p:sp>
          <p:nvSpPr>
            <p:cNvPr id="517" name="Rectangle 168"/>
            <p:cNvSpPr>
              <a:spLocks noChangeAspect="1" noChangeArrowheads="1"/>
            </p:cNvSpPr>
            <p:nvPr/>
          </p:nvSpPr>
          <p:spPr bwMode="auto">
            <a:xfrm>
              <a:off x="3101975" y="40735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18" name="Rectangle 169"/>
            <p:cNvSpPr>
              <a:spLocks noChangeAspect="1" noChangeArrowheads="1"/>
            </p:cNvSpPr>
            <p:nvPr/>
          </p:nvSpPr>
          <p:spPr bwMode="auto">
            <a:xfrm>
              <a:off x="3438525" y="4762500"/>
              <a:ext cx="409575" cy="173038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19" name="Rectangle 170"/>
            <p:cNvSpPr>
              <a:spLocks noChangeAspect="1" noChangeArrowheads="1"/>
            </p:cNvSpPr>
            <p:nvPr/>
          </p:nvSpPr>
          <p:spPr bwMode="auto">
            <a:xfrm>
              <a:off x="3438525" y="4760913"/>
              <a:ext cx="409575" cy="87312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20" name="Rectangle 171"/>
            <p:cNvSpPr>
              <a:spLocks noChangeAspect="1" noChangeArrowheads="1"/>
            </p:cNvSpPr>
            <p:nvPr/>
          </p:nvSpPr>
          <p:spPr bwMode="auto">
            <a:xfrm>
              <a:off x="3438525" y="4848225"/>
              <a:ext cx="409575" cy="26988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21" name="Rectangle 172"/>
            <p:cNvSpPr>
              <a:spLocks noChangeAspect="1" noChangeArrowheads="1"/>
            </p:cNvSpPr>
            <p:nvPr/>
          </p:nvSpPr>
          <p:spPr bwMode="auto">
            <a:xfrm>
              <a:off x="3438525" y="4724400"/>
              <a:ext cx="409575" cy="28575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22" name="Line 173"/>
            <p:cNvSpPr>
              <a:spLocks noChangeAspect="1" noChangeShapeType="1"/>
            </p:cNvSpPr>
            <p:nvPr/>
          </p:nvSpPr>
          <p:spPr bwMode="auto">
            <a:xfrm>
              <a:off x="3438525" y="4706938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" name="Oval 174"/>
            <p:cNvSpPr>
              <a:spLocks noChangeAspect="1" noChangeArrowheads="1"/>
            </p:cNvSpPr>
            <p:nvPr/>
          </p:nvSpPr>
          <p:spPr bwMode="auto">
            <a:xfrm rot="5400000">
              <a:off x="3129757" y="48172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24" name="AutoShape 175"/>
            <p:cNvSpPr>
              <a:spLocks noChangeAspect="1" noChangeArrowheads="1"/>
            </p:cNvSpPr>
            <p:nvPr/>
          </p:nvSpPr>
          <p:spPr bwMode="auto">
            <a:xfrm flipV="1">
              <a:off x="3133725" y="48831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25" name="Text Box 176"/>
            <p:cNvSpPr txBox="1">
              <a:spLocks noChangeAspect="1" noChangeArrowheads="1"/>
            </p:cNvSpPr>
            <p:nvPr/>
          </p:nvSpPr>
          <p:spPr bwMode="auto">
            <a:xfrm rot="-5400000">
              <a:off x="2870994" y="4306094"/>
              <a:ext cx="652462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Jatki szewskie</a:t>
              </a:r>
            </a:p>
          </p:txBody>
        </p:sp>
        <p:sp>
          <p:nvSpPr>
            <p:cNvPr id="526" name="Rectangle 177"/>
            <p:cNvSpPr>
              <a:spLocks noChangeAspect="1" noChangeArrowheads="1"/>
            </p:cNvSpPr>
            <p:nvPr/>
          </p:nvSpPr>
          <p:spPr bwMode="auto">
            <a:xfrm>
              <a:off x="2159000" y="40735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27" name="Rectangle 178"/>
            <p:cNvSpPr>
              <a:spLocks noChangeAspect="1" noChangeArrowheads="1"/>
            </p:cNvSpPr>
            <p:nvPr/>
          </p:nvSpPr>
          <p:spPr bwMode="auto">
            <a:xfrm>
              <a:off x="2497138" y="4735513"/>
              <a:ext cx="409575" cy="2000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28" name="Rectangle 179"/>
            <p:cNvSpPr>
              <a:spLocks noChangeAspect="1" noChangeArrowheads="1"/>
            </p:cNvSpPr>
            <p:nvPr/>
          </p:nvSpPr>
          <p:spPr bwMode="auto">
            <a:xfrm>
              <a:off x="2497138" y="4735513"/>
              <a:ext cx="409575" cy="8572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29" name="Rectangle 180"/>
            <p:cNvSpPr>
              <a:spLocks noChangeAspect="1" noChangeArrowheads="1"/>
            </p:cNvSpPr>
            <p:nvPr/>
          </p:nvSpPr>
          <p:spPr bwMode="auto">
            <a:xfrm>
              <a:off x="2497138" y="4822825"/>
              <a:ext cx="409575" cy="57150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ctr"/>
              <a:endParaRPr lang="fr-FR" altLang="fr-FR" noProof="1">
                <a:solidFill>
                  <a:srgbClr val="080808"/>
                </a:solidFill>
              </a:endParaRPr>
            </a:p>
          </p:txBody>
        </p:sp>
        <p:sp>
          <p:nvSpPr>
            <p:cNvPr id="530" name="Rectangle 181"/>
            <p:cNvSpPr>
              <a:spLocks noChangeAspect="1" noChangeArrowheads="1"/>
            </p:cNvSpPr>
            <p:nvPr/>
          </p:nvSpPr>
          <p:spPr bwMode="auto">
            <a:xfrm>
              <a:off x="2497138" y="4665663"/>
              <a:ext cx="409575" cy="57150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31" name="Line 182"/>
            <p:cNvSpPr>
              <a:spLocks noChangeAspect="1" noChangeShapeType="1"/>
            </p:cNvSpPr>
            <p:nvPr/>
          </p:nvSpPr>
          <p:spPr bwMode="auto">
            <a:xfrm>
              <a:off x="2497138" y="4646613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" name="Oval 183"/>
            <p:cNvSpPr>
              <a:spLocks noChangeAspect="1" noChangeArrowheads="1"/>
            </p:cNvSpPr>
            <p:nvPr/>
          </p:nvSpPr>
          <p:spPr bwMode="auto">
            <a:xfrm rot="5400000">
              <a:off x="2188369" y="48172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33" name="AutoShape 184"/>
            <p:cNvSpPr>
              <a:spLocks noChangeAspect="1" noChangeArrowheads="1"/>
            </p:cNvSpPr>
            <p:nvPr/>
          </p:nvSpPr>
          <p:spPr bwMode="auto">
            <a:xfrm flipV="1">
              <a:off x="2192338" y="48831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34" name="Text Box 185"/>
            <p:cNvSpPr txBox="1">
              <a:spLocks noChangeAspect="1" noChangeArrowheads="1"/>
            </p:cNvSpPr>
            <p:nvPr/>
          </p:nvSpPr>
          <p:spPr bwMode="auto">
            <a:xfrm rot="-5400000">
              <a:off x="1997868" y="4244182"/>
              <a:ext cx="531813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garbarskie</a:t>
              </a:r>
            </a:p>
          </p:txBody>
        </p:sp>
        <p:sp>
          <p:nvSpPr>
            <p:cNvPr id="535" name="Rectangle 186"/>
            <p:cNvSpPr>
              <a:spLocks noChangeAspect="1" noChangeArrowheads="1"/>
            </p:cNvSpPr>
            <p:nvPr/>
          </p:nvSpPr>
          <p:spPr bwMode="auto">
            <a:xfrm>
              <a:off x="4043363" y="40735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36" name="Rectangle 187"/>
            <p:cNvSpPr>
              <a:spLocks noChangeAspect="1" noChangeArrowheads="1"/>
            </p:cNvSpPr>
            <p:nvPr/>
          </p:nvSpPr>
          <p:spPr bwMode="auto">
            <a:xfrm>
              <a:off x="4354513" y="4705350"/>
              <a:ext cx="428625" cy="230188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37" name="Rectangle 188"/>
            <p:cNvSpPr>
              <a:spLocks noChangeAspect="1" noChangeArrowheads="1"/>
            </p:cNvSpPr>
            <p:nvPr/>
          </p:nvSpPr>
          <p:spPr bwMode="auto">
            <a:xfrm>
              <a:off x="4354513" y="4791075"/>
              <a:ext cx="428625" cy="85725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38" name="Rectangle 189"/>
            <p:cNvSpPr>
              <a:spLocks noChangeAspect="1" noChangeArrowheads="1"/>
            </p:cNvSpPr>
            <p:nvPr/>
          </p:nvSpPr>
          <p:spPr bwMode="auto">
            <a:xfrm>
              <a:off x="4354513" y="4705350"/>
              <a:ext cx="428625" cy="8572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39" name="Rectangle 190"/>
            <p:cNvSpPr>
              <a:spLocks noChangeAspect="1" noChangeArrowheads="1"/>
            </p:cNvSpPr>
            <p:nvPr/>
          </p:nvSpPr>
          <p:spPr bwMode="auto">
            <a:xfrm>
              <a:off x="4354513" y="4668838"/>
              <a:ext cx="428625" cy="2698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40" name="Rectangle 191"/>
            <p:cNvSpPr>
              <a:spLocks noChangeAspect="1" noChangeArrowheads="1"/>
            </p:cNvSpPr>
            <p:nvPr/>
          </p:nvSpPr>
          <p:spPr bwMode="auto">
            <a:xfrm>
              <a:off x="4354513" y="4633913"/>
              <a:ext cx="428625" cy="26987"/>
            </a:xfrm>
            <a:prstGeom prst="rect">
              <a:avLst/>
            </a:prstGeom>
            <a:solidFill>
              <a:srgbClr val="2830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28301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41" name="Oval 192"/>
            <p:cNvSpPr>
              <a:spLocks noChangeAspect="1" noChangeArrowheads="1"/>
            </p:cNvSpPr>
            <p:nvPr/>
          </p:nvSpPr>
          <p:spPr bwMode="auto">
            <a:xfrm rot="5400000">
              <a:off x="4070350" y="464502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42" name="Oval 193"/>
            <p:cNvSpPr>
              <a:spLocks noChangeAspect="1" noChangeArrowheads="1"/>
            </p:cNvSpPr>
            <p:nvPr/>
          </p:nvSpPr>
          <p:spPr bwMode="auto">
            <a:xfrm rot="5400000">
              <a:off x="4070350" y="47307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43" name="Oval 194"/>
            <p:cNvSpPr>
              <a:spLocks noChangeAspect="1" noChangeArrowheads="1"/>
            </p:cNvSpPr>
            <p:nvPr/>
          </p:nvSpPr>
          <p:spPr bwMode="auto">
            <a:xfrm rot="5400000">
              <a:off x="4071144" y="48172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44" name="AutoShape 195"/>
            <p:cNvSpPr>
              <a:spLocks noChangeAspect="1" noChangeArrowheads="1"/>
            </p:cNvSpPr>
            <p:nvPr/>
          </p:nvSpPr>
          <p:spPr bwMode="auto">
            <a:xfrm flipV="1">
              <a:off x="4076700" y="48831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45" name="Text Box 196"/>
            <p:cNvSpPr txBox="1">
              <a:spLocks noChangeAspect="1" noChangeArrowheads="1"/>
            </p:cNvSpPr>
            <p:nvPr/>
          </p:nvSpPr>
          <p:spPr bwMode="auto">
            <a:xfrm rot="-5400000">
              <a:off x="3802857" y="4296569"/>
              <a:ext cx="652462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Kramy bogate</a:t>
              </a:r>
            </a:p>
          </p:txBody>
        </p:sp>
        <p:sp>
          <p:nvSpPr>
            <p:cNvPr id="546" name="Rectangle 197"/>
            <p:cNvSpPr>
              <a:spLocks noChangeAspect="1" noChangeArrowheads="1"/>
            </p:cNvSpPr>
            <p:nvPr/>
          </p:nvSpPr>
          <p:spPr bwMode="auto">
            <a:xfrm>
              <a:off x="2166938" y="5030788"/>
              <a:ext cx="863600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47" name="Rectangle 198"/>
            <p:cNvSpPr>
              <a:spLocks noChangeAspect="1" noChangeArrowheads="1"/>
            </p:cNvSpPr>
            <p:nvPr/>
          </p:nvSpPr>
          <p:spPr bwMode="auto">
            <a:xfrm>
              <a:off x="2419350" y="5430838"/>
              <a:ext cx="449263" cy="45878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48" name="Rectangle 199"/>
            <p:cNvSpPr>
              <a:spLocks noChangeAspect="1" noChangeArrowheads="1"/>
            </p:cNvSpPr>
            <p:nvPr/>
          </p:nvSpPr>
          <p:spPr bwMode="auto">
            <a:xfrm>
              <a:off x="2419350" y="5514975"/>
              <a:ext cx="449263" cy="230188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49" name="Line 200"/>
            <p:cNvSpPr>
              <a:spLocks noChangeAspect="1" noChangeShapeType="1"/>
            </p:cNvSpPr>
            <p:nvPr/>
          </p:nvSpPr>
          <p:spPr bwMode="auto">
            <a:xfrm>
              <a:off x="2417763" y="5414963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" name="Line 201"/>
            <p:cNvSpPr>
              <a:spLocks noChangeAspect="1" noChangeShapeType="1"/>
            </p:cNvSpPr>
            <p:nvPr/>
          </p:nvSpPr>
          <p:spPr bwMode="auto">
            <a:xfrm>
              <a:off x="2419350" y="5394325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" name="Rectangle 202"/>
            <p:cNvSpPr>
              <a:spLocks noChangeAspect="1" noChangeArrowheads="1"/>
            </p:cNvSpPr>
            <p:nvPr/>
          </p:nvSpPr>
          <p:spPr bwMode="auto">
            <a:xfrm>
              <a:off x="2419350" y="5430838"/>
              <a:ext cx="449263" cy="8572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52" name="Oval 203"/>
            <p:cNvSpPr>
              <a:spLocks noChangeAspect="1" noChangeArrowheads="1"/>
            </p:cNvSpPr>
            <p:nvPr/>
          </p:nvSpPr>
          <p:spPr bwMode="auto">
            <a:xfrm rot="5400000">
              <a:off x="2195513" y="5773737"/>
              <a:ext cx="52388" cy="55563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53" name="AutoShape 204"/>
            <p:cNvSpPr>
              <a:spLocks noChangeAspect="1" noChangeArrowheads="1"/>
            </p:cNvSpPr>
            <p:nvPr/>
          </p:nvSpPr>
          <p:spPr bwMode="auto">
            <a:xfrm flipV="1">
              <a:off x="2200275" y="5840413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54" name="Text Box 205"/>
            <p:cNvSpPr txBox="1">
              <a:spLocks noChangeAspect="1" noChangeArrowheads="1"/>
            </p:cNvSpPr>
            <p:nvPr/>
          </p:nvSpPr>
          <p:spPr bwMode="auto">
            <a:xfrm rot="-5400000">
              <a:off x="2057400" y="5137150"/>
              <a:ext cx="40640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Ratusz</a:t>
              </a:r>
            </a:p>
          </p:txBody>
        </p:sp>
        <p:sp>
          <p:nvSpPr>
            <p:cNvPr id="555" name="Rectangle 206"/>
            <p:cNvSpPr>
              <a:spLocks noChangeAspect="1" noChangeArrowheads="1"/>
            </p:cNvSpPr>
            <p:nvPr/>
          </p:nvSpPr>
          <p:spPr bwMode="auto">
            <a:xfrm>
              <a:off x="1230313" y="5030788"/>
              <a:ext cx="863600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56" name="Rectangle 207"/>
            <p:cNvSpPr>
              <a:spLocks noChangeAspect="1" noChangeArrowheads="1"/>
            </p:cNvSpPr>
            <p:nvPr/>
          </p:nvSpPr>
          <p:spPr bwMode="auto">
            <a:xfrm>
              <a:off x="1482725" y="5661025"/>
              <a:ext cx="447675" cy="230188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57" name="Rectangle 208"/>
            <p:cNvSpPr>
              <a:spLocks noChangeAspect="1" noChangeArrowheads="1"/>
            </p:cNvSpPr>
            <p:nvPr/>
          </p:nvSpPr>
          <p:spPr bwMode="auto">
            <a:xfrm>
              <a:off x="1482725" y="5716588"/>
              <a:ext cx="447675" cy="114300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58" name="Rectangle 209"/>
            <p:cNvSpPr>
              <a:spLocks noChangeAspect="1" noChangeArrowheads="1"/>
            </p:cNvSpPr>
            <p:nvPr/>
          </p:nvSpPr>
          <p:spPr bwMode="auto">
            <a:xfrm>
              <a:off x="1482725" y="5661025"/>
              <a:ext cx="447675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59" name="Line 210"/>
            <p:cNvSpPr>
              <a:spLocks noChangeAspect="1" noChangeShapeType="1"/>
            </p:cNvSpPr>
            <p:nvPr/>
          </p:nvSpPr>
          <p:spPr bwMode="auto">
            <a:xfrm>
              <a:off x="1481138" y="5648325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" name="Line 211"/>
            <p:cNvSpPr>
              <a:spLocks noChangeAspect="1" noChangeShapeType="1"/>
            </p:cNvSpPr>
            <p:nvPr/>
          </p:nvSpPr>
          <p:spPr bwMode="auto">
            <a:xfrm>
              <a:off x="1482725" y="5627688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" name="Oval 212"/>
            <p:cNvSpPr>
              <a:spLocks noChangeAspect="1" noChangeArrowheads="1"/>
            </p:cNvSpPr>
            <p:nvPr/>
          </p:nvSpPr>
          <p:spPr bwMode="auto">
            <a:xfrm rot="5400000">
              <a:off x="1258094" y="5774531"/>
              <a:ext cx="52388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62" name="AutoShape 213"/>
            <p:cNvSpPr>
              <a:spLocks noChangeAspect="1" noChangeArrowheads="1"/>
            </p:cNvSpPr>
            <p:nvPr/>
          </p:nvSpPr>
          <p:spPr bwMode="auto">
            <a:xfrm flipV="1">
              <a:off x="1263650" y="5840413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63" name="Text Box 214"/>
            <p:cNvSpPr txBox="1">
              <a:spLocks noChangeAspect="1" noChangeArrowheads="1"/>
            </p:cNvSpPr>
            <p:nvPr/>
          </p:nvSpPr>
          <p:spPr bwMode="auto">
            <a:xfrm rot="-5400000">
              <a:off x="1108869" y="5142707"/>
              <a:ext cx="414337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Kabaty</a:t>
              </a:r>
            </a:p>
          </p:txBody>
        </p:sp>
        <p:sp>
          <p:nvSpPr>
            <p:cNvPr id="564" name="Rectangle 215"/>
            <p:cNvSpPr>
              <a:spLocks noChangeAspect="1" noChangeArrowheads="1"/>
            </p:cNvSpPr>
            <p:nvPr/>
          </p:nvSpPr>
          <p:spPr bwMode="auto">
            <a:xfrm>
              <a:off x="4043363" y="5030788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65" name="Rectangle 216"/>
            <p:cNvSpPr>
              <a:spLocks noChangeAspect="1" noChangeArrowheads="1"/>
            </p:cNvSpPr>
            <p:nvPr/>
          </p:nvSpPr>
          <p:spPr bwMode="auto">
            <a:xfrm>
              <a:off x="4352925" y="5172075"/>
              <a:ext cx="547688" cy="7175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66" name="Rectangle 217"/>
            <p:cNvSpPr>
              <a:spLocks noChangeAspect="1" noChangeArrowheads="1"/>
            </p:cNvSpPr>
            <p:nvPr/>
          </p:nvSpPr>
          <p:spPr bwMode="auto">
            <a:xfrm>
              <a:off x="4352925" y="5100638"/>
              <a:ext cx="547688" cy="5873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67" name="Rectangle 218"/>
            <p:cNvSpPr>
              <a:spLocks noChangeAspect="1" noChangeArrowheads="1"/>
            </p:cNvSpPr>
            <p:nvPr/>
          </p:nvSpPr>
          <p:spPr bwMode="auto">
            <a:xfrm>
              <a:off x="4352925" y="5172075"/>
              <a:ext cx="547688" cy="574675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68" name="Line 219"/>
            <p:cNvSpPr>
              <a:spLocks noChangeAspect="1" noChangeShapeType="1"/>
            </p:cNvSpPr>
            <p:nvPr/>
          </p:nvSpPr>
          <p:spPr bwMode="auto">
            <a:xfrm>
              <a:off x="4352925" y="5086350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" name="Rectangle 220"/>
            <p:cNvSpPr>
              <a:spLocks noChangeAspect="1" noChangeArrowheads="1"/>
            </p:cNvSpPr>
            <p:nvPr/>
          </p:nvSpPr>
          <p:spPr bwMode="auto">
            <a:xfrm>
              <a:off x="4352925" y="5173663"/>
              <a:ext cx="547688" cy="11430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grpSp>
          <p:nvGrpSpPr>
            <p:cNvPr id="570" name="Group 221"/>
            <p:cNvGrpSpPr>
              <a:grpSpLocks noChangeAspect="1"/>
            </p:cNvGrpSpPr>
            <p:nvPr/>
          </p:nvGrpSpPr>
          <p:grpSpPr bwMode="auto">
            <a:xfrm rot="5400000">
              <a:off x="3941763" y="5645150"/>
              <a:ext cx="311150" cy="53975"/>
              <a:chOff x="1950" y="3388"/>
              <a:chExt cx="410" cy="71"/>
            </a:xfrm>
          </p:grpSpPr>
          <p:sp>
            <p:nvSpPr>
              <p:cNvPr id="620" name="Oval 222"/>
              <p:cNvSpPr>
                <a:spLocks noChangeAspect="1" noChangeArrowheads="1"/>
              </p:cNvSpPr>
              <p:nvPr/>
            </p:nvSpPr>
            <p:spPr bwMode="auto">
              <a:xfrm>
                <a:off x="1950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621" name="Oval 223"/>
              <p:cNvSpPr>
                <a:spLocks noChangeAspect="1" noChangeArrowheads="1"/>
              </p:cNvSpPr>
              <p:nvPr/>
            </p:nvSpPr>
            <p:spPr bwMode="auto">
              <a:xfrm>
                <a:off x="2063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622" name="Oval 224"/>
              <p:cNvSpPr>
                <a:spLocks noChangeAspect="1" noChangeArrowheads="1"/>
              </p:cNvSpPr>
              <p:nvPr/>
            </p:nvSpPr>
            <p:spPr bwMode="auto">
              <a:xfrm>
                <a:off x="2176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623" name="Oval 225"/>
              <p:cNvSpPr>
                <a:spLocks noChangeAspect="1" noChangeArrowheads="1"/>
              </p:cNvSpPr>
              <p:nvPr/>
            </p:nvSpPr>
            <p:spPr bwMode="auto">
              <a:xfrm>
                <a:off x="2289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</p:grpSp>
        <p:sp>
          <p:nvSpPr>
            <p:cNvPr id="571" name="Text Box 226"/>
            <p:cNvSpPr txBox="1">
              <a:spLocks noChangeAspect="1" noChangeArrowheads="1"/>
            </p:cNvSpPr>
            <p:nvPr/>
          </p:nvSpPr>
          <p:spPr bwMode="auto">
            <a:xfrm rot="-5400000">
              <a:off x="3857625" y="5213351"/>
              <a:ext cx="5429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Sukiennice</a:t>
              </a:r>
            </a:p>
          </p:txBody>
        </p:sp>
        <p:sp>
          <p:nvSpPr>
            <p:cNvPr id="572" name="Rectangle 227"/>
            <p:cNvSpPr>
              <a:spLocks noChangeAspect="1" noChangeArrowheads="1"/>
            </p:cNvSpPr>
            <p:nvPr/>
          </p:nvSpPr>
          <p:spPr bwMode="auto">
            <a:xfrm>
              <a:off x="3105150" y="5030788"/>
              <a:ext cx="863600" cy="863600"/>
            </a:xfrm>
            <a:prstGeom prst="rect">
              <a:avLst/>
            </a:prstGeom>
            <a:noFill/>
            <a:ln w="28575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73" name="Rectangle 228"/>
            <p:cNvSpPr>
              <a:spLocks noChangeAspect="1" noChangeArrowheads="1"/>
            </p:cNvSpPr>
            <p:nvPr/>
          </p:nvSpPr>
          <p:spPr bwMode="auto">
            <a:xfrm>
              <a:off x="3351213" y="5486400"/>
              <a:ext cx="508000" cy="4032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74" name="Rectangle 229"/>
            <p:cNvSpPr>
              <a:spLocks noChangeAspect="1" noChangeArrowheads="1"/>
            </p:cNvSpPr>
            <p:nvPr/>
          </p:nvSpPr>
          <p:spPr bwMode="auto">
            <a:xfrm>
              <a:off x="3351213" y="5513388"/>
              <a:ext cx="508000" cy="173037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75" name="Line 230"/>
            <p:cNvSpPr>
              <a:spLocks noChangeAspect="1" noChangeShapeType="1"/>
            </p:cNvSpPr>
            <p:nvPr/>
          </p:nvSpPr>
          <p:spPr bwMode="auto">
            <a:xfrm>
              <a:off x="3351213" y="5448300"/>
              <a:ext cx="34925" cy="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" name="Rectangle 231"/>
            <p:cNvSpPr>
              <a:spLocks noChangeAspect="1" noChangeArrowheads="1"/>
            </p:cNvSpPr>
            <p:nvPr/>
          </p:nvSpPr>
          <p:spPr bwMode="auto">
            <a:xfrm>
              <a:off x="3351213" y="5486400"/>
              <a:ext cx="508000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77" name="Line 232"/>
            <p:cNvSpPr>
              <a:spLocks noChangeAspect="1" noChangeShapeType="1"/>
            </p:cNvSpPr>
            <p:nvPr/>
          </p:nvSpPr>
          <p:spPr bwMode="auto">
            <a:xfrm>
              <a:off x="3351213" y="5468938"/>
              <a:ext cx="34925" cy="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" name="Oval 233"/>
            <p:cNvSpPr>
              <a:spLocks noChangeAspect="1" noChangeArrowheads="1"/>
            </p:cNvSpPr>
            <p:nvPr/>
          </p:nvSpPr>
          <p:spPr bwMode="auto">
            <a:xfrm rot="5400000">
              <a:off x="3132932" y="5774531"/>
              <a:ext cx="52388" cy="53975"/>
            </a:xfrm>
            <a:prstGeom prst="ellipse">
              <a:avLst/>
            </a:prstGeom>
            <a:solidFill>
              <a:srgbClr val="49524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79" name="AutoShape 234"/>
            <p:cNvSpPr>
              <a:spLocks noChangeAspect="1" noChangeArrowheads="1"/>
            </p:cNvSpPr>
            <p:nvPr/>
          </p:nvSpPr>
          <p:spPr bwMode="auto">
            <a:xfrm flipV="1">
              <a:off x="3138488" y="5840413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80" name="Text Box 235"/>
            <p:cNvSpPr txBox="1">
              <a:spLocks noChangeAspect="1" noChangeArrowheads="1"/>
            </p:cNvSpPr>
            <p:nvPr/>
          </p:nvSpPr>
          <p:spPr bwMode="auto">
            <a:xfrm rot="-5400000">
              <a:off x="2874169" y="5230019"/>
              <a:ext cx="608012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Wielka waga</a:t>
              </a:r>
            </a:p>
          </p:txBody>
        </p:sp>
        <p:sp>
          <p:nvSpPr>
            <p:cNvPr id="581" name="Rectangle 236"/>
            <p:cNvSpPr>
              <a:spLocks noChangeAspect="1" noChangeArrowheads="1"/>
            </p:cNvSpPr>
            <p:nvPr/>
          </p:nvSpPr>
          <p:spPr bwMode="auto">
            <a:xfrm>
              <a:off x="2160588" y="6384925"/>
              <a:ext cx="865187" cy="458788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82" name="Text Box 237"/>
            <p:cNvSpPr txBox="1">
              <a:spLocks noChangeAspect="1" noChangeArrowheads="1"/>
            </p:cNvSpPr>
            <p:nvPr/>
          </p:nvSpPr>
          <p:spPr bwMode="auto">
            <a:xfrm rot="-5400000">
              <a:off x="2041525" y="6124576"/>
              <a:ext cx="48577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Wojciech</a:t>
              </a:r>
            </a:p>
          </p:txBody>
        </p:sp>
        <p:sp>
          <p:nvSpPr>
            <p:cNvPr id="583" name="Rectangle 238"/>
            <p:cNvSpPr>
              <a:spLocks noChangeAspect="1" noChangeArrowheads="1"/>
            </p:cNvSpPr>
            <p:nvPr/>
          </p:nvSpPr>
          <p:spPr bwMode="auto">
            <a:xfrm>
              <a:off x="2160588" y="5981700"/>
              <a:ext cx="865187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84" name="Rectangle 239"/>
            <p:cNvSpPr>
              <a:spLocks noChangeAspect="1" noChangeArrowheads="1"/>
            </p:cNvSpPr>
            <p:nvPr/>
          </p:nvSpPr>
          <p:spPr bwMode="auto">
            <a:xfrm>
              <a:off x="2160588" y="6411913"/>
              <a:ext cx="865187" cy="201612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85" name="Rectangle 240"/>
            <p:cNvSpPr>
              <a:spLocks noChangeAspect="1" noChangeArrowheads="1"/>
            </p:cNvSpPr>
            <p:nvPr/>
          </p:nvSpPr>
          <p:spPr bwMode="auto">
            <a:xfrm>
              <a:off x="2160588" y="6345238"/>
              <a:ext cx="865187" cy="2698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86" name="Rectangle 241"/>
            <p:cNvSpPr>
              <a:spLocks noChangeAspect="1" noChangeArrowheads="1"/>
            </p:cNvSpPr>
            <p:nvPr/>
          </p:nvSpPr>
          <p:spPr bwMode="auto">
            <a:xfrm>
              <a:off x="2160588" y="6276975"/>
              <a:ext cx="865187" cy="57150"/>
            </a:xfrm>
            <a:prstGeom prst="rect">
              <a:avLst/>
            </a:prstGeom>
            <a:solidFill>
              <a:srgbClr val="2830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28301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87" name="Rectangle 242"/>
            <p:cNvSpPr>
              <a:spLocks noChangeAspect="1" noChangeArrowheads="1"/>
            </p:cNvSpPr>
            <p:nvPr/>
          </p:nvSpPr>
          <p:spPr bwMode="auto">
            <a:xfrm>
              <a:off x="2160588" y="6384925"/>
              <a:ext cx="865187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88" name="Oval 243"/>
            <p:cNvSpPr>
              <a:spLocks noChangeAspect="1" noChangeArrowheads="1"/>
            </p:cNvSpPr>
            <p:nvPr/>
          </p:nvSpPr>
          <p:spPr bwMode="auto">
            <a:xfrm rot="5400000">
              <a:off x="2187575" y="663892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89" name="Oval 244"/>
            <p:cNvSpPr>
              <a:spLocks noChangeAspect="1" noChangeArrowheads="1"/>
            </p:cNvSpPr>
            <p:nvPr/>
          </p:nvSpPr>
          <p:spPr bwMode="auto">
            <a:xfrm rot="5400000">
              <a:off x="2187575" y="67246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0" name="Rectangle 245"/>
            <p:cNvSpPr>
              <a:spLocks noChangeAspect="1" noChangeArrowheads="1"/>
            </p:cNvSpPr>
            <p:nvPr/>
          </p:nvSpPr>
          <p:spPr bwMode="auto">
            <a:xfrm>
              <a:off x="1230313" y="5983288"/>
              <a:ext cx="862012" cy="862012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1" name="Rectangle 246"/>
            <p:cNvSpPr>
              <a:spLocks noChangeAspect="1" noChangeArrowheads="1"/>
            </p:cNvSpPr>
            <p:nvPr/>
          </p:nvSpPr>
          <p:spPr bwMode="auto">
            <a:xfrm>
              <a:off x="1481138" y="6035675"/>
              <a:ext cx="612775" cy="804863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2" name="Rectangle 247"/>
            <p:cNvSpPr>
              <a:spLocks noChangeAspect="1" noChangeArrowheads="1"/>
            </p:cNvSpPr>
            <p:nvPr/>
          </p:nvSpPr>
          <p:spPr bwMode="auto">
            <a:xfrm>
              <a:off x="1481138" y="6175375"/>
              <a:ext cx="612775" cy="458788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3" name="Rectangle 248"/>
            <p:cNvSpPr>
              <a:spLocks noChangeAspect="1" noChangeArrowheads="1"/>
            </p:cNvSpPr>
            <p:nvPr/>
          </p:nvSpPr>
          <p:spPr bwMode="auto">
            <a:xfrm>
              <a:off x="1481138" y="6034088"/>
              <a:ext cx="612775" cy="1428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4" name="Oval 249"/>
            <p:cNvSpPr>
              <a:spLocks noChangeAspect="1" noChangeArrowheads="1"/>
            </p:cNvSpPr>
            <p:nvPr/>
          </p:nvSpPr>
          <p:spPr bwMode="auto">
            <a:xfrm rot="5400000">
              <a:off x="1258094" y="6725444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5" name="Text Box 250"/>
            <p:cNvSpPr txBox="1">
              <a:spLocks noChangeAspect="1" noChangeArrowheads="1"/>
            </p:cNvSpPr>
            <p:nvPr/>
          </p:nvSpPr>
          <p:spPr bwMode="auto">
            <a:xfrm rot="-5400000">
              <a:off x="950912" y="6248401"/>
              <a:ext cx="7461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Wieza ratuszowa</a:t>
              </a:r>
            </a:p>
          </p:txBody>
        </p:sp>
        <p:sp>
          <p:nvSpPr>
            <p:cNvPr id="596" name="Rectangle 251"/>
            <p:cNvSpPr>
              <a:spLocks noChangeArrowheads="1"/>
            </p:cNvSpPr>
            <p:nvPr/>
          </p:nvSpPr>
          <p:spPr bwMode="auto">
            <a:xfrm>
              <a:off x="3198813" y="6018213"/>
              <a:ext cx="1708150" cy="8175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7" name="Rectangle 252"/>
            <p:cNvSpPr>
              <a:spLocks noChangeArrowheads="1"/>
            </p:cNvSpPr>
            <p:nvPr/>
          </p:nvSpPr>
          <p:spPr bwMode="auto">
            <a:xfrm>
              <a:off x="3240088" y="6232525"/>
              <a:ext cx="234950" cy="92075"/>
            </a:xfrm>
            <a:prstGeom prst="rect">
              <a:avLst/>
            </a:prstGeom>
            <a:noFill/>
            <a:ln w="19050" algn="ctr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8" name="Rectangle 253"/>
            <p:cNvSpPr>
              <a:spLocks noChangeArrowheads="1"/>
            </p:cNvSpPr>
            <p:nvPr/>
          </p:nvSpPr>
          <p:spPr bwMode="auto">
            <a:xfrm>
              <a:off x="3240088" y="6381750"/>
              <a:ext cx="234950" cy="904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9" name="Rectangle 254"/>
            <p:cNvSpPr>
              <a:spLocks noChangeArrowheads="1"/>
            </p:cNvSpPr>
            <p:nvPr/>
          </p:nvSpPr>
          <p:spPr bwMode="auto">
            <a:xfrm>
              <a:off x="3240088" y="6529388"/>
              <a:ext cx="234950" cy="92075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600" name="Text Box 255"/>
            <p:cNvSpPr txBox="1">
              <a:spLocks noChangeArrowheads="1"/>
            </p:cNvSpPr>
            <p:nvPr/>
          </p:nvSpPr>
          <p:spPr bwMode="auto">
            <a:xfrm>
              <a:off x="3586163" y="6016625"/>
              <a:ext cx="1316037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Town administration</a:t>
              </a:r>
            </a:p>
          </p:txBody>
        </p:sp>
        <p:sp>
          <p:nvSpPr>
            <p:cNvPr id="601" name="Text Box 256"/>
            <p:cNvSpPr txBox="1">
              <a:spLocks noChangeArrowheads="1"/>
            </p:cNvSpPr>
            <p:nvPr/>
          </p:nvSpPr>
          <p:spPr bwMode="auto">
            <a:xfrm>
              <a:off x="3586163" y="6162675"/>
              <a:ext cx="13366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Trade administration</a:t>
              </a:r>
            </a:p>
          </p:txBody>
        </p:sp>
        <p:sp>
          <p:nvSpPr>
            <p:cNvPr id="602" name="Text Box 257"/>
            <p:cNvSpPr txBox="1">
              <a:spLocks noChangeArrowheads="1"/>
            </p:cNvSpPr>
            <p:nvPr/>
          </p:nvSpPr>
          <p:spPr bwMode="auto">
            <a:xfrm>
              <a:off x="3586163" y="6303963"/>
              <a:ext cx="10985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Trading facilities</a:t>
              </a:r>
            </a:p>
          </p:txBody>
        </p:sp>
        <p:sp>
          <p:nvSpPr>
            <p:cNvPr id="603" name="Text Box 258"/>
            <p:cNvSpPr txBox="1">
              <a:spLocks noChangeArrowheads="1"/>
            </p:cNvSpPr>
            <p:nvPr/>
          </p:nvSpPr>
          <p:spPr bwMode="auto">
            <a:xfrm>
              <a:off x="3586163" y="6451600"/>
              <a:ext cx="950901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Religious use</a:t>
              </a:r>
            </a:p>
          </p:txBody>
        </p:sp>
        <p:sp>
          <p:nvSpPr>
            <p:cNvPr id="604" name="Rectangle 259"/>
            <p:cNvSpPr>
              <a:spLocks noChangeArrowheads="1"/>
            </p:cNvSpPr>
            <p:nvPr/>
          </p:nvSpPr>
          <p:spPr bwMode="auto">
            <a:xfrm>
              <a:off x="3240088" y="6678613"/>
              <a:ext cx="234950" cy="90487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rgbClr val="333333"/>
              </a:solidFill>
              <a:prstDash val="lgDash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605" name="Text Box 260"/>
            <p:cNvSpPr txBox="1">
              <a:spLocks noChangeArrowheads="1"/>
            </p:cNvSpPr>
            <p:nvPr/>
          </p:nvSpPr>
          <p:spPr bwMode="auto">
            <a:xfrm>
              <a:off x="3586163" y="6600825"/>
              <a:ext cx="135731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Unlocalised artefacts</a:t>
              </a:r>
            </a:p>
          </p:txBody>
        </p:sp>
        <p:sp>
          <p:nvSpPr>
            <p:cNvPr id="606" name="Rectangle 261"/>
            <p:cNvSpPr>
              <a:spLocks noChangeArrowheads="1"/>
            </p:cNvSpPr>
            <p:nvPr/>
          </p:nvSpPr>
          <p:spPr bwMode="auto">
            <a:xfrm>
              <a:off x="3236913" y="6084888"/>
              <a:ext cx="234950" cy="90487"/>
            </a:xfrm>
            <a:prstGeom prst="rect">
              <a:avLst/>
            </a:prstGeom>
            <a:noFill/>
            <a:ln w="9525" algn="ctr">
              <a:solidFill>
                <a:srgbClr val="292929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607" name="Text Box 262"/>
            <p:cNvSpPr txBox="1">
              <a:spLocks noChangeArrowheads="1"/>
            </p:cNvSpPr>
            <p:nvPr/>
          </p:nvSpPr>
          <p:spPr bwMode="auto">
            <a:xfrm>
              <a:off x="1500188" y="-30252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chemeClr val="tx1">
                      <a:lumMod val="20000"/>
                      <a:lumOff val="80000"/>
                    </a:schemeClr>
                  </a:solidFill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608" name="Text Box 263"/>
            <p:cNvSpPr txBox="1">
              <a:spLocks noChangeArrowheads="1"/>
            </p:cNvSpPr>
            <p:nvPr/>
          </p:nvSpPr>
          <p:spPr bwMode="auto">
            <a:xfrm>
              <a:off x="2473325" y="-30252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chemeClr val="tx1">
                      <a:lumMod val="20000"/>
                      <a:lumOff val="80000"/>
                    </a:schemeClr>
                  </a:solidFill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609" name="Text Box 264"/>
            <p:cNvSpPr txBox="1">
              <a:spLocks noChangeArrowheads="1"/>
            </p:cNvSpPr>
            <p:nvPr/>
          </p:nvSpPr>
          <p:spPr bwMode="auto">
            <a:xfrm>
              <a:off x="3405188" y="-30252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chemeClr val="tx1">
                      <a:lumMod val="20000"/>
                      <a:lumOff val="80000"/>
                    </a:schemeClr>
                  </a:solidFill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610" name="Text Box 265"/>
            <p:cNvSpPr txBox="1">
              <a:spLocks noChangeArrowheads="1"/>
            </p:cNvSpPr>
            <p:nvPr/>
          </p:nvSpPr>
          <p:spPr bwMode="auto">
            <a:xfrm>
              <a:off x="4305300" y="-30252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chemeClr val="tx1">
                      <a:lumMod val="20000"/>
                      <a:lumOff val="80000"/>
                    </a:schemeClr>
                  </a:solidFill>
                  <a:latin typeface="Courier New" panose="02070309020205020404" pitchFamily="49" charset="0"/>
                </a:rPr>
                <a:t>d</a:t>
              </a:r>
            </a:p>
          </p:txBody>
        </p:sp>
        <p:sp>
          <p:nvSpPr>
            <p:cNvPr id="611" name="Text Box 266"/>
            <p:cNvSpPr txBox="1">
              <a:spLocks noChangeArrowheads="1"/>
            </p:cNvSpPr>
            <p:nvPr/>
          </p:nvSpPr>
          <p:spPr bwMode="auto">
            <a:xfrm>
              <a:off x="779463" y="538163"/>
              <a:ext cx="320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612" name="Text Box 267"/>
            <p:cNvSpPr txBox="1">
              <a:spLocks noChangeArrowheads="1"/>
            </p:cNvSpPr>
            <p:nvPr/>
          </p:nvSpPr>
          <p:spPr bwMode="auto">
            <a:xfrm>
              <a:off x="779463" y="1476375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613" name="Text Box 268"/>
            <p:cNvSpPr txBox="1">
              <a:spLocks noChangeArrowheads="1"/>
            </p:cNvSpPr>
            <p:nvPr/>
          </p:nvSpPr>
          <p:spPr bwMode="auto">
            <a:xfrm>
              <a:off x="779463" y="2408238"/>
              <a:ext cx="320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614" name="Text Box 269"/>
            <p:cNvSpPr txBox="1">
              <a:spLocks noChangeArrowheads="1"/>
            </p:cNvSpPr>
            <p:nvPr/>
          </p:nvSpPr>
          <p:spPr bwMode="auto">
            <a:xfrm>
              <a:off x="779463" y="3429000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615" name="Text Box 270"/>
            <p:cNvSpPr txBox="1">
              <a:spLocks noChangeArrowheads="1"/>
            </p:cNvSpPr>
            <p:nvPr/>
          </p:nvSpPr>
          <p:spPr bwMode="auto">
            <a:xfrm>
              <a:off x="779463" y="4337050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5</a:t>
              </a:r>
            </a:p>
          </p:txBody>
        </p:sp>
        <p:sp>
          <p:nvSpPr>
            <p:cNvPr id="616" name="Text Box 271"/>
            <p:cNvSpPr txBox="1">
              <a:spLocks noChangeArrowheads="1"/>
            </p:cNvSpPr>
            <p:nvPr/>
          </p:nvSpPr>
          <p:spPr bwMode="auto">
            <a:xfrm>
              <a:off x="779463" y="5303838"/>
              <a:ext cx="320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  <p:sp>
          <p:nvSpPr>
            <p:cNvPr id="617" name="Text Box 272"/>
            <p:cNvSpPr txBox="1">
              <a:spLocks noChangeArrowheads="1"/>
            </p:cNvSpPr>
            <p:nvPr/>
          </p:nvSpPr>
          <p:spPr bwMode="auto">
            <a:xfrm>
              <a:off x="779463" y="6262688"/>
              <a:ext cx="320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7</a:t>
              </a:r>
            </a:p>
          </p:txBody>
        </p:sp>
        <p:sp>
          <p:nvSpPr>
            <p:cNvPr id="618" name="Line 273"/>
            <p:cNvSpPr>
              <a:spLocks noChangeAspect="1" noChangeShapeType="1"/>
            </p:cNvSpPr>
            <p:nvPr/>
          </p:nvSpPr>
          <p:spPr bwMode="auto">
            <a:xfrm>
              <a:off x="1487488" y="6019800"/>
              <a:ext cx="33337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" name="Line 274"/>
            <p:cNvSpPr>
              <a:spLocks noChangeAspect="1" noChangeShapeType="1"/>
            </p:cNvSpPr>
            <p:nvPr/>
          </p:nvSpPr>
          <p:spPr bwMode="auto">
            <a:xfrm>
              <a:off x="1487488" y="5999163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4" name="Text Box 20"/>
          <p:cNvSpPr txBox="1">
            <a:spLocks noChangeArrowheads="1"/>
          </p:cNvSpPr>
          <p:nvPr/>
        </p:nvSpPr>
        <p:spPr bwMode="auto">
          <a:xfrm>
            <a:off x="511346" y="6001228"/>
            <a:ext cx="35545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* [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dans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] E.R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Tufte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The visual display of quantitative information , </a:t>
            </a:r>
          </a:p>
          <a:p>
            <a:pPr algn="r" eaLnBrk="1" hangingPunct="1">
              <a:defRPr/>
            </a:pPr>
            <a:r>
              <a:rPr lang="en-US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Graphic Press, Cheshire 2001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766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4784645" y="2208610"/>
            <a:ext cx="1588" cy="195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4748133" y="4164410"/>
            <a:ext cx="20240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2336720" y="2251472"/>
            <a:ext cx="1588" cy="195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2300208" y="4161235"/>
            <a:ext cx="20240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ectangle 21"/>
          <p:cNvSpPr>
            <a:spLocks noChangeAspect="1" noChangeArrowheads="1"/>
          </p:cNvSpPr>
          <p:nvPr/>
        </p:nvSpPr>
        <p:spPr bwMode="auto">
          <a:xfrm>
            <a:off x="2336720" y="2364185"/>
            <a:ext cx="1800225" cy="1800225"/>
          </a:xfrm>
          <a:prstGeom prst="rect">
            <a:avLst/>
          </a:prstGeom>
          <a:solidFill>
            <a:srgbClr val="EAEAEA">
              <a:alpha val="39999"/>
            </a:srgbClr>
          </a:solidFill>
          <a:ln w="9525" cap="rnd">
            <a:solidFill>
              <a:srgbClr val="28301E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022520" y="3616722"/>
            <a:ext cx="827088" cy="5397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3022520" y="3616722"/>
            <a:ext cx="827088" cy="417513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3022520" y="3423047"/>
            <a:ext cx="827088" cy="179388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3022520" y="3353197"/>
            <a:ext cx="827088" cy="57150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3022520" y="4031060"/>
            <a:ext cx="71438" cy="1587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Rectangle 31"/>
          <p:cNvSpPr>
            <a:spLocks noChangeAspect="1" noChangeArrowheads="1"/>
          </p:cNvSpPr>
          <p:nvPr/>
        </p:nvSpPr>
        <p:spPr bwMode="auto">
          <a:xfrm>
            <a:off x="4784645" y="2364185"/>
            <a:ext cx="1800225" cy="1800225"/>
          </a:xfrm>
          <a:prstGeom prst="rect">
            <a:avLst/>
          </a:prstGeom>
          <a:solidFill>
            <a:srgbClr val="EAEAEA">
              <a:alpha val="39999"/>
            </a:srgbClr>
          </a:solidFill>
          <a:ln w="9525" cap="rnd" algn="ctr">
            <a:solidFill>
              <a:srgbClr val="28301E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5310108" y="3677047"/>
            <a:ext cx="935037" cy="4794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5310108" y="3792935"/>
            <a:ext cx="935037" cy="23812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5310108" y="3675460"/>
            <a:ext cx="935037" cy="119062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5308520" y="3650060"/>
            <a:ext cx="71438" cy="1587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36"/>
          <p:cNvSpPr>
            <a:spLocks noChangeShapeType="1"/>
          </p:cNvSpPr>
          <p:nvPr/>
        </p:nvSpPr>
        <p:spPr bwMode="auto">
          <a:xfrm>
            <a:off x="5310108" y="3608785"/>
            <a:ext cx="71437" cy="1587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AutoShape 38"/>
          <p:cNvSpPr>
            <a:spLocks noChangeArrowheads="1"/>
          </p:cNvSpPr>
          <p:nvPr/>
        </p:nvSpPr>
        <p:spPr bwMode="auto">
          <a:xfrm flipV="1">
            <a:off x="4854495" y="4051697"/>
            <a:ext cx="85725" cy="857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2430383" y="4164410"/>
            <a:ext cx="1803400" cy="422275"/>
            <a:chOff x="535" y="2160"/>
            <a:chExt cx="1136" cy="266"/>
          </a:xfrm>
        </p:grpSpPr>
        <p:sp>
          <p:nvSpPr>
            <p:cNvPr id="28" name="Line 40"/>
            <p:cNvSpPr>
              <a:spLocks noChangeShapeType="1"/>
            </p:cNvSpPr>
            <p:nvPr/>
          </p:nvSpPr>
          <p:spPr bwMode="auto">
            <a:xfrm flipV="1">
              <a:off x="591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717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 flipV="1">
              <a:off x="843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43"/>
            <p:cNvSpPr>
              <a:spLocks noChangeShapeType="1"/>
            </p:cNvSpPr>
            <p:nvPr/>
          </p:nvSpPr>
          <p:spPr bwMode="auto">
            <a:xfrm flipV="1">
              <a:off x="969" y="2160"/>
              <a:ext cx="0" cy="5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 flipV="1">
              <a:off x="1095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 flipV="1">
              <a:off x="1221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46"/>
            <p:cNvSpPr>
              <a:spLocks noChangeShapeType="1"/>
            </p:cNvSpPr>
            <p:nvPr/>
          </p:nvSpPr>
          <p:spPr bwMode="auto">
            <a:xfrm flipV="1">
              <a:off x="1347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47"/>
            <p:cNvSpPr>
              <a:spLocks noChangeShapeType="1"/>
            </p:cNvSpPr>
            <p:nvPr/>
          </p:nvSpPr>
          <p:spPr bwMode="auto">
            <a:xfrm flipV="1">
              <a:off x="1473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 flipV="1">
              <a:off x="1599" y="2160"/>
              <a:ext cx="0" cy="5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 Box 49"/>
            <p:cNvSpPr txBox="1">
              <a:spLocks noChangeArrowheads="1"/>
            </p:cNvSpPr>
            <p:nvPr/>
          </p:nvSpPr>
          <p:spPr bwMode="auto">
            <a:xfrm rot="-5400000">
              <a:off x="1474" y="2228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eaLnBrk="1" hangingPunct="1"/>
              <a:r>
                <a:rPr lang="fr-FR" altLang="fr-FR" sz="800">
                  <a:solidFill>
                    <a:schemeClr val="bg2"/>
                  </a:solidFill>
                </a:rPr>
                <a:t>2000</a:t>
              </a: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 rot="-5400000">
              <a:off x="842" y="2226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eaLnBrk="1" hangingPunct="1"/>
              <a:r>
                <a:rPr lang="fr-FR" altLang="fr-FR" sz="800">
                  <a:solidFill>
                    <a:schemeClr val="bg2"/>
                  </a:solidFill>
                </a:rPr>
                <a:t>1500</a:t>
              </a:r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 flipV="1">
              <a:off x="649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 flipV="1">
              <a:off x="775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 flipV="1">
              <a:off x="901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 flipV="1">
              <a:off x="1153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 flipV="1">
              <a:off x="1279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 flipV="1">
              <a:off x="1405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 flipV="1">
              <a:off x="1531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58"/>
            <p:cNvSpPr>
              <a:spLocks noChangeShapeType="1"/>
            </p:cNvSpPr>
            <p:nvPr/>
          </p:nvSpPr>
          <p:spPr bwMode="auto">
            <a:xfrm flipV="1">
              <a:off x="1037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59"/>
            <p:cNvSpPr>
              <a:spLocks noChangeShapeType="1"/>
            </p:cNvSpPr>
            <p:nvPr/>
          </p:nvSpPr>
          <p:spPr bwMode="auto">
            <a:xfrm flipV="1">
              <a:off x="535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" name="Group 60"/>
          <p:cNvGrpSpPr>
            <a:grpSpLocks/>
          </p:cNvGrpSpPr>
          <p:nvPr/>
        </p:nvGrpSpPr>
        <p:grpSpPr bwMode="auto">
          <a:xfrm>
            <a:off x="4879895" y="4164410"/>
            <a:ext cx="1803400" cy="422275"/>
            <a:chOff x="535" y="2160"/>
            <a:chExt cx="1136" cy="266"/>
          </a:xfrm>
        </p:grpSpPr>
        <p:sp>
          <p:nvSpPr>
            <p:cNvPr id="49" name="Line 61"/>
            <p:cNvSpPr>
              <a:spLocks noChangeShapeType="1"/>
            </p:cNvSpPr>
            <p:nvPr/>
          </p:nvSpPr>
          <p:spPr bwMode="auto">
            <a:xfrm flipV="1">
              <a:off x="591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Line 62"/>
            <p:cNvSpPr>
              <a:spLocks noChangeShapeType="1"/>
            </p:cNvSpPr>
            <p:nvPr/>
          </p:nvSpPr>
          <p:spPr bwMode="auto">
            <a:xfrm flipV="1">
              <a:off x="717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Line 63"/>
            <p:cNvSpPr>
              <a:spLocks noChangeShapeType="1"/>
            </p:cNvSpPr>
            <p:nvPr/>
          </p:nvSpPr>
          <p:spPr bwMode="auto">
            <a:xfrm flipV="1">
              <a:off x="843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64"/>
            <p:cNvSpPr>
              <a:spLocks noChangeShapeType="1"/>
            </p:cNvSpPr>
            <p:nvPr/>
          </p:nvSpPr>
          <p:spPr bwMode="auto">
            <a:xfrm flipV="1">
              <a:off x="969" y="2160"/>
              <a:ext cx="0" cy="5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 flipV="1">
              <a:off x="1095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Line 66"/>
            <p:cNvSpPr>
              <a:spLocks noChangeShapeType="1"/>
            </p:cNvSpPr>
            <p:nvPr/>
          </p:nvSpPr>
          <p:spPr bwMode="auto">
            <a:xfrm flipV="1">
              <a:off x="1221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Line 67"/>
            <p:cNvSpPr>
              <a:spLocks noChangeShapeType="1"/>
            </p:cNvSpPr>
            <p:nvPr/>
          </p:nvSpPr>
          <p:spPr bwMode="auto">
            <a:xfrm flipV="1">
              <a:off x="1347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Line 68"/>
            <p:cNvSpPr>
              <a:spLocks noChangeShapeType="1"/>
            </p:cNvSpPr>
            <p:nvPr/>
          </p:nvSpPr>
          <p:spPr bwMode="auto">
            <a:xfrm flipV="1">
              <a:off x="1473" y="2160"/>
              <a:ext cx="0" cy="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69"/>
            <p:cNvSpPr>
              <a:spLocks noChangeShapeType="1"/>
            </p:cNvSpPr>
            <p:nvPr/>
          </p:nvSpPr>
          <p:spPr bwMode="auto">
            <a:xfrm flipV="1">
              <a:off x="1599" y="2160"/>
              <a:ext cx="0" cy="5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Text Box 70"/>
            <p:cNvSpPr txBox="1">
              <a:spLocks noChangeArrowheads="1"/>
            </p:cNvSpPr>
            <p:nvPr/>
          </p:nvSpPr>
          <p:spPr bwMode="auto">
            <a:xfrm rot="-5400000">
              <a:off x="1474" y="2228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eaLnBrk="1" hangingPunct="1"/>
              <a:r>
                <a:rPr lang="fr-FR" altLang="fr-FR" sz="800">
                  <a:solidFill>
                    <a:schemeClr val="bg2"/>
                  </a:solidFill>
                </a:rPr>
                <a:t>2000</a:t>
              </a:r>
            </a:p>
          </p:txBody>
        </p:sp>
        <p:sp>
          <p:nvSpPr>
            <p:cNvPr id="59" name="Text Box 71"/>
            <p:cNvSpPr txBox="1">
              <a:spLocks noChangeArrowheads="1"/>
            </p:cNvSpPr>
            <p:nvPr/>
          </p:nvSpPr>
          <p:spPr bwMode="auto">
            <a:xfrm rot="-5400000">
              <a:off x="842" y="2226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eaLnBrk="1" hangingPunct="1"/>
              <a:r>
                <a:rPr lang="fr-FR" altLang="fr-FR" sz="800">
                  <a:solidFill>
                    <a:schemeClr val="bg2"/>
                  </a:solidFill>
                </a:rPr>
                <a:t>1500</a:t>
              </a:r>
            </a:p>
          </p:txBody>
        </p:sp>
        <p:sp>
          <p:nvSpPr>
            <p:cNvPr id="60" name="Line 72"/>
            <p:cNvSpPr>
              <a:spLocks noChangeShapeType="1"/>
            </p:cNvSpPr>
            <p:nvPr/>
          </p:nvSpPr>
          <p:spPr bwMode="auto">
            <a:xfrm flipV="1">
              <a:off x="649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Line 73"/>
            <p:cNvSpPr>
              <a:spLocks noChangeShapeType="1"/>
            </p:cNvSpPr>
            <p:nvPr/>
          </p:nvSpPr>
          <p:spPr bwMode="auto">
            <a:xfrm flipV="1">
              <a:off x="775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74"/>
            <p:cNvSpPr>
              <a:spLocks noChangeShapeType="1"/>
            </p:cNvSpPr>
            <p:nvPr/>
          </p:nvSpPr>
          <p:spPr bwMode="auto">
            <a:xfrm flipV="1">
              <a:off x="901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75"/>
            <p:cNvSpPr>
              <a:spLocks noChangeShapeType="1"/>
            </p:cNvSpPr>
            <p:nvPr/>
          </p:nvSpPr>
          <p:spPr bwMode="auto">
            <a:xfrm flipV="1">
              <a:off x="1153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Line 76"/>
            <p:cNvSpPr>
              <a:spLocks noChangeShapeType="1"/>
            </p:cNvSpPr>
            <p:nvPr/>
          </p:nvSpPr>
          <p:spPr bwMode="auto">
            <a:xfrm flipV="1">
              <a:off x="1279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77"/>
            <p:cNvSpPr>
              <a:spLocks noChangeShapeType="1"/>
            </p:cNvSpPr>
            <p:nvPr/>
          </p:nvSpPr>
          <p:spPr bwMode="auto">
            <a:xfrm flipV="1">
              <a:off x="1405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78"/>
            <p:cNvSpPr>
              <a:spLocks noChangeShapeType="1"/>
            </p:cNvSpPr>
            <p:nvPr/>
          </p:nvSpPr>
          <p:spPr bwMode="auto">
            <a:xfrm flipV="1">
              <a:off x="1531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79"/>
            <p:cNvSpPr>
              <a:spLocks noChangeShapeType="1"/>
            </p:cNvSpPr>
            <p:nvPr/>
          </p:nvSpPr>
          <p:spPr bwMode="auto">
            <a:xfrm flipV="1">
              <a:off x="1037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80"/>
            <p:cNvSpPr>
              <a:spLocks noChangeShapeType="1"/>
            </p:cNvSpPr>
            <p:nvPr/>
          </p:nvSpPr>
          <p:spPr bwMode="auto">
            <a:xfrm flipV="1">
              <a:off x="535" y="2160"/>
              <a:ext cx="0" cy="34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3065383" y="4621610"/>
            <a:ext cx="3157537" cy="546100"/>
            <a:chOff x="2706" y="3690"/>
            <a:chExt cx="1989" cy="344"/>
          </a:xfrm>
        </p:grpSpPr>
        <p:sp>
          <p:nvSpPr>
            <p:cNvPr id="70" name="AutoShape 112"/>
            <p:cNvSpPr>
              <a:spLocks/>
            </p:cNvSpPr>
            <p:nvPr/>
          </p:nvSpPr>
          <p:spPr bwMode="auto">
            <a:xfrm rot="-5400000">
              <a:off x="2905" y="3504"/>
              <a:ext cx="82" cy="480"/>
            </a:xfrm>
            <a:prstGeom prst="leftBracket">
              <a:avLst>
                <a:gd name="adj" fmla="val 48780"/>
              </a:avLst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>
              <a:outerShdw blurRad="50800" dist="38100" dir="36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71" name="AutoShape 120"/>
            <p:cNvSpPr>
              <a:spLocks/>
            </p:cNvSpPr>
            <p:nvPr/>
          </p:nvSpPr>
          <p:spPr bwMode="auto">
            <a:xfrm rot="-5400000">
              <a:off x="4369" y="3460"/>
              <a:ext cx="95" cy="556"/>
            </a:xfrm>
            <a:prstGeom prst="leftBracket">
              <a:avLst>
                <a:gd name="adj" fmla="val 48772"/>
              </a:avLst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>
              <a:outerShdw blurRad="50800" dist="38100" dir="36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72" name="Text Box 121"/>
            <p:cNvSpPr txBox="1">
              <a:spLocks noChangeArrowheads="1"/>
            </p:cNvSpPr>
            <p:nvPr/>
          </p:nvSpPr>
          <p:spPr bwMode="auto">
            <a:xfrm>
              <a:off x="3028" y="3840"/>
              <a:ext cx="106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990000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Life </a:t>
              </a:r>
              <a:r>
                <a:rPr lang="fr-FR" altLang="fr-FR" sz="1400" dirty="0" err="1">
                  <a:solidFill>
                    <a:schemeClr val="tx1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spans</a:t>
              </a:r>
              <a:r>
                <a:rPr lang="fr-FR" altLang="fr-FR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 (time slot)</a:t>
              </a:r>
            </a:p>
          </p:txBody>
        </p:sp>
      </p:grpSp>
      <p:grpSp>
        <p:nvGrpSpPr>
          <p:cNvPr id="73" name="Group 145"/>
          <p:cNvGrpSpPr>
            <a:grpSpLocks/>
          </p:cNvGrpSpPr>
          <p:nvPr/>
        </p:nvGrpSpPr>
        <p:grpSpPr bwMode="auto">
          <a:xfrm>
            <a:off x="5068814" y="3054748"/>
            <a:ext cx="512763" cy="512763"/>
            <a:chOff x="3968" y="2668"/>
            <a:chExt cx="323" cy="323"/>
          </a:xfrm>
        </p:grpSpPr>
        <p:sp>
          <p:nvSpPr>
            <p:cNvPr id="74" name="Line 96"/>
            <p:cNvSpPr>
              <a:spLocks noChangeShapeType="1"/>
            </p:cNvSpPr>
            <p:nvPr/>
          </p:nvSpPr>
          <p:spPr bwMode="auto">
            <a:xfrm flipH="1">
              <a:off x="4122" y="2842"/>
              <a:ext cx="4" cy="149"/>
            </a:xfrm>
            <a:prstGeom prst="line">
              <a:avLst/>
            </a:prstGeom>
            <a:noFill/>
            <a:ln w="15875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 Box 144"/>
            <p:cNvSpPr txBox="1">
              <a:spLocks noChangeArrowheads="1"/>
            </p:cNvSpPr>
            <p:nvPr/>
          </p:nvSpPr>
          <p:spPr bwMode="auto">
            <a:xfrm>
              <a:off x="3968" y="2668"/>
              <a:ext cx="3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990000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200" i="1" dirty="0" err="1">
                  <a:latin typeface="Calibri" panose="020F0502020204030204" pitchFamily="34" charset="0"/>
                </a:rPr>
                <a:t>zeros</a:t>
              </a:r>
              <a:endParaRPr lang="fr-FR" altLang="fr-FR" sz="1200" i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79" name="Text Box 82"/>
          <p:cNvSpPr txBox="1">
            <a:spLocks noChangeArrowheads="1"/>
          </p:cNvSpPr>
          <p:nvPr/>
        </p:nvSpPr>
        <p:spPr bwMode="auto">
          <a:xfrm>
            <a:off x="622653" y="2962454"/>
            <a:ext cx="1460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Maximum number of changes across the collection</a:t>
            </a:r>
            <a:endParaRPr lang="en-GB" altLang="fr-FR" sz="12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0" name="AutoShape 109"/>
          <p:cNvSpPr>
            <a:spLocks/>
          </p:cNvSpPr>
          <p:nvPr/>
        </p:nvSpPr>
        <p:spPr bwMode="auto">
          <a:xfrm>
            <a:off x="1923971" y="2368954"/>
            <a:ext cx="296862" cy="1782756"/>
          </a:xfrm>
          <a:prstGeom prst="leftBrace">
            <a:avLst>
              <a:gd name="adj1" fmla="val 50045"/>
              <a:gd name="adj2" fmla="val 50000"/>
            </a:avLst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grpSp>
        <p:nvGrpSpPr>
          <p:cNvPr id="2" name="Groupe 1"/>
          <p:cNvGrpSpPr/>
          <p:nvPr/>
        </p:nvGrpSpPr>
        <p:grpSpPr>
          <a:xfrm>
            <a:off x="2343072" y="1445973"/>
            <a:ext cx="1782762" cy="848368"/>
            <a:chOff x="2146302" y="1909126"/>
            <a:chExt cx="1782762" cy="848368"/>
          </a:xfrm>
        </p:grpSpPr>
        <p:sp>
          <p:nvSpPr>
            <p:cNvPr id="81" name="Text Box 81"/>
            <p:cNvSpPr txBox="1">
              <a:spLocks noChangeArrowheads="1"/>
            </p:cNvSpPr>
            <p:nvPr/>
          </p:nvSpPr>
          <p:spPr bwMode="auto">
            <a:xfrm>
              <a:off x="2346656" y="1909126"/>
              <a:ext cx="155191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eaLnBrk="1" hangingPunct="1"/>
              <a:r>
                <a:rPr lang="fr-FR" altLang="fr-FR" sz="1200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Maximum life </a:t>
              </a:r>
              <a:r>
                <a:rPr lang="fr-FR" altLang="fr-FR" sz="1200" dirty="0" err="1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span</a:t>
              </a:r>
              <a:r>
                <a:rPr lang="fr-FR" altLang="fr-FR" sz="1200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 for the collection</a:t>
              </a:r>
            </a:p>
          </p:txBody>
        </p:sp>
        <p:sp>
          <p:nvSpPr>
            <p:cNvPr id="82" name="AutoShape 110"/>
            <p:cNvSpPr>
              <a:spLocks/>
            </p:cNvSpPr>
            <p:nvPr/>
          </p:nvSpPr>
          <p:spPr bwMode="auto">
            <a:xfrm rot="5400000">
              <a:off x="2889252" y="1717683"/>
              <a:ext cx="296861" cy="1782762"/>
            </a:xfrm>
            <a:prstGeom prst="leftBrace">
              <a:avLst>
                <a:gd name="adj1" fmla="val 50045"/>
                <a:gd name="adj2" fmla="val 50000"/>
              </a:avLst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/>
            </a:p>
          </p:txBody>
        </p:sp>
      </p:grpSp>
      <p:sp>
        <p:nvSpPr>
          <p:cNvPr id="78" name="Text Box 99"/>
          <p:cNvSpPr txBox="1">
            <a:spLocks noChangeArrowheads="1"/>
          </p:cNvSpPr>
          <p:nvPr/>
        </p:nvSpPr>
        <p:spPr bwMode="auto">
          <a:xfrm>
            <a:off x="3137866" y="471289"/>
            <a:ext cx="22309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US" altLang="fr-FR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One square = one artefact</a:t>
            </a:r>
            <a:endParaRPr lang="fr-FR" altLang="fr-FR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4" name="Line 101"/>
          <p:cNvSpPr>
            <a:spLocks noChangeShapeType="1"/>
          </p:cNvSpPr>
          <p:nvPr/>
        </p:nvSpPr>
        <p:spPr bwMode="auto">
          <a:xfrm>
            <a:off x="6248351" y="4101789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Line 102"/>
          <p:cNvSpPr>
            <a:spLocks noChangeShapeType="1"/>
          </p:cNvSpPr>
          <p:nvPr/>
        </p:nvSpPr>
        <p:spPr bwMode="auto">
          <a:xfrm>
            <a:off x="6248351" y="4041479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103"/>
          <p:cNvSpPr>
            <a:spLocks noChangeShapeType="1"/>
          </p:cNvSpPr>
          <p:nvPr/>
        </p:nvSpPr>
        <p:spPr bwMode="auto">
          <a:xfrm>
            <a:off x="6248351" y="3981169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Line 104"/>
          <p:cNvSpPr>
            <a:spLocks noChangeShapeType="1"/>
          </p:cNvSpPr>
          <p:nvPr/>
        </p:nvSpPr>
        <p:spPr bwMode="auto">
          <a:xfrm>
            <a:off x="6248351" y="3920859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Line 105"/>
          <p:cNvSpPr>
            <a:spLocks noChangeShapeType="1"/>
          </p:cNvSpPr>
          <p:nvPr/>
        </p:nvSpPr>
        <p:spPr bwMode="auto">
          <a:xfrm>
            <a:off x="6248351" y="3860549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Line 106"/>
          <p:cNvSpPr>
            <a:spLocks noChangeShapeType="1"/>
          </p:cNvSpPr>
          <p:nvPr/>
        </p:nvSpPr>
        <p:spPr bwMode="auto">
          <a:xfrm>
            <a:off x="6248351" y="3800238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Line 107"/>
          <p:cNvSpPr>
            <a:spLocks noChangeShapeType="1"/>
          </p:cNvSpPr>
          <p:nvPr/>
        </p:nvSpPr>
        <p:spPr bwMode="auto">
          <a:xfrm>
            <a:off x="6248351" y="3739928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Line 108"/>
          <p:cNvSpPr>
            <a:spLocks noChangeShapeType="1"/>
          </p:cNvSpPr>
          <p:nvPr/>
        </p:nvSpPr>
        <p:spPr bwMode="auto">
          <a:xfrm>
            <a:off x="6248351" y="3681206"/>
            <a:ext cx="395347" cy="1587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" name="Line 94"/>
          <p:cNvSpPr>
            <a:spLocks noChangeShapeType="1"/>
          </p:cNvSpPr>
          <p:nvPr/>
        </p:nvSpPr>
        <p:spPr bwMode="auto">
          <a:xfrm flipH="1">
            <a:off x="6089577" y="3453545"/>
            <a:ext cx="618324" cy="251467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Text Box 136"/>
          <p:cNvSpPr txBox="1">
            <a:spLocks noChangeArrowheads="1"/>
          </p:cNvSpPr>
          <p:nvPr/>
        </p:nvSpPr>
        <p:spPr bwMode="auto">
          <a:xfrm>
            <a:off x="6707721" y="4460179"/>
            <a:ext cx="24683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99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2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morphological transformations</a:t>
            </a:r>
            <a:endParaRPr lang="en-GB" altLang="fr-FR" sz="1200" i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4" name="Text Box 137"/>
          <p:cNvSpPr txBox="1">
            <a:spLocks noChangeArrowheads="1"/>
          </p:cNvSpPr>
          <p:nvPr/>
        </p:nvSpPr>
        <p:spPr bwMode="auto">
          <a:xfrm>
            <a:off x="7072765" y="3814406"/>
            <a:ext cx="21519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99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2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episodic transformations</a:t>
            </a:r>
            <a:endParaRPr lang="en-GB" altLang="fr-FR" sz="1200" i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5" name="Text Box 138"/>
          <p:cNvSpPr txBox="1">
            <a:spLocks noChangeArrowheads="1"/>
          </p:cNvSpPr>
          <p:nvPr/>
        </p:nvSpPr>
        <p:spPr bwMode="auto">
          <a:xfrm>
            <a:off x="6707901" y="3299639"/>
            <a:ext cx="22567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99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2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destructive</a:t>
            </a:r>
            <a:r>
              <a:rPr lang="en-GB" altLang="fr-FR" sz="1200" i="1" dirty="0" smtClean="0">
                <a:latin typeface="Calibri" panose="020F0502020204030204" pitchFamily="34" charset="0"/>
              </a:rPr>
              <a:t> </a:t>
            </a:r>
            <a:r>
              <a:rPr lang="en-GB" altLang="fr-FR" sz="12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transformations</a:t>
            </a:r>
            <a:endParaRPr lang="en-GB" altLang="fr-FR" sz="1200" i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6" name="Line 139"/>
          <p:cNvSpPr>
            <a:spLocks noChangeShapeType="1"/>
          </p:cNvSpPr>
          <p:nvPr/>
        </p:nvSpPr>
        <p:spPr bwMode="auto">
          <a:xfrm flipH="1" flipV="1">
            <a:off x="6086412" y="4127930"/>
            <a:ext cx="630219" cy="44467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140"/>
          <p:cNvSpPr>
            <a:spLocks noChangeShapeType="1"/>
          </p:cNvSpPr>
          <p:nvPr/>
        </p:nvSpPr>
        <p:spPr bwMode="auto">
          <a:xfrm flipH="1" flipV="1">
            <a:off x="6049883" y="3885942"/>
            <a:ext cx="981682" cy="102531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Text Box 128"/>
          <p:cNvSpPr txBox="1">
            <a:spLocks noChangeArrowheads="1"/>
          </p:cNvSpPr>
          <p:nvPr/>
        </p:nvSpPr>
        <p:spPr bwMode="auto">
          <a:xfrm>
            <a:off x="6753735" y="2854946"/>
            <a:ext cx="24935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US" altLang="fr-FR" sz="1400" i="1" dirty="0">
                <a:latin typeface="Calibri" panose="020F0502020204030204" pitchFamily="34" charset="0"/>
              </a:rPr>
              <a:t>Types and amounts of changes</a:t>
            </a:r>
            <a:endParaRPr lang="fr-FR" altLang="fr-FR" sz="1400" i="1" dirty="0">
              <a:latin typeface="Calibri" panose="020F0502020204030204" pitchFamily="34" charset="0"/>
            </a:endParaRPr>
          </a:p>
        </p:txBody>
      </p:sp>
      <p:sp>
        <p:nvSpPr>
          <p:cNvPr id="121" name="Rectangle 11"/>
          <p:cNvSpPr>
            <a:spLocks noChangeArrowheads="1"/>
          </p:cNvSpPr>
          <p:nvPr/>
        </p:nvSpPr>
        <p:spPr bwMode="auto">
          <a:xfrm>
            <a:off x="3349600" y="5652499"/>
            <a:ext cx="57691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sz="1600" i="1" dirty="0" smtClean="0">
                <a:latin typeface="Calibri" panose="020F0502020204030204" pitchFamily="34" charset="0"/>
              </a:rPr>
              <a:t>T_PROFILS </a:t>
            </a:r>
            <a:r>
              <a:rPr lang="fr-FR" sz="1600" i="1" dirty="0">
                <a:latin typeface="Calibri" panose="020F0502020204030204" pitchFamily="34" charset="0"/>
              </a:rPr>
              <a:t>- </a:t>
            </a:r>
            <a:r>
              <a:rPr lang="en-US" sz="1600" i="1" dirty="0">
                <a:latin typeface="Calibri" panose="020F0502020204030204" pitchFamily="34" charset="0"/>
              </a:rPr>
              <a:t>temporal clustering : small multiples / time series</a:t>
            </a:r>
          </a:p>
          <a:p>
            <a:pPr algn="r"/>
            <a:r>
              <a:rPr lang="en-US" altLang="fr-FR" sz="1600" i="1" dirty="0">
                <a:latin typeface="Calibri" panose="020F0502020204030204" pitchFamily="34" charset="0"/>
              </a:rPr>
              <a:t>J.Y. Blaise, I. </a:t>
            </a:r>
            <a:r>
              <a:rPr lang="en-US" altLang="fr-FR" sz="1600" i="1" dirty="0" smtClean="0">
                <a:latin typeface="Calibri" panose="020F0502020204030204" pitchFamily="34" charset="0"/>
              </a:rPr>
              <a:t>Dudek (2010)</a:t>
            </a:r>
            <a:endParaRPr lang="en-US" altLang="fr-FR" sz="1600" i="1" dirty="0">
              <a:latin typeface="Calibri" panose="020F0502020204030204" pitchFamily="34" charset="0"/>
            </a:endParaRPr>
          </a:p>
        </p:txBody>
      </p:sp>
      <p:sp>
        <p:nvSpPr>
          <p:cNvPr id="122" name="Text Box 75"/>
          <p:cNvSpPr txBox="1">
            <a:spLocks noChangeArrowheads="1"/>
          </p:cNvSpPr>
          <p:nvPr/>
        </p:nvSpPr>
        <p:spPr bwMode="auto">
          <a:xfrm>
            <a:off x="3944938" y="6183313"/>
            <a:ext cx="51323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http://www.map.cnrs.fr/BlackWhite/php/res_viz.php?lang=fr&amp;conf=a#y2010</a:t>
            </a:r>
          </a:p>
        </p:txBody>
      </p:sp>
      <p:sp>
        <p:nvSpPr>
          <p:cNvPr id="99" name="Rectangle 1"/>
          <p:cNvSpPr>
            <a:spLocks noChangeArrowheads="1"/>
          </p:cNvSpPr>
          <p:nvPr/>
        </p:nvSpPr>
        <p:spPr bwMode="auto">
          <a:xfrm rot="16200000">
            <a:off x="-2678111" y="3223102"/>
            <a:ext cx="5854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J.Y.Blaise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I.Dudek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Visualizing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alternative scenarios of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evolution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in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heritage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i-KNOW 2011 , ACM International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Conference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Proceeding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Series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ACM, New York, ISBN 978-1-4503-0732-1</a:t>
            </a:r>
          </a:p>
        </p:txBody>
      </p:sp>
      <p:sp>
        <p:nvSpPr>
          <p:cNvPr id="10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0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2" name="Image 10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19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79" grpId="1"/>
      <p:bldP spid="80" grpId="0" animBg="1"/>
      <p:bldP spid="80" grpId="1" animBg="1"/>
      <p:bldP spid="78" grpId="0"/>
      <p:bldP spid="92" grpId="0" animBg="1"/>
      <p:bldP spid="93" grpId="0"/>
      <p:bldP spid="94" grpId="0"/>
      <p:bldP spid="95" grpId="0"/>
      <p:bldP spid="96" grpId="0" animBg="1"/>
      <p:bldP spid="97" grpId="0" animBg="1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5081588" y="2579166"/>
            <a:ext cx="1588" cy="195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5045076" y="4534966"/>
            <a:ext cx="20240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2633663" y="2622028"/>
            <a:ext cx="1588" cy="195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2597151" y="4531791"/>
            <a:ext cx="20240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ectangle 21"/>
          <p:cNvSpPr>
            <a:spLocks noChangeAspect="1" noChangeArrowheads="1"/>
          </p:cNvSpPr>
          <p:nvPr/>
        </p:nvSpPr>
        <p:spPr bwMode="auto">
          <a:xfrm>
            <a:off x="2633663" y="2734741"/>
            <a:ext cx="1800225" cy="1800225"/>
          </a:xfrm>
          <a:prstGeom prst="rect">
            <a:avLst/>
          </a:prstGeom>
          <a:solidFill>
            <a:srgbClr val="EAEAEA">
              <a:alpha val="39999"/>
            </a:srgbClr>
          </a:solidFill>
          <a:ln w="9525" cap="rnd">
            <a:solidFill>
              <a:srgbClr val="28301E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319463" y="3987278"/>
            <a:ext cx="827088" cy="5397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3319463" y="3987278"/>
            <a:ext cx="827088" cy="417513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3319463" y="3793603"/>
            <a:ext cx="827088" cy="179388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3319463" y="3723753"/>
            <a:ext cx="827088" cy="57150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3319463" y="4401616"/>
            <a:ext cx="71438" cy="1587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Rectangle 31"/>
          <p:cNvSpPr>
            <a:spLocks noChangeAspect="1" noChangeArrowheads="1"/>
          </p:cNvSpPr>
          <p:nvPr/>
        </p:nvSpPr>
        <p:spPr bwMode="auto">
          <a:xfrm>
            <a:off x="5081588" y="2734741"/>
            <a:ext cx="1800225" cy="1800225"/>
          </a:xfrm>
          <a:prstGeom prst="rect">
            <a:avLst/>
          </a:prstGeom>
          <a:solidFill>
            <a:srgbClr val="EAEAEA">
              <a:alpha val="39999"/>
            </a:srgbClr>
          </a:solidFill>
          <a:ln w="9525" cap="rnd" algn="ctr">
            <a:solidFill>
              <a:srgbClr val="28301E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5607051" y="4047603"/>
            <a:ext cx="935037" cy="4794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5607051" y="4163491"/>
            <a:ext cx="935037" cy="23812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5607051" y="4046016"/>
            <a:ext cx="935037" cy="119062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5605463" y="4020616"/>
            <a:ext cx="71438" cy="1587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36"/>
          <p:cNvSpPr>
            <a:spLocks noChangeShapeType="1"/>
          </p:cNvSpPr>
          <p:nvPr/>
        </p:nvSpPr>
        <p:spPr bwMode="auto">
          <a:xfrm>
            <a:off x="5607051" y="3979341"/>
            <a:ext cx="71437" cy="1587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AutoShape 38"/>
          <p:cNvSpPr>
            <a:spLocks noChangeArrowheads="1"/>
          </p:cNvSpPr>
          <p:nvPr/>
        </p:nvSpPr>
        <p:spPr bwMode="auto">
          <a:xfrm flipV="1">
            <a:off x="5151438" y="4422253"/>
            <a:ext cx="85725" cy="857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 flipV="1">
            <a:off x="2816226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V="1">
            <a:off x="3016251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42"/>
          <p:cNvSpPr>
            <a:spLocks noChangeShapeType="1"/>
          </p:cNvSpPr>
          <p:nvPr/>
        </p:nvSpPr>
        <p:spPr bwMode="auto">
          <a:xfrm flipV="1">
            <a:off x="3216276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 flipV="1">
            <a:off x="3416301" y="4534966"/>
            <a:ext cx="0" cy="9048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44"/>
          <p:cNvSpPr>
            <a:spLocks noChangeShapeType="1"/>
          </p:cNvSpPr>
          <p:nvPr/>
        </p:nvSpPr>
        <p:spPr bwMode="auto">
          <a:xfrm flipV="1">
            <a:off x="3616326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 flipV="1">
            <a:off x="3816351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46"/>
          <p:cNvSpPr>
            <a:spLocks noChangeShapeType="1"/>
          </p:cNvSpPr>
          <p:nvPr/>
        </p:nvSpPr>
        <p:spPr bwMode="auto">
          <a:xfrm flipV="1">
            <a:off x="4016376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 flipV="1">
            <a:off x="4216401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48"/>
          <p:cNvSpPr>
            <a:spLocks noChangeShapeType="1"/>
          </p:cNvSpPr>
          <p:nvPr/>
        </p:nvSpPr>
        <p:spPr bwMode="auto">
          <a:xfrm flipV="1">
            <a:off x="4416426" y="4534966"/>
            <a:ext cx="0" cy="9048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 rot="16200000">
            <a:off x="4217989" y="4642916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fr-FR" altLang="fr-FR" sz="800">
                <a:solidFill>
                  <a:schemeClr val="bg2"/>
                </a:solidFill>
              </a:rPr>
              <a:t>2000</a:t>
            </a: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 rot="16200000">
            <a:off x="3214689" y="4639741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fr-FR" altLang="fr-FR" sz="800">
                <a:solidFill>
                  <a:schemeClr val="bg2"/>
                </a:solidFill>
              </a:rPr>
              <a:t>1500</a:t>
            </a:r>
          </a:p>
        </p:txBody>
      </p:sp>
      <p:sp>
        <p:nvSpPr>
          <p:cNvPr id="39" name="Line 51"/>
          <p:cNvSpPr>
            <a:spLocks noChangeShapeType="1"/>
          </p:cNvSpPr>
          <p:nvPr/>
        </p:nvSpPr>
        <p:spPr bwMode="auto">
          <a:xfrm flipV="1">
            <a:off x="2908301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52"/>
          <p:cNvSpPr>
            <a:spLocks noChangeShapeType="1"/>
          </p:cNvSpPr>
          <p:nvPr/>
        </p:nvSpPr>
        <p:spPr bwMode="auto">
          <a:xfrm flipV="1">
            <a:off x="3108326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53"/>
          <p:cNvSpPr>
            <a:spLocks noChangeShapeType="1"/>
          </p:cNvSpPr>
          <p:nvPr/>
        </p:nvSpPr>
        <p:spPr bwMode="auto">
          <a:xfrm flipV="1">
            <a:off x="3308351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54"/>
          <p:cNvSpPr>
            <a:spLocks noChangeShapeType="1"/>
          </p:cNvSpPr>
          <p:nvPr/>
        </p:nvSpPr>
        <p:spPr bwMode="auto">
          <a:xfrm flipV="1">
            <a:off x="3708401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55"/>
          <p:cNvSpPr>
            <a:spLocks noChangeShapeType="1"/>
          </p:cNvSpPr>
          <p:nvPr/>
        </p:nvSpPr>
        <p:spPr bwMode="auto">
          <a:xfrm flipV="1">
            <a:off x="3908426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56"/>
          <p:cNvSpPr>
            <a:spLocks noChangeShapeType="1"/>
          </p:cNvSpPr>
          <p:nvPr/>
        </p:nvSpPr>
        <p:spPr bwMode="auto">
          <a:xfrm flipV="1">
            <a:off x="4108451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57"/>
          <p:cNvSpPr>
            <a:spLocks noChangeShapeType="1"/>
          </p:cNvSpPr>
          <p:nvPr/>
        </p:nvSpPr>
        <p:spPr bwMode="auto">
          <a:xfrm flipV="1">
            <a:off x="4308476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58"/>
          <p:cNvSpPr>
            <a:spLocks noChangeShapeType="1"/>
          </p:cNvSpPr>
          <p:nvPr/>
        </p:nvSpPr>
        <p:spPr bwMode="auto">
          <a:xfrm flipV="1">
            <a:off x="3524251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59"/>
          <p:cNvSpPr>
            <a:spLocks noChangeShapeType="1"/>
          </p:cNvSpPr>
          <p:nvPr/>
        </p:nvSpPr>
        <p:spPr bwMode="auto">
          <a:xfrm flipV="1">
            <a:off x="2727326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Line 61"/>
          <p:cNvSpPr>
            <a:spLocks noChangeShapeType="1"/>
          </p:cNvSpPr>
          <p:nvPr/>
        </p:nvSpPr>
        <p:spPr bwMode="auto">
          <a:xfrm flipV="1">
            <a:off x="5265738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Line 62"/>
          <p:cNvSpPr>
            <a:spLocks noChangeShapeType="1"/>
          </p:cNvSpPr>
          <p:nvPr/>
        </p:nvSpPr>
        <p:spPr bwMode="auto">
          <a:xfrm flipV="1">
            <a:off x="5465763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63"/>
          <p:cNvSpPr>
            <a:spLocks noChangeShapeType="1"/>
          </p:cNvSpPr>
          <p:nvPr/>
        </p:nvSpPr>
        <p:spPr bwMode="auto">
          <a:xfrm flipV="1">
            <a:off x="5665788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64"/>
          <p:cNvSpPr>
            <a:spLocks noChangeShapeType="1"/>
          </p:cNvSpPr>
          <p:nvPr/>
        </p:nvSpPr>
        <p:spPr bwMode="auto">
          <a:xfrm flipV="1">
            <a:off x="5865813" y="4534966"/>
            <a:ext cx="0" cy="9048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65"/>
          <p:cNvSpPr>
            <a:spLocks noChangeShapeType="1"/>
          </p:cNvSpPr>
          <p:nvPr/>
        </p:nvSpPr>
        <p:spPr bwMode="auto">
          <a:xfrm flipV="1">
            <a:off x="6065838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66"/>
          <p:cNvSpPr>
            <a:spLocks noChangeShapeType="1"/>
          </p:cNvSpPr>
          <p:nvPr/>
        </p:nvSpPr>
        <p:spPr bwMode="auto">
          <a:xfrm flipV="1">
            <a:off x="6265863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67"/>
          <p:cNvSpPr>
            <a:spLocks noChangeShapeType="1"/>
          </p:cNvSpPr>
          <p:nvPr/>
        </p:nvSpPr>
        <p:spPr bwMode="auto">
          <a:xfrm flipV="1">
            <a:off x="6465888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68"/>
          <p:cNvSpPr>
            <a:spLocks noChangeShapeType="1"/>
          </p:cNvSpPr>
          <p:nvPr/>
        </p:nvSpPr>
        <p:spPr bwMode="auto">
          <a:xfrm flipV="1">
            <a:off x="6665913" y="4534966"/>
            <a:ext cx="0" cy="539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69"/>
          <p:cNvSpPr>
            <a:spLocks noChangeShapeType="1"/>
          </p:cNvSpPr>
          <p:nvPr/>
        </p:nvSpPr>
        <p:spPr bwMode="auto">
          <a:xfrm flipV="1">
            <a:off x="6865938" y="4534966"/>
            <a:ext cx="0" cy="9048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Text Box 70"/>
          <p:cNvSpPr txBox="1">
            <a:spLocks noChangeArrowheads="1"/>
          </p:cNvSpPr>
          <p:nvPr/>
        </p:nvSpPr>
        <p:spPr bwMode="auto">
          <a:xfrm rot="16200000">
            <a:off x="6667501" y="4642916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fr-FR" altLang="fr-FR" sz="800">
                <a:solidFill>
                  <a:schemeClr val="bg2"/>
                </a:solidFill>
              </a:rPr>
              <a:t>2000</a:t>
            </a:r>
          </a:p>
        </p:txBody>
      </p:sp>
      <p:sp>
        <p:nvSpPr>
          <p:cNvPr id="59" name="Text Box 71"/>
          <p:cNvSpPr txBox="1">
            <a:spLocks noChangeArrowheads="1"/>
          </p:cNvSpPr>
          <p:nvPr/>
        </p:nvSpPr>
        <p:spPr bwMode="auto">
          <a:xfrm rot="16200000">
            <a:off x="5664201" y="4639741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fr-FR" altLang="fr-FR" sz="800">
                <a:solidFill>
                  <a:schemeClr val="bg2"/>
                </a:solidFill>
              </a:rPr>
              <a:t>1500</a:t>
            </a:r>
          </a:p>
        </p:txBody>
      </p:sp>
      <p:sp>
        <p:nvSpPr>
          <p:cNvPr id="60" name="Line 72"/>
          <p:cNvSpPr>
            <a:spLocks noChangeShapeType="1"/>
          </p:cNvSpPr>
          <p:nvPr/>
        </p:nvSpPr>
        <p:spPr bwMode="auto">
          <a:xfrm flipV="1">
            <a:off x="5357813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73"/>
          <p:cNvSpPr>
            <a:spLocks noChangeShapeType="1"/>
          </p:cNvSpPr>
          <p:nvPr/>
        </p:nvSpPr>
        <p:spPr bwMode="auto">
          <a:xfrm flipV="1">
            <a:off x="5557838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Line 74"/>
          <p:cNvSpPr>
            <a:spLocks noChangeShapeType="1"/>
          </p:cNvSpPr>
          <p:nvPr/>
        </p:nvSpPr>
        <p:spPr bwMode="auto">
          <a:xfrm flipV="1">
            <a:off x="5757863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75"/>
          <p:cNvSpPr>
            <a:spLocks noChangeShapeType="1"/>
          </p:cNvSpPr>
          <p:nvPr/>
        </p:nvSpPr>
        <p:spPr bwMode="auto">
          <a:xfrm flipV="1">
            <a:off x="6157913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76"/>
          <p:cNvSpPr>
            <a:spLocks noChangeShapeType="1"/>
          </p:cNvSpPr>
          <p:nvPr/>
        </p:nvSpPr>
        <p:spPr bwMode="auto">
          <a:xfrm flipV="1">
            <a:off x="6357938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Line 77"/>
          <p:cNvSpPr>
            <a:spLocks noChangeShapeType="1"/>
          </p:cNvSpPr>
          <p:nvPr/>
        </p:nvSpPr>
        <p:spPr bwMode="auto">
          <a:xfrm flipV="1">
            <a:off x="6557963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" name="Line 78"/>
          <p:cNvSpPr>
            <a:spLocks noChangeShapeType="1"/>
          </p:cNvSpPr>
          <p:nvPr/>
        </p:nvSpPr>
        <p:spPr bwMode="auto">
          <a:xfrm flipV="1">
            <a:off x="6757988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Line 79"/>
          <p:cNvSpPr>
            <a:spLocks noChangeShapeType="1"/>
          </p:cNvSpPr>
          <p:nvPr/>
        </p:nvSpPr>
        <p:spPr bwMode="auto">
          <a:xfrm flipV="1">
            <a:off x="5973763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Line 80"/>
          <p:cNvSpPr>
            <a:spLocks noChangeShapeType="1"/>
          </p:cNvSpPr>
          <p:nvPr/>
        </p:nvSpPr>
        <p:spPr bwMode="auto">
          <a:xfrm flipV="1">
            <a:off x="5176838" y="4534966"/>
            <a:ext cx="0" cy="53975"/>
          </a:xfrm>
          <a:prstGeom prst="line">
            <a:avLst/>
          </a:prstGeom>
          <a:noFill/>
          <a:ln w="635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Line 101"/>
          <p:cNvSpPr>
            <a:spLocks noChangeShapeType="1"/>
          </p:cNvSpPr>
          <p:nvPr/>
        </p:nvSpPr>
        <p:spPr bwMode="auto">
          <a:xfrm>
            <a:off x="6545294" y="4472345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Line 102"/>
          <p:cNvSpPr>
            <a:spLocks noChangeShapeType="1"/>
          </p:cNvSpPr>
          <p:nvPr/>
        </p:nvSpPr>
        <p:spPr bwMode="auto">
          <a:xfrm>
            <a:off x="6545294" y="4412035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103"/>
          <p:cNvSpPr>
            <a:spLocks noChangeShapeType="1"/>
          </p:cNvSpPr>
          <p:nvPr/>
        </p:nvSpPr>
        <p:spPr bwMode="auto">
          <a:xfrm>
            <a:off x="6545294" y="4351725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Line 104"/>
          <p:cNvSpPr>
            <a:spLocks noChangeShapeType="1"/>
          </p:cNvSpPr>
          <p:nvPr/>
        </p:nvSpPr>
        <p:spPr bwMode="auto">
          <a:xfrm>
            <a:off x="6545294" y="4291415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Line 105"/>
          <p:cNvSpPr>
            <a:spLocks noChangeShapeType="1"/>
          </p:cNvSpPr>
          <p:nvPr/>
        </p:nvSpPr>
        <p:spPr bwMode="auto">
          <a:xfrm>
            <a:off x="6545294" y="4231105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Line 106"/>
          <p:cNvSpPr>
            <a:spLocks noChangeShapeType="1"/>
          </p:cNvSpPr>
          <p:nvPr/>
        </p:nvSpPr>
        <p:spPr bwMode="auto">
          <a:xfrm>
            <a:off x="6545294" y="4170794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Line 107"/>
          <p:cNvSpPr>
            <a:spLocks noChangeShapeType="1"/>
          </p:cNvSpPr>
          <p:nvPr/>
        </p:nvSpPr>
        <p:spPr bwMode="auto">
          <a:xfrm>
            <a:off x="6545294" y="4110484"/>
            <a:ext cx="395347" cy="1588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Line 108"/>
          <p:cNvSpPr>
            <a:spLocks noChangeShapeType="1"/>
          </p:cNvSpPr>
          <p:nvPr/>
        </p:nvSpPr>
        <p:spPr bwMode="auto">
          <a:xfrm>
            <a:off x="6545294" y="4051762"/>
            <a:ext cx="395347" cy="1587"/>
          </a:xfrm>
          <a:prstGeom prst="line">
            <a:avLst/>
          </a:prstGeom>
          <a:noFill/>
          <a:ln w="9525">
            <a:solidFill>
              <a:srgbClr val="4D4D4D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" name="Line 92"/>
          <p:cNvSpPr>
            <a:spLocks noChangeShapeType="1"/>
          </p:cNvSpPr>
          <p:nvPr/>
        </p:nvSpPr>
        <p:spPr bwMode="auto">
          <a:xfrm flipH="1">
            <a:off x="4183064" y="2554259"/>
            <a:ext cx="382587" cy="1325071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 type="none"/>
            <a:tailEnd type="triangl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3" name="Text Box 131"/>
          <p:cNvSpPr txBox="1">
            <a:spLocks noChangeArrowheads="1"/>
          </p:cNvSpPr>
          <p:nvPr/>
        </p:nvSpPr>
        <p:spPr bwMode="auto">
          <a:xfrm>
            <a:off x="4441826" y="2276549"/>
            <a:ext cx="42300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99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2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confirmed </a:t>
            </a:r>
            <a:r>
              <a:rPr lang="en-GB" altLang="fr-FR" sz="12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alternatives (something did happen, but unclear what)</a:t>
            </a:r>
            <a:endParaRPr lang="en-GB" altLang="fr-FR" sz="1200" i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4" name="Text Box 132"/>
          <p:cNvSpPr txBox="1">
            <a:spLocks noChangeArrowheads="1"/>
          </p:cNvSpPr>
          <p:nvPr/>
        </p:nvSpPr>
        <p:spPr bwMode="auto">
          <a:xfrm>
            <a:off x="4237039" y="2100402"/>
            <a:ext cx="35319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99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2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unconfirmed </a:t>
            </a:r>
            <a:r>
              <a:rPr lang="en-GB" altLang="fr-FR" sz="12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alternatives (possibly nothing happened)</a:t>
            </a:r>
            <a:endParaRPr lang="en-GB" altLang="fr-FR" sz="1200" i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5" name="Line 133"/>
          <p:cNvSpPr>
            <a:spLocks noChangeShapeType="1"/>
          </p:cNvSpPr>
          <p:nvPr/>
        </p:nvSpPr>
        <p:spPr bwMode="auto">
          <a:xfrm flipH="1">
            <a:off x="3779839" y="2349547"/>
            <a:ext cx="534987" cy="1350462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 type="none"/>
            <a:tailEnd type="triangl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1" name="Text Box 128"/>
          <p:cNvSpPr txBox="1">
            <a:spLocks noChangeArrowheads="1"/>
          </p:cNvSpPr>
          <p:nvPr/>
        </p:nvSpPr>
        <p:spPr bwMode="auto">
          <a:xfrm>
            <a:off x="3601405" y="1249188"/>
            <a:ext cx="2700094" cy="52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i="1" dirty="0" smtClean="0">
                <a:latin typeface="Calibri" panose="020F0502020204030204" pitchFamily="34" charset="0"/>
              </a:rPr>
              <a:t>Types and amounts of “alternative paths” (doubts on what occurred)</a:t>
            </a:r>
            <a:endParaRPr lang="en-GB" altLang="fr-FR" sz="1400" i="1" dirty="0">
              <a:latin typeface="Calibri" panose="020F0502020204030204" pitchFamily="34" charset="0"/>
            </a:endParaRPr>
          </a:p>
        </p:txBody>
      </p:sp>
      <p:sp>
        <p:nvSpPr>
          <p:cNvPr id="107" name="Oval 27"/>
          <p:cNvSpPr>
            <a:spLocks noChangeArrowheads="1"/>
          </p:cNvSpPr>
          <p:nvPr/>
        </p:nvSpPr>
        <p:spPr bwMode="auto">
          <a:xfrm rot="5400000">
            <a:off x="2690554" y="3892303"/>
            <a:ext cx="112705" cy="112697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en-GB" altLang="fr-FR" dirty="0"/>
          </a:p>
        </p:txBody>
      </p:sp>
      <p:sp>
        <p:nvSpPr>
          <p:cNvPr id="108" name="Oval 28"/>
          <p:cNvSpPr>
            <a:spLocks noChangeArrowheads="1"/>
          </p:cNvSpPr>
          <p:nvPr/>
        </p:nvSpPr>
        <p:spPr bwMode="auto">
          <a:xfrm rot="5400000">
            <a:off x="2690553" y="4071680"/>
            <a:ext cx="112706" cy="112697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en-GB" altLang="fr-FR" dirty="0"/>
          </a:p>
        </p:txBody>
      </p:sp>
      <p:sp>
        <p:nvSpPr>
          <p:cNvPr id="109" name="Oval 29"/>
          <p:cNvSpPr>
            <a:spLocks noChangeArrowheads="1"/>
          </p:cNvSpPr>
          <p:nvPr/>
        </p:nvSpPr>
        <p:spPr bwMode="auto">
          <a:xfrm rot="5400000">
            <a:off x="2690554" y="4251055"/>
            <a:ext cx="112705" cy="112697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en-GB" altLang="fr-FR" dirty="0"/>
          </a:p>
        </p:txBody>
      </p:sp>
      <p:sp>
        <p:nvSpPr>
          <p:cNvPr id="110" name="AutoShape 30"/>
          <p:cNvSpPr>
            <a:spLocks noChangeArrowheads="1"/>
          </p:cNvSpPr>
          <p:nvPr/>
        </p:nvSpPr>
        <p:spPr bwMode="auto">
          <a:xfrm flipV="1">
            <a:off x="2703256" y="4422490"/>
            <a:ext cx="85714" cy="8572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en-GB" altLang="fr-FR" dirty="0"/>
          </a:p>
        </p:txBody>
      </p:sp>
      <p:sp>
        <p:nvSpPr>
          <p:cNvPr id="111" name="Oval 37"/>
          <p:cNvSpPr>
            <a:spLocks noChangeArrowheads="1"/>
          </p:cNvSpPr>
          <p:nvPr/>
        </p:nvSpPr>
        <p:spPr bwMode="auto">
          <a:xfrm rot="5400000">
            <a:off x="5138156" y="4284391"/>
            <a:ext cx="112706" cy="112697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en-GB" altLang="fr-FR" dirty="0"/>
          </a:p>
        </p:txBody>
      </p:sp>
      <p:sp>
        <p:nvSpPr>
          <p:cNvPr id="112" name="Line 87"/>
          <p:cNvSpPr>
            <a:spLocks noChangeShapeType="1"/>
          </p:cNvSpPr>
          <p:nvPr/>
        </p:nvSpPr>
        <p:spPr bwMode="auto">
          <a:xfrm>
            <a:off x="5203240" y="4546577"/>
            <a:ext cx="1588" cy="244459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13" name="Line 88"/>
          <p:cNvSpPr>
            <a:spLocks noChangeShapeType="1"/>
          </p:cNvSpPr>
          <p:nvPr/>
        </p:nvSpPr>
        <p:spPr bwMode="auto">
          <a:xfrm>
            <a:off x="2738177" y="4557419"/>
            <a:ext cx="1587" cy="244459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14" name="Text Box 99"/>
          <p:cNvSpPr txBox="1">
            <a:spLocks noChangeArrowheads="1"/>
          </p:cNvSpPr>
          <p:nvPr/>
        </p:nvSpPr>
        <p:spPr bwMode="auto">
          <a:xfrm>
            <a:off x="3648077" y="1932400"/>
            <a:ext cx="20778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2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alternative initialisation points</a:t>
            </a:r>
            <a:endParaRPr lang="en-GB" altLang="fr-FR" sz="1200" i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5" name="Line 100"/>
          <p:cNvSpPr>
            <a:spLocks noChangeShapeType="1"/>
          </p:cNvSpPr>
          <p:nvPr/>
        </p:nvSpPr>
        <p:spPr bwMode="auto">
          <a:xfrm flipH="1">
            <a:off x="2815952" y="2138327"/>
            <a:ext cx="832125" cy="1630155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 type="none"/>
            <a:tailEnd type="triangl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17" name="Text Box 128"/>
          <p:cNvSpPr txBox="1">
            <a:spLocks noChangeArrowheads="1"/>
          </p:cNvSpPr>
          <p:nvPr/>
        </p:nvSpPr>
        <p:spPr bwMode="auto">
          <a:xfrm>
            <a:off x="1138246" y="4736664"/>
            <a:ext cx="1774099" cy="30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dirty="0" smtClean="0">
                <a:latin typeface="Calibri" panose="020F0502020204030204" pitchFamily="34" charset="0"/>
              </a:rPr>
              <a:t>Archaeological survey</a:t>
            </a:r>
            <a:endParaRPr lang="en-GB" altLang="fr-FR" sz="1400" dirty="0">
              <a:latin typeface="Calibri" panose="020F0502020204030204" pitchFamily="34" charset="0"/>
            </a:endParaRPr>
          </a:p>
        </p:txBody>
      </p:sp>
      <p:sp>
        <p:nvSpPr>
          <p:cNvPr id="118" name="Text Box 129"/>
          <p:cNvSpPr txBox="1">
            <a:spLocks noChangeArrowheads="1"/>
          </p:cNvSpPr>
          <p:nvPr/>
        </p:nvSpPr>
        <p:spPr bwMode="auto">
          <a:xfrm>
            <a:off x="4823248" y="4776929"/>
            <a:ext cx="623871" cy="30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dirty="0" smtClean="0">
                <a:latin typeface="Calibri" panose="020F0502020204030204" pitchFamily="34" charset="0"/>
              </a:rPr>
              <a:t>Reuse</a:t>
            </a:r>
            <a:endParaRPr lang="en-GB" altLang="fr-FR" sz="1400" dirty="0">
              <a:latin typeface="Calibri" panose="020F0502020204030204" pitchFamily="34" charset="0"/>
            </a:endParaRPr>
          </a:p>
        </p:txBody>
      </p:sp>
      <p:sp>
        <p:nvSpPr>
          <p:cNvPr id="119" name="Text Box 128"/>
          <p:cNvSpPr txBox="1">
            <a:spLocks noChangeArrowheads="1"/>
          </p:cNvSpPr>
          <p:nvPr/>
        </p:nvSpPr>
        <p:spPr bwMode="auto">
          <a:xfrm>
            <a:off x="1656548" y="515416"/>
            <a:ext cx="34948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i="1" dirty="0" smtClean="0">
                <a:latin typeface="Calibri" panose="020F0502020204030204" pitchFamily="34" charset="0"/>
              </a:rPr>
              <a:t>Other indications, on the potential filiation links, the reuse, or archaeological surveys </a:t>
            </a:r>
            <a:endParaRPr lang="en-GB" altLang="fr-FR" sz="1400" i="1" dirty="0">
              <a:latin typeface="Calibri" panose="020F0502020204030204" pitchFamily="34" charset="0"/>
            </a:endParaRPr>
          </a:p>
        </p:txBody>
      </p:sp>
      <p:sp>
        <p:nvSpPr>
          <p:cNvPr id="121" name="Rectangle 11"/>
          <p:cNvSpPr>
            <a:spLocks noChangeArrowheads="1"/>
          </p:cNvSpPr>
          <p:nvPr/>
        </p:nvSpPr>
        <p:spPr bwMode="auto">
          <a:xfrm>
            <a:off x="3349600" y="5652499"/>
            <a:ext cx="57691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sz="1600" i="1" dirty="0" smtClean="0">
                <a:latin typeface="Calibri" panose="020F0502020204030204" pitchFamily="34" charset="0"/>
              </a:rPr>
              <a:t>T_PROFILS </a:t>
            </a:r>
            <a:r>
              <a:rPr lang="fr-FR" sz="1600" i="1" dirty="0">
                <a:latin typeface="Calibri" panose="020F0502020204030204" pitchFamily="34" charset="0"/>
              </a:rPr>
              <a:t>- </a:t>
            </a:r>
            <a:r>
              <a:rPr lang="en-US" sz="1600" i="1" dirty="0">
                <a:latin typeface="Calibri" panose="020F0502020204030204" pitchFamily="34" charset="0"/>
              </a:rPr>
              <a:t>temporal clustering : small multiples / time series</a:t>
            </a:r>
          </a:p>
          <a:p>
            <a:pPr algn="r"/>
            <a:r>
              <a:rPr lang="en-US" altLang="fr-FR" sz="1600" i="1" dirty="0">
                <a:latin typeface="Calibri" panose="020F0502020204030204" pitchFamily="34" charset="0"/>
              </a:rPr>
              <a:t>J.Y. Blaise, I. </a:t>
            </a:r>
            <a:r>
              <a:rPr lang="en-US" altLang="fr-FR" sz="1600" i="1" dirty="0" smtClean="0">
                <a:latin typeface="Calibri" panose="020F0502020204030204" pitchFamily="34" charset="0"/>
              </a:rPr>
              <a:t>Dudek (2010)</a:t>
            </a:r>
            <a:endParaRPr lang="en-US" altLang="fr-FR" sz="1600" i="1" dirty="0">
              <a:latin typeface="Calibri" panose="020F0502020204030204" pitchFamily="34" charset="0"/>
            </a:endParaRPr>
          </a:p>
        </p:txBody>
      </p:sp>
      <p:sp>
        <p:nvSpPr>
          <p:cNvPr id="122" name="Text Box 75"/>
          <p:cNvSpPr txBox="1">
            <a:spLocks noChangeArrowheads="1"/>
          </p:cNvSpPr>
          <p:nvPr/>
        </p:nvSpPr>
        <p:spPr bwMode="auto">
          <a:xfrm>
            <a:off x="3944938" y="6183313"/>
            <a:ext cx="51323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http://www.map.cnrs.fr/BlackWhite/php/res_viz.php?lang=fr&amp;conf=a#y2010</a:t>
            </a:r>
          </a:p>
        </p:txBody>
      </p:sp>
      <p:sp>
        <p:nvSpPr>
          <p:cNvPr id="92" name="Rectangle 1"/>
          <p:cNvSpPr>
            <a:spLocks noChangeArrowheads="1"/>
          </p:cNvSpPr>
          <p:nvPr/>
        </p:nvSpPr>
        <p:spPr bwMode="auto">
          <a:xfrm rot="16200000">
            <a:off x="-2678111" y="3223102"/>
            <a:ext cx="5854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J.Y.Blaise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I.Dudek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Visualizing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alternative scenarios of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evolution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in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heritage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i-KNOW 2011 , ACM International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Conference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Proceeding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Series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ACM, New York, ISBN 978-1-4503-0732-1</a:t>
            </a:r>
          </a:p>
        </p:txBody>
      </p:sp>
      <p:sp>
        <p:nvSpPr>
          <p:cNvPr id="9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9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95" name="Image 9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23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103" grpId="0"/>
      <p:bldP spid="103" grpId="1"/>
      <p:bldP spid="104" grpId="0"/>
      <p:bldP spid="104" grpId="1"/>
      <p:bldP spid="105" grpId="0" animBg="1"/>
      <p:bldP spid="105" grpId="1" animBg="1"/>
      <p:bldP spid="101" grpId="0"/>
      <p:bldP spid="112" grpId="0" animBg="1"/>
      <p:bldP spid="113" grpId="0" animBg="1"/>
      <p:bldP spid="114" grpId="0"/>
      <p:bldP spid="114" grpId="1"/>
      <p:bldP spid="115" grpId="0" animBg="1"/>
      <p:bldP spid="115" grpId="1" animBg="1"/>
      <p:bldP spid="117" grpId="0"/>
      <p:bldP spid="1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ectangle 1"/>
          <p:cNvSpPr>
            <a:spLocks noChangeArrowheads="1"/>
          </p:cNvSpPr>
          <p:nvPr/>
        </p:nvSpPr>
        <p:spPr bwMode="auto">
          <a:xfrm rot="16200000">
            <a:off x="-2678111" y="3223102"/>
            <a:ext cx="5854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J.Y.Blaise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I.Dudek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Visualizing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alternative scenarios of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evolution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in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heritage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i-KNOW 2011 , ACM International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Conference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Proceeding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Series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ACM, New York, ISBN 978-1-4503-0732-1</a:t>
            </a:r>
          </a:p>
        </p:txBody>
      </p:sp>
      <p:sp>
        <p:nvSpPr>
          <p:cNvPr id="28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8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88" name="Image 28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grpSp>
        <p:nvGrpSpPr>
          <p:cNvPr id="12" name="Groupe 384"/>
          <p:cNvGrpSpPr>
            <a:grpSpLocks/>
          </p:cNvGrpSpPr>
          <p:nvPr/>
        </p:nvGrpSpPr>
        <p:grpSpPr bwMode="auto">
          <a:xfrm>
            <a:off x="4049713" y="-82640"/>
            <a:ext cx="4164012" cy="6875553"/>
            <a:chOff x="779463" y="-30252"/>
            <a:chExt cx="4164012" cy="6875552"/>
          </a:xfrm>
        </p:grpSpPr>
        <p:sp>
          <p:nvSpPr>
            <p:cNvPr id="13" name="Rectangle 14"/>
            <p:cNvSpPr>
              <a:spLocks noChangeAspect="1" noChangeArrowheads="1"/>
            </p:cNvSpPr>
            <p:nvPr/>
          </p:nvSpPr>
          <p:spPr bwMode="auto">
            <a:xfrm>
              <a:off x="3103563" y="3125788"/>
              <a:ext cx="863600" cy="865187"/>
            </a:xfrm>
            <a:prstGeom prst="rect">
              <a:avLst/>
            </a:prstGeom>
            <a:noFill/>
            <a:ln w="28575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4" name="Rectangle 15"/>
            <p:cNvSpPr>
              <a:spLocks noChangeAspect="1" noChangeArrowheads="1"/>
            </p:cNvSpPr>
            <p:nvPr/>
          </p:nvSpPr>
          <p:spPr bwMode="auto">
            <a:xfrm>
              <a:off x="3402013" y="3581400"/>
              <a:ext cx="381000" cy="4032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5" name="Rectangle 16"/>
            <p:cNvSpPr>
              <a:spLocks noChangeAspect="1" noChangeArrowheads="1"/>
            </p:cNvSpPr>
            <p:nvPr/>
          </p:nvSpPr>
          <p:spPr bwMode="auto">
            <a:xfrm>
              <a:off x="3402013" y="3548063"/>
              <a:ext cx="381000" cy="2698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6" name="Rectangle 17"/>
            <p:cNvSpPr>
              <a:spLocks noChangeAspect="1" noChangeArrowheads="1"/>
            </p:cNvSpPr>
            <p:nvPr/>
          </p:nvSpPr>
          <p:spPr bwMode="auto">
            <a:xfrm>
              <a:off x="3402013" y="3694113"/>
              <a:ext cx="381000" cy="200025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7" name="Line 18"/>
            <p:cNvSpPr>
              <a:spLocks noChangeAspect="1" noChangeShapeType="1"/>
            </p:cNvSpPr>
            <p:nvPr/>
          </p:nvSpPr>
          <p:spPr bwMode="auto">
            <a:xfrm>
              <a:off x="3402013" y="3535363"/>
              <a:ext cx="34925" cy="0"/>
            </a:xfrm>
            <a:prstGeom prst="line">
              <a:avLst/>
            </a:prstGeom>
            <a:noFill/>
            <a:ln w="19050">
              <a:solidFill>
                <a:srgbClr val="2332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Rectangle 19"/>
            <p:cNvSpPr>
              <a:spLocks noChangeAspect="1" noChangeArrowheads="1"/>
            </p:cNvSpPr>
            <p:nvPr/>
          </p:nvSpPr>
          <p:spPr bwMode="auto">
            <a:xfrm>
              <a:off x="3402013" y="3581400"/>
              <a:ext cx="381000" cy="11430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9" name="Oval 20"/>
            <p:cNvSpPr>
              <a:spLocks noChangeAspect="1" noChangeArrowheads="1"/>
            </p:cNvSpPr>
            <p:nvPr/>
          </p:nvSpPr>
          <p:spPr bwMode="auto">
            <a:xfrm rot="5400000">
              <a:off x="3130550" y="387032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0" name="AutoShape 21"/>
            <p:cNvSpPr>
              <a:spLocks noChangeAspect="1" noChangeArrowheads="1"/>
            </p:cNvSpPr>
            <p:nvPr/>
          </p:nvSpPr>
          <p:spPr bwMode="auto">
            <a:xfrm flipV="1">
              <a:off x="3136900" y="3937000"/>
              <a:ext cx="39688" cy="39688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1" name="Text Box 22"/>
            <p:cNvSpPr txBox="1">
              <a:spLocks noChangeAspect="1" noChangeArrowheads="1"/>
            </p:cNvSpPr>
            <p:nvPr/>
          </p:nvSpPr>
          <p:spPr bwMode="auto">
            <a:xfrm rot="-5400000">
              <a:off x="2916237" y="3300413"/>
              <a:ext cx="5429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Mala waga</a:t>
              </a:r>
            </a:p>
          </p:txBody>
        </p:sp>
        <p:sp>
          <p:nvSpPr>
            <p:cNvPr id="22" name="Rectangle 23"/>
            <p:cNvSpPr>
              <a:spLocks noChangeAspect="1" noChangeArrowheads="1"/>
            </p:cNvSpPr>
            <p:nvPr/>
          </p:nvSpPr>
          <p:spPr bwMode="auto">
            <a:xfrm>
              <a:off x="1230313" y="2508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" name="Rectangle 24"/>
            <p:cNvSpPr>
              <a:spLocks noChangeAspect="1" noChangeArrowheads="1"/>
            </p:cNvSpPr>
            <p:nvPr/>
          </p:nvSpPr>
          <p:spPr bwMode="auto">
            <a:xfrm>
              <a:off x="1897063" y="1055688"/>
              <a:ext cx="19050" cy="571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4" name="Rectangle 25"/>
            <p:cNvSpPr>
              <a:spLocks noChangeAspect="1" noChangeArrowheads="1"/>
            </p:cNvSpPr>
            <p:nvPr/>
          </p:nvSpPr>
          <p:spPr bwMode="auto">
            <a:xfrm>
              <a:off x="1897063" y="1050925"/>
              <a:ext cx="19050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5" name="Line 26"/>
            <p:cNvSpPr>
              <a:spLocks noChangeAspect="1" noChangeShapeType="1"/>
            </p:cNvSpPr>
            <p:nvPr/>
          </p:nvSpPr>
          <p:spPr bwMode="auto">
            <a:xfrm>
              <a:off x="1897063" y="1082675"/>
              <a:ext cx="19050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27"/>
            <p:cNvSpPr>
              <a:spLocks noChangeAspect="1" noChangeShapeType="1"/>
            </p:cNvSpPr>
            <p:nvPr/>
          </p:nvSpPr>
          <p:spPr bwMode="auto">
            <a:xfrm>
              <a:off x="1897063" y="1022350"/>
              <a:ext cx="19050" cy="0"/>
            </a:xfrm>
            <a:prstGeom prst="line">
              <a:avLst/>
            </a:prstGeom>
            <a:noFill/>
            <a:ln w="9525" cap="rnd">
              <a:solidFill>
                <a:srgbClr val="28301E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28"/>
            <p:cNvSpPr>
              <a:spLocks noChangeAspect="1" noChangeShapeType="1"/>
            </p:cNvSpPr>
            <p:nvPr/>
          </p:nvSpPr>
          <p:spPr bwMode="auto">
            <a:xfrm>
              <a:off x="1897063" y="1038225"/>
              <a:ext cx="19050" cy="0"/>
            </a:xfrm>
            <a:prstGeom prst="line">
              <a:avLst/>
            </a:prstGeom>
            <a:noFill/>
            <a:ln w="9525" cap="rnd">
              <a:solidFill>
                <a:srgbClr val="374C25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Oval 29"/>
            <p:cNvSpPr>
              <a:spLocks noChangeAspect="1" noChangeArrowheads="1"/>
            </p:cNvSpPr>
            <p:nvPr/>
          </p:nvSpPr>
          <p:spPr bwMode="auto">
            <a:xfrm rot="5400000">
              <a:off x="1258094" y="9945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9" name="Text Box 30"/>
            <p:cNvSpPr txBox="1">
              <a:spLocks noChangeAspect="1" noChangeArrowheads="1"/>
            </p:cNvSpPr>
            <p:nvPr/>
          </p:nvSpPr>
          <p:spPr bwMode="auto">
            <a:xfrm rot="-5400000">
              <a:off x="1092200" y="379413"/>
              <a:ext cx="45720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r"/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oficerski</a:t>
              </a:r>
            </a:p>
          </p:txBody>
        </p:sp>
        <p:sp>
          <p:nvSpPr>
            <p:cNvPr id="30" name="Rectangle 31"/>
            <p:cNvSpPr>
              <a:spLocks noChangeAspect="1" noChangeArrowheads="1"/>
            </p:cNvSpPr>
            <p:nvPr/>
          </p:nvSpPr>
          <p:spPr bwMode="auto">
            <a:xfrm>
              <a:off x="3101975" y="2508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1" name="Rectangle 32"/>
            <p:cNvSpPr>
              <a:spLocks noChangeAspect="1" noChangeArrowheads="1"/>
            </p:cNvSpPr>
            <p:nvPr/>
          </p:nvSpPr>
          <p:spPr bwMode="auto">
            <a:xfrm>
              <a:off x="3314700" y="1025525"/>
              <a:ext cx="101600" cy="857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2" name="Rectangle 33"/>
            <p:cNvSpPr>
              <a:spLocks noChangeAspect="1" noChangeArrowheads="1"/>
            </p:cNvSpPr>
            <p:nvPr/>
          </p:nvSpPr>
          <p:spPr bwMode="auto">
            <a:xfrm>
              <a:off x="3314700" y="1050925"/>
              <a:ext cx="101600" cy="28575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3" name="Rectangle 34"/>
            <p:cNvSpPr>
              <a:spLocks noChangeAspect="1" noChangeArrowheads="1"/>
            </p:cNvSpPr>
            <p:nvPr/>
          </p:nvSpPr>
          <p:spPr bwMode="auto">
            <a:xfrm>
              <a:off x="3314700" y="1022350"/>
              <a:ext cx="101600" cy="285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4" name="Line 35"/>
            <p:cNvSpPr>
              <a:spLocks noChangeAspect="1" noChangeShapeType="1"/>
            </p:cNvSpPr>
            <p:nvPr/>
          </p:nvSpPr>
          <p:spPr bwMode="auto">
            <a:xfrm>
              <a:off x="3313113" y="1009650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36"/>
            <p:cNvSpPr>
              <a:spLocks noChangeAspect="1" noChangeShapeType="1"/>
            </p:cNvSpPr>
            <p:nvPr/>
          </p:nvSpPr>
          <p:spPr bwMode="auto">
            <a:xfrm>
              <a:off x="3313113" y="990600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Oval 37"/>
            <p:cNvSpPr>
              <a:spLocks noChangeAspect="1" noChangeArrowheads="1"/>
            </p:cNvSpPr>
            <p:nvPr/>
          </p:nvSpPr>
          <p:spPr bwMode="auto">
            <a:xfrm rot="5400000">
              <a:off x="3130550" y="993776"/>
              <a:ext cx="52387" cy="55562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7" name="AutoShape 38"/>
            <p:cNvSpPr>
              <a:spLocks noChangeAspect="1" noChangeArrowheads="1"/>
            </p:cNvSpPr>
            <p:nvPr/>
          </p:nvSpPr>
          <p:spPr bwMode="auto">
            <a:xfrm flipV="1">
              <a:off x="3135313" y="10604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38" name="Text Box 39"/>
            <p:cNvSpPr txBox="1">
              <a:spLocks noChangeAspect="1" noChangeArrowheads="1"/>
            </p:cNvSpPr>
            <p:nvPr/>
          </p:nvSpPr>
          <p:spPr bwMode="auto">
            <a:xfrm rot="-5400000">
              <a:off x="2826544" y="526257"/>
              <a:ext cx="744537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r"/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Kamienne kramy</a:t>
              </a:r>
            </a:p>
          </p:txBody>
        </p:sp>
        <p:sp>
          <p:nvSpPr>
            <p:cNvPr id="39" name="Rectangle 40"/>
            <p:cNvSpPr>
              <a:spLocks noChangeAspect="1" noChangeArrowheads="1"/>
            </p:cNvSpPr>
            <p:nvPr/>
          </p:nvSpPr>
          <p:spPr bwMode="auto">
            <a:xfrm>
              <a:off x="2165350" y="250825"/>
              <a:ext cx="865188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0" name="Rectangle 41"/>
            <p:cNvSpPr>
              <a:spLocks noChangeAspect="1" noChangeArrowheads="1"/>
            </p:cNvSpPr>
            <p:nvPr/>
          </p:nvSpPr>
          <p:spPr bwMode="auto">
            <a:xfrm>
              <a:off x="2416175" y="941388"/>
              <a:ext cx="90488" cy="1714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1" name="Rectangle 42"/>
            <p:cNvSpPr>
              <a:spLocks noChangeAspect="1" noChangeArrowheads="1"/>
            </p:cNvSpPr>
            <p:nvPr/>
          </p:nvSpPr>
          <p:spPr bwMode="auto">
            <a:xfrm>
              <a:off x="2416175" y="938213"/>
              <a:ext cx="90488" cy="285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2" name="Line 43"/>
            <p:cNvSpPr>
              <a:spLocks noChangeAspect="1" noChangeShapeType="1"/>
            </p:cNvSpPr>
            <p:nvPr/>
          </p:nvSpPr>
          <p:spPr bwMode="auto">
            <a:xfrm>
              <a:off x="2416175" y="908050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44"/>
            <p:cNvSpPr>
              <a:spLocks noChangeAspect="1" noChangeShapeType="1"/>
            </p:cNvSpPr>
            <p:nvPr/>
          </p:nvSpPr>
          <p:spPr bwMode="auto">
            <a:xfrm>
              <a:off x="2416175" y="927100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Rectangle 45"/>
            <p:cNvSpPr>
              <a:spLocks noChangeAspect="1" noChangeArrowheads="1"/>
            </p:cNvSpPr>
            <p:nvPr/>
          </p:nvSpPr>
          <p:spPr bwMode="auto">
            <a:xfrm>
              <a:off x="2416175" y="965200"/>
              <a:ext cx="90488" cy="87313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5" name="Oval 46"/>
            <p:cNvSpPr>
              <a:spLocks noChangeAspect="1" noChangeArrowheads="1"/>
            </p:cNvSpPr>
            <p:nvPr/>
          </p:nvSpPr>
          <p:spPr bwMode="auto">
            <a:xfrm rot="5400000">
              <a:off x="2194719" y="9945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6" name="AutoShape 47"/>
            <p:cNvSpPr>
              <a:spLocks noChangeAspect="1" noChangeArrowheads="1"/>
            </p:cNvSpPr>
            <p:nvPr/>
          </p:nvSpPr>
          <p:spPr bwMode="auto">
            <a:xfrm flipV="1">
              <a:off x="2198688" y="10604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7" name="Text Box 48"/>
            <p:cNvSpPr txBox="1">
              <a:spLocks noChangeAspect="1" noChangeArrowheads="1"/>
            </p:cNvSpPr>
            <p:nvPr/>
          </p:nvSpPr>
          <p:spPr bwMode="auto">
            <a:xfrm rot="-5400000">
              <a:off x="1985962" y="433388"/>
              <a:ext cx="5429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r"/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chledbowe</a:t>
              </a:r>
            </a:p>
          </p:txBody>
        </p:sp>
        <p:sp>
          <p:nvSpPr>
            <p:cNvPr id="48" name="Rectangle 49"/>
            <p:cNvSpPr>
              <a:spLocks noChangeAspect="1" noChangeArrowheads="1"/>
            </p:cNvSpPr>
            <p:nvPr/>
          </p:nvSpPr>
          <p:spPr bwMode="auto">
            <a:xfrm>
              <a:off x="4038600" y="250825"/>
              <a:ext cx="863600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49" name="Rectangle 50"/>
            <p:cNvSpPr>
              <a:spLocks noChangeAspect="1" noChangeArrowheads="1"/>
            </p:cNvSpPr>
            <p:nvPr/>
          </p:nvSpPr>
          <p:spPr bwMode="auto">
            <a:xfrm>
              <a:off x="4705350" y="709613"/>
              <a:ext cx="142875" cy="4032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0" name="Rectangle 51"/>
            <p:cNvSpPr>
              <a:spLocks noChangeAspect="1" noChangeArrowheads="1"/>
            </p:cNvSpPr>
            <p:nvPr/>
          </p:nvSpPr>
          <p:spPr bwMode="auto">
            <a:xfrm>
              <a:off x="4705350" y="762000"/>
              <a:ext cx="142875" cy="260350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1" name="Rectangle 52"/>
            <p:cNvSpPr>
              <a:spLocks noChangeAspect="1" noChangeArrowheads="1"/>
            </p:cNvSpPr>
            <p:nvPr/>
          </p:nvSpPr>
          <p:spPr bwMode="auto">
            <a:xfrm>
              <a:off x="4705350" y="708025"/>
              <a:ext cx="142875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2" name="Line 53"/>
            <p:cNvSpPr>
              <a:spLocks noChangeAspect="1" noChangeShapeType="1"/>
            </p:cNvSpPr>
            <p:nvPr/>
          </p:nvSpPr>
          <p:spPr bwMode="auto">
            <a:xfrm>
              <a:off x="4705350" y="695325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Line 54"/>
            <p:cNvSpPr>
              <a:spLocks noChangeAspect="1" noChangeShapeType="1"/>
            </p:cNvSpPr>
            <p:nvPr/>
          </p:nvSpPr>
          <p:spPr bwMode="auto">
            <a:xfrm>
              <a:off x="4705350" y="676275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Oval 55"/>
            <p:cNvSpPr>
              <a:spLocks noChangeAspect="1" noChangeArrowheads="1"/>
            </p:cNvSpPr>
            <p:nvPr/>
          </p:nvSpPr>
          <p:spPr bwMode="auto">
            <a:xfrm rot="5400000">
              <a:off x="4067969" y="9945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5" name="AutoShape 56"/>
            <p:cNvSpPr>
              <a:spLocks noChangeAspect="1" noChangeArrowheads="1"/>
            </p:cNvSpPr>
            <p:nvPr/>
          </p:nvSpPr>
          <p:spPr bwMode="auto">
            <a:xfrm flipV="1">
              <a:off x="4071938" y="10604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6" name="Text Box 57"/>
            <p:cNvSpPr txBox="1">
              <a:spLocks noChangeAspect="1" noChangeArrowheads="1"/>
            </p:cNvSpPr>
            <p:nvPr/>
          </p:nvSpPr>
          <p:spPr bwMode="auto">
            <a:xfrm rot="-5400000">
              <a:off x="3809206" y="497682"/>
              <a:ext cx="661987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r"/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odwach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1189038" y="1181100"/>
              <a:ext cx="2820987" cy="928688"/>
            </a:xfrm>
            <a:prstGeom prst="rect">
              <a:avLst/>
            </a:prstGeom>
            <a:noFill/>
            <a:ln w="9525" algn="ctr">
              <a:solidFill>
                <a:srgbClr val="4D4D4D"/>
              </a:solidFill>
              <a:prstDash val="lgDash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8" name="Rectangle 59"/>
            <p:cNvSpPr>
              <a:spLocks noChangeAspect="1" noChangeArrowheads="1"/>
            </p:cNvSpPr>
            <p:nvPr/>
          </p:nvSpPr>
          <p:spPr bwMode="auto">
            <a:xfrm>
              <a:off x="2174875" y="1209675"/>
              <a:ext cx="863600" cy="8651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59" name="Rectangle 60"/>
            <p:cNvSpPr>
              <a:spLocks noChangeAspect="1" noChangeArrowheads="1"/>
            </p:cNvSpPr>
            <p:nvPr/>
          </p:nvSpPr>
          <p:spPr bwMode="auto">
            <a:xfrm>
              <a:off x="2506663" y="1987550"/>
              <a:ext cx="142875" cy="857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60" name="Rectangle 61"/>
            <p:cNvSpPr>
              <a:spLocks noChangeAspect="1" noChangeArrowheads="1"/>
            </p:cNvSpPr>
            <p:nvPr/>
          </p:nvSpPr>
          <p:spPr bwMode="auto">
            <a:xfrm>
              <a:off x="2506663" y="1984375"/>
              <a:ext cx="142875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61" name="Line 62"/>
            <p:cNvSpPr>
              <a:spLocks noChangeAspect="1" noChangeShapeType="1"/>
            </p:cNvSpPr>
            <p:nvPr/>
          </p:nvSpPr>
          <p:spPr bwMode="auto">
            <a:xfrm>
              <a:off x="2506663" y="1954213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63"/>
            <p:cNvSpPr>
              <a:spLocks noChangeAspect="1" noChangeShapeType="1"/>
            </p:cNvSpPr>
            <p:nvPr/>
          </p:nvSpPr>
          <p:spPr bwMode="auto">
            <a:xfrm>
              <a:off x="2506663" y="1970088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64"/>
            <p:cNvSpPr>
              <a:spLocks noChangeAspect="1" noChangeShapeType="1"/>
            </p:cNvSpPr>
            <p:nvPr/>
          </p:nvSpPr>
          <p:spPr bwMode="auto">
            <a:xfrm>
              <a:off x="2506663" y="2044700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Oval 65"/>
            <p:cNvSpPr>
              <a:spLocks noChangeAspect="1" noChangeArrowheads="1"/>
            </p:cNvSpPr>
            <p:nvPr/>
          </p:nvSpPr>
          <p:spPr bwMode="auto">
            <a:xfrm rot="5400000">
              <a:off x="2201863" y="1954213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65" name="Rectangle 66"/>
            <p:cNvSpPr>
              <a:spLocks noChangeAspect="1" noChangeArrowheads="1"/>
            </p:cNvSpPr>
            <p:nvPr/>
          </p:nvSpPr>
          <p:spPr bwMode="auto">
            <a:xfrm>
              <a:off x="1228725" y="1209675"/>
              <a:ext cx="863600" cy="8651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66" name="Rectangle 67"/>
            <p:cNvSpPr>
              <a:spLocks noChangeAspect="1" noChangeArrowheads="1"/>
            </p:cNvSpPr>
            <p:nvPr/>
          </p:nvSpPr>
          <p:spPr bwMode="auto">
            <a:xfrm>
              <a:off x="1560513" y="1987550"/>
              <a:ext cx="142875" cy="857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67" name="Rectangle 68"/>
            <p:cNvSpPr>
              <a:spLocks noChangeAspect="1" noChangeArrowheads="1"/>
            </p:cNvSpPr>
            <p:nvPr/>
          </p:nvSpPr>
          <p:spPr bwMode="auto">
            <a:xfrm>
              <a:off x="1560513" y="1984375"/>
              <a:ext cx="142875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68" name="Line 69"/>
            <p:cNvSpPr>
              <a:spLocks noChangeAspect="1" noChangeShapeType="1"/>
            </p:cNvSpPr>
            <p:nvPr/>
          </p:nvSpPr>
          <p:spPr bwMode="auto">
            <a:xfrm>
              <a:off x="1560513" y="1954213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70"/>
            <p:cNvSpPr>
              <a:spLocks noChangeAspect="1" noChangeShapeType="1"/>
            </p:cNvSpPr>
            <p:nvPr/>
          </p:nvSpPr>
          <p:spPr bwMode="auto">
            <a:xfrm>
              <a:off x="1560513" y="1970088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Line 71"/>
            <p:cNvSpPr>
              <a:spLocks noChangeAspect="1" noChangeShapeType="1"/>
            </p:cNvSpPr>
            <p:nvPr/>
          </p:nvSpPr>
          <p:spPr bwMode="auto">
            <a:xfrm>
              <a:off x="1560513" y="2044700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Oval 72"/>
            <p:cNvSpPr>
              <a:spLocks noChangeAspect="1" noChangeArrowheads="1"/>
            </p:cNvSpPr>
            <p:nvPr/>
          </p:nvSpPr>
          <p:spPr bwMode="auto">
            <a:xfrm rot="5400000">
              <a:off x="1255713" y="1954213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72" name="Rectangle 73"/>
            <p:cNvSpPr>
              <a:spLocks noChangeAspect="1" noChangeArrowheads="1"/>
            </p:cNvSpPr>
            <p:nvPr/>
          </p:nvSpPr>
          <p:spPr bwMode="auto">
            <a:xfrm>
              <a:off x="3113088" y="1209675"/>
              <a:ext cx="863600" cy="8651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73" name="Rectangle 74"/>
            <p:cNvSpPr>
              <a:spLocks noChangeAspect="1" noChangeArrowheads="1"/>
            </p:cNvSpPr>
            <p:nvPr/>
          </p:nvSpPr>
          <p:spPr bwMode="auto">
            <a:xfrm>
              <a:off x="3441700" y="1900238"/>
              <a:ext cx="147638" cy="17303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74" name="Rectangle 75"/>
            <p:cNvSpPr>
              <a:spLocks noChangeAspect="1" noChangeArrowheads="1"/>
            </p:cNvSpPr>
            <p:nvPr/>
          </p:nvSpPr>
          <p:spPr bwMode="auto">
            <a:xfrm>
              <a:off x="3441700" y="1898650"/>
              <a:ext cx="147638" cy="8572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75" name="Line 76"/>
            <p:cNvSpPr>
              <a:spLocks noChangeAspect="1" noChangeShapeType="1"/>
            </p:cNvSpPr>
            <p:nvPr/>
          </p:nvSpPr>
          <p:spPr bwMode="auto">
            <a:xfrm>
              <a:off x="3441700" y="1870075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Line 77"/>
            <p:cNvSpPr>
              <a:spLocks noChangeAspect="1" noChangeShapeType="1"/>
            </p:cNvSpPr>
            <p:nvPr/>
          </p:nvSpPr>
          <p:spPr bwMode="auto">
            <a:xfrm>
              <a:off x="3441700" y="1885950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Rectangle 78"/>
            <p:cNvSpPr>
              <a:spLocks noChangeAspect="1" noChangeArrowheads="1"/>
            </p:cNvSpPr>
            <p:nvPr/>
          </p:nvSpPr>
          <p:spPr bwMode="auto">
            <a:xfrm>
              <a:off x="3441700" y="1984375"/>
              <a:ext cx="147638" cy="26988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78" name="Oval 79"/>
            <p:cNvSpPr>
              <a:spLocks noChangeAspect="1" noChangeArrowheads="1"/>
            </p:cNvSpPr>
            <p:nvPr/>
          </p:nvSpPr>
          <p:spPr bwMode="auto">
            <a:xfrm rot="5400000">
              <a:off x="3141663" y="1954213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79" name="Text Box 80"/>
            <p:cNvSpPr txBox="1">
              <a:spLocks noChangeAspect="1" noChangeArrowheads="1"/>
            </p:cNvSpPr>
            <p:nvPr/>
          </p:nvSpPr>
          <p:spPr bwMode="auto">
            <a:xfrm rot="-5400000">
              <a:off x="2972594" y="1345407"/>
              <a:ext cx="458787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Smatruz</a:t>
              </a:r>
            </a:p>
          </p:txBody>
        </p:sp>
        <p:sp>
          <p:nvSpPr>
            <p:cNvPr id="80" name="Rectangle 81"/>
            <p:cNvSpPr>
              <a:spLocks noChangeAspect="1" noChangeArrowheads="1"/>
            </p:cNvSpPr>
            <p:nvPr/>
          </p:nvSpPr>
          <p:spPr bwMode="auto">
            <a:xfrm>
              <a:off x="1230313" y="2166938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81" name="Rectangle 82"/>
            <p:cNvSpPr>
              <a:spLocks noChangeAspect="1" noChangeArrowheads="1"/>
            </p:cNvSpPr>
            <p:nvPr/>
          </p:nvSpPr>
          <p:spPr bwMode="auto">
            <a:xfrm>
              <a:off x="1751013" y="2971800"/>
              <a:ext cx="200025" cy="571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82" name="Rectangle 83"/>
            <p:cNvSpPr>
              <a:spLocks noChangeAspect="1" noChangeArrowheads="1"/>
            </p:cNvSpPr>
            <p:nvPr/>
          </p:nvSpPr>
          <p:spPr bwMode="auto">
            <a:xfrm>
              <a:off x="1751013" y="2968625"/>
              <a:ext cx="200025" cy="285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83" name="Line 84"/>
            <p:cNvSpPr>
              <a:spLocks noChangeAspect="1" noChangeShapeType="1"/>
            </p:cNvSpPr>
            <p:nvPr/>
          </p:nvSpPr>
          <p:spPr bwMode="auto">
            <a:xfrm>
              <a:off x="1751013" y="2938463"/>
              <a:ext cx="33337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Line 85"/>
            <p:cNvSpPr>
              <a:spLocks noChangeAspect="1" noChangeShapeType="1"/>
            </p:cNvSpPr>
            <p:nvPr/>
          </p:nvSpPr>
          <p:spPr bwMode="auto">
            <a:xfrm>
              <a:off x="1751013" y="3000375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Line 86"/>
            <p:cNvSpPr>
              <a:spLocks noChangeAspect="1" noChangeShapeType="1"/>
            </p:cNvSpPr>
            <p:nvPr/>
          </p:nvSpPr>
          <p:spPr bwMode="auto">
            <a:xfrm>
              <a:off x="1751013" y="2957513"/>
              <a:ext cx="33337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Oval 87"/>
            <p:cNvSpPr>
              <a:spLocks noChangeAspect="1" noChangeArrowheads="1"/>
            </p:cNvSpPr>
            <p:nvPr/>
          </p:nvSpPr>
          <p:spPr bwMode="auto">
            <a:xfrm rot="5400000">
              <a:off x="1258094" y="2910681"/>
              <a:ext cx="52388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87" name="Text Box 88"/>
            <p:cNvSpPr txBox="1">
              <a:spLocks noChangeAspect="1" noChangeArrowheads="1"/>
            </p:cNvSpPr>
            <p:nvPr/>
          </p:nvSpPr>
          <p:spPr bwMode="auto">
            <a:xfrm rot="-5400000">
              <a:off x="933450" y="2449513"/>
              <a:ext cx="7810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Kramy pod opatrz</a:t>
              </a:r>
            </a:p>
          </p:txBody>
        </p:sp>
        <p:sp>
          <p:nvSpPr>
            <p:cNvPr id="88" name="Rectangle 89"/>
            <p:cNvSpPr>
              <a:spLocks noChangeAspect="1" noChangeArrowheads="1"/>
            </p:cNvSpPr>
            <p:nvPr/>
          </p:nvSpPr>
          <p:spPr bwMode="auto">
            <a:xfrm>
              <a:off x="4043363" y="1209675"/>
              <a:ext cx="863600" cy="8651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89" name="Rectangle 90"/>
            <p:cNvSpPr>
              <a:spLocks noChangeAspect="1" noChangeArrowheads="1"/>
            </p:cNvSpPr>
            <p:nvPr/>
          </p:nvSpPr>
          <p:spPr bwMode="auto">
            <a:xfrm>
              <a:off x="4595813" y="2014538"/>
              <a:ext cx="158750" cy="571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90" name="Rectangle 91"/>
            <p:cNvSpPr>
              <a:spLocks noChangeAspect="1" noChangeArrowheads="1"/>
            </p:cNvSpPr>
            <p:nvPr/>
          </p:nvSpPr>
          <p:spPr bwMode="auto">
            <a:xfrm>
              <a:off x="4595813" y="2009775"/>
              <a:ext cx="158750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91" name="Line 92"/>
            <p:cNvSpPr>
              <a:spLocks noChangeAspect="1" noChangeShapeType="1"/>
            </p:cNvSpPr>
            <p:nvPr/>
          </p:nvSpPr>
          <p:spPr bwMode="auto">
            <a:xfrm>
              <a:off x="4595813" y="2041525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Line 93"/>
            <p:cNvSpPr>
              <a:spLocks noChangeAspect="1" noChangeShapeType="1"/>
            </p:cNvSpPr>
            <p:nvPr/>
          </p:nvSpPr>
          <p:spPr bwMode="auto">
            <a:xfrm>
              <a:off x="4595813" y="1981200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Line 94"/>
            <p:cNvSpPr>
              <a:spLocks noChangeAspect="1" noChangeShapeType="1"/>
            </p:cNvSpPr>
            <p:nvPr/>
          </p:nvSpPr>
          <p:spPr bwMode="auto">
            <a:xfrm>
              <a:off x="4595813" y="1997075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Oval 95"/>
            <p:cNvSpPr>
              <a:spLocks noChangeAspect="1" noChangeArrowheads="1"/>
            </p:cNvSpPr>
            <p:nvPr/>
          </p:nvSpPr>
          <p:spPr bwMode="auto">
            <a:xfrm rot="5400000">
              <a:off x="4070350" y="1868488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95" name="Oval 96"/>
            <p:cNvSpPr>
              <a:spLocks noChangeAspect="1" noChangeArrowheads="1"/>
            </p:cNvSpPr>
            <p:nvPr/>
          </p:nvSpPr>
          <p:spPr bwMode="auto">
            <a:xfrm rot="5400000">
              <a:off x="4070350" y="1954213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96" name="AutoShape 97"/>
            <p:cNvSpPr>
              <a:spLocks noChangeAspect="1" noChangeArrowheads="1"/>
            </p:cNvSpPr>
            <p:nvPr/>
          </p:nvSpPr>
          <p:spPr bwMode="auto">
            <a:xfrm flipV="1">
              <a:off x="4076700" y="2020888"/>
              <a:ext cx="41275" cy="3968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97" name="Text Box 98"/>
            <p:cNvSpPr txBox="1">
              <a:spLocks noChangeAspect="1" noChangeArrowheads="1"/>
            </p:cNvSpPr>
            <p:nvPr/>
          </p:nvSpPr>
          <p:spPr bwMode="auto">
            <a:xfrm rot="-5400000">
              <a:off x="3857625" y="1443038"/>
              <a:ext cx="6064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Pod krzyzem</a:t>
              </a:r>
            </a:p>
          </p:txBody>
        </p:sp>
        <p:sp>
          <p:nvSpPr>
            <p:cNvPr id="98" name="Rectangle 99"/>
            <p:cNvSpPr>
              <a:spLocks noChangeAspect="1" noChangeArrowheads="1"/>
            </p:cNvSpPr>
            <p:nvPr/>
          </p:nvSpPr>
          <p:spPr bwMode="auto">
            <a:xfrm>
              <a:off x="4056063" y="2179638"/>
              <a:ext cx="850900" cy="8509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99" name="Rectangle 100"/>
            <p:cNvSpPr>
              <a:spLocks noChangeAspect="1" noChangeArrowheads="1"/>
            </p:cNvSpPr>
            <p:nvPr/>
          </p:nvSpPr>
          <p:spPr bwMode="auto">
            <a:xfrm>
              <a:off x="4405313" y="2944813"/>
              <a:ext cx="357187" cy="8413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00" name="Rectangle 101"/>
            <p:cNvSpPr>
              <a:spLocks noChangeAspect="1" noChangeArrowheads="1"/>
            </p:cNvSpPr>
            <p:nvPr/>
          </p:nvSpPr>
          <p:spPr bwMode="auto">
            <a:xfrm>
              <a:off x="4405313" y="2946400"/>
              <a:ext cx="357187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01" name="Line 102"/>
            <p:cNvSpPr>
              <a:spLocks noChangeAspect="1" noChangeShapeType="1"/>
            </p:cNvSpPr>
            <p:nvPr/>
          </p:nvSpPr>
          <p:spPr bwMode="auto">
            <a:xfrm>
              <a:off x="4403725" y="2894013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Line 103"/>
            <p:cNvSpPr>
              <a:spLocks noChangeAspect="1" noChangeShapeType="1"/>
            </p:cNvSpPr>
            <p:nvPr/>
          </p:nvSpPr>
          <p:spPr bwMode="auto">
            <a:xfrm>
              <a:off x="4405313" y="2976563"/>
              <a:ext cx="33337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Rectangle 104"/>
            <p:cNvSpPr>
              <a:spLocks noChangeAspect="1" noChangeArrowheads="1"/>
            </p:cNvSpPr>
            <p:nvPr/>
          </p:nvSpPr>
          <p:spPr bwMode="auto">
            <a:xfrm>
              <a:off x="4405313" y="2908300"/>
              <a:ext cx="357187" cy="26988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grpSp>
          <p:nvGrpSpPr>
            <p:cNvPr id="104" name="Group 105"/>
            <p:cNvGrpSpPr>
              <a:grpSpLocks noChangeAspect="1"/>
            </p:cNvGrpSpPr>
            <p:nvPr/>
          </p:nvGrpSpPr>
          <p:grpSpPr bwMode="auto">
            <a:xfrm rot="5400000">
              <a:off x="3954463" y="2784475"/>
              <a:ext cx="307975" cy="53975"/>
              <a:chOff x="1950" y="3388"/>
              <a:chExt cx="410" cy="71"/>
            </a:xfrm>
          </p:grpSpPr>
          <p:sp>
            <p:nvSpPr>
              <p:cNvPr id="270" name="Oval 106"/>
              <p:cNvSpPr>
                <a:spLocks noChangeAspect="1" noChangeArrowheads="1"/>
              </p:cNvSpPr>
              <p:nvPr/>
            </p:nvSpPr>
            <p:spPr bwMode="auto">
              <a:xfrm>
                <a:off x="1950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271" name="Oval 107"/>
              <p:cNvSpPr>
                <a:spLocks noChangeAspect="1" noChangeArrowheads="1"/>
              </p:cNvSpPr>
              <p:nvPr/>
            </p:nvSpPr>
            <p:spPr bwMode="auto">
              <a:xfrm>
                <a:off x="2063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272" name="Oval 108"/>
              <p:cNvSpPr>
                <a:spLocks noChangeAspect="1" noChangeArrowheads="1"/>
              </p:cNvSpPr>
              <p:nvPr/>
            </p:nvSpPr>
            <p:spPr bwMode="auto">
              <a:xfrm>
                <a:off x="2176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273" name="Oval 109"/>
              <p:cNvSpPr>
                <a:spLocks noChangeAspect="1" noChangeArrowheads="1"/>
              </p:cNvSpPr>
              <p:nvPr/>
            </p:nvSpPr>
            <p:spPr bwMode="auto">
              <a:xfrm>
                <a:off x="2289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</p:grpSp>
        <p:sp>
          <p:nvSpPr>
            <p:cNvPr id="105" name="Text Box 110"/>
            <p:cNvSpPr txBox="1">
              <a:spLocks noChangeAspect="1" noChangeArrowheads="1"/>
            </p:cNvSpPr>
            <p:nvPr/>
          </p:nvSpPr>
          <p:spPr bwMode="auto">
            <a:xfrm rot="-5400000">
              <a:off x="3875087" y="2346326"/>
              <a:ext cx="53657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Mydlarskie</a:t>
              </a:r>
            </a:p>
          </p:txBody>
        </p:sp>
        <p:sp>
          <p:nvSpPr>
            <p:cNvPr id="106" name="Rectangle 111"/>
            <p:cNvSpPr>
              <a:spLocks noChangeAspect="1" noChangeArrowheads="1"/>
            </p:cNvSpPr>
            <p:nvPr/>
          </p:nvSpPr>
          <p:spPr bwMode="auto">
            <a:xfrm>
              <a:off x="2173288" y="2170113"/>
              <a:ext cx="858837" cy="860425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07" name="Rectangle 112"/>
            <p:cNvSpPr>
              <a:spLocks noChangeAspect="1" noChangeArrowheads="1"/>
            </p:cNvSpPr>
            <p:nvPr/>
          </p:nvSpPr>
          <p:spPr bwMode="auto">
            <a:xfrm>
              <a:off x="2489200" y="2971800"/>
              <a:ext cx="395288" cy="571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08" name="Rectangle 113"/>
            <p:cNvSpPr>
              <a:spLocks noChangeAspect="1" noChangeArrowheads="1"/>
            </p:cNvSpPr>
            <p:nvPr/>
          </p:nvSpPr>
          <p:spPr bwMode="auto">
            <a:xfrm>
              <a:off x="2489200" y="2970213"/>
              <a:ext cx="395288" cy="26987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09" name="Line 114"/>
            <p:cNvSpPr>
              <a:spLocks noChangeAspect="1" noChangeShapeType="1"/>
            </p:cNvSpPr>
            <p:nvPr/>
          </p:nvSpPr>
          <p:spPr bwMode="auto">
            <a:xfrm>
              <a:off x="2489200" y="2938463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Line 115"/>
            <p:cNvSpPr>
              <a:spLocks noChangeAspect="1" noChangeShapeType="1"/>
            </p:cNvSpPr>
            <p:nvPr/>
          </p:nvSpPr>
          <p:spPr bwMode="auto">
            <a:xfrm>
              <a:off x="2489200" y="3000375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Line 116"/>
            <p:cNvSpPr>
              <a:spLocks noChangeAspect="1" noChangeShapeType="1"/>
            </p:cNvSpPr>
            <p:nvPr/>
          </p:nvSpPr>
          <p:spPr bwMode="auto">
            <a:xfrm>
              <a:off x="2489200" y="2957513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Oval 117"/>
            <p:cNvSpPr>
              <a:spLocks noChangeAspect="1" noChangeArrowheads="1"/>
            </p:cNvSpPr>
            <p:nvPr/>
          </p:nvSpPr>
          <p:spPr bwMode="auto">
            <a:xfrm rot="5400000">
              <a:off x="2200275" y="274002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13" name="Oval 118"/>
            <p:cNvSpPr>
              <a:spLocks noChangeAspect="1" noChangeArrowheads="1"/>
            </p:cNvSpPr>
            <p:nvPr/>
          </p:nvSpPr>
          <p:spPr bwMode="auto">
            <a:xfrm rot="5400000">
              <a:off x="2200275" y="28257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14" name="Oval 119"/>
            <p:cNvSpPr>
              <a:spLocks noChangeAspect="1" noChangeArrowheads="1"/>
            </p:cNvSpPr>
            <p:nvPr/>
          </p:nvSpPr>
          <p:spPr bwMode="auto">
            <a:xfrm rot="5400000">
              <a:off x="2200275" y="291147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15" name="Text Box 120"/>
            <p:cNvSpPr txBox="1">
              <a:spLocks noChangeAspect="1" noChangeArrowheads="1"/>
            </p:cNvSpPr>
            <p:nvPr/>
          </p:nvSpPr>
          <p:spPr bwMode="auto">
            <a:xfrm rot="-5400000">
              <a:off x="2011363" y="2320925"/>
              <a:ext cx="5016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szklarskie</a:t>
              </a:r>
            </a:p>
          </p:txBody>
        </p:sp>
        <p:sp>
          <p:nvSpPr>
            <p:cNvPr id="116" name="Rectangle 121"/>
            <p:cNvSpPr>
              <a:spLocks noChangeAspect="1" noChangeArrowheads="1"/>
            </p:cNvSpPr>
            <p:nvPr/>
          </p:nvSpPr>
          <p:spPr bwMode="auto">
            <a:xfrm>
              <a:off x="3111500" y="2166938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17" name="Rectangle 122"/>
            <p:cNvSpPr>
              <a:spLocks noChangeAspect="1" noChangeArrowheads="1"/>
            </p:cNvSpPr>
            <p:nvPr/>
          </p:nvSpPr>
          <p:spPr bwMode="auto">
            <a:xfrm>
              <a:off x="3487738" y="2984500"/>
              <a:ext cx="349250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18" name="Line 123"/>
            <p:cNvSpPr>
              <a:spLocks noChangeAspect="1" noChangeShapeType="1"/>
            </p:cNvSpPr>
            <p:nvPr/>
          </p:nvSpPr>
          <p:spPr bwMode="auto">
            <a:xfrm>
              <a:off x="3486150" y="2952750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Line 124"/>
            <p:cNvSpPr>
              <a:spLocks noChangeAspect="1" noChangeShapeType="1"/>
            </p:cNvSpPr>
            <p:nvPr/>
          </p:nvSpPr>
          <p:spPr bwMode="auto">
            <a:xfrm>
              <a:off x="3487738" y="3016250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Line 125"/>
            <p:cNvSpPr>
              <a:spLocks noChangeAspect="1" noChangeShapeType="1"/>
            </p:cNvSpPr>
            <p:nvPr/>
          </p:nvSpPr>
          <p:spPr bwMode="auto">
            <a:xfrm>
              <a:off x="3486150" y="2971800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Line 126"/>
            <p:cNvSpPr>
              <a:spLocks noChangeAspect="1" noChangeShapeType="1"/>
            </p:cNvSpPr>
            <p:nvPr/>
          </p:nvSpPr>
          <p:spPr bwMode="auto">
            <a:xfrm>
              <a:off x="3487738" y="3024188"/>
              <a:ext cx="34925" cy="0"/>
            </a:xfrm>
            <a:prstGeom prst="line">
              <a:avLst/>
            </a:prstGeom>
            <a:noFill/>
            <a:ln w="19050">
              <a:solidFill>
                <a:srgbClr val="B2320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" name="Oval 127"/>
            <p:cNvSpPr>
              <a:spLocks noChangeAspect="1" noChangeArrowheads="1"/>
            </p:cNvSpPr>
            <p:nvPr/>
          </p:nvSpPr>
          <p:spPr bwMode="auto">
            <a:xfrm rot="5400000">
              <a:off x="3139281" y="2823370"/>
              <a:ext cx="53975" cy="55562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23" name="Oval 128"/>
            <p:cNvSpPr>
              <a:spLocks noChangeAspect="1" noChangeArrowheads="1"/>
            </p:cNvSpPr>
            <p:nvPr/>
          </p:nvSpPr>
          <p:spPr bwMode="auto">
            <a:xfrm rot="5400000">
              <a:off x="3140075" y="2909888"/>
              <a:ext cx="52388" cy="55562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24" name="Text Box 129"/>
            <p:cNvSpPr txBox="1">
              <a:spLocks noChangeAspect="1" noChangeArrowheads="1"/>
            </p:cNvSpPr>
            <p:nvPr/>
          </p:nvSpPr>
          <p:spPr bwMode="auto">
            <a:xfrm rot="-5400000">
              <a:off x="2907507" y="2366169"/>
              <a:ext cx="595312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Kramy solne</a:t>
              </a:r>
            </a:p>
          </p:txBody>
        </p:sp>
        <p:sp>
          <p:nvSpPr>
            <p:cNvPr id="125" name="Rectangle 130"/>
            <p:cNvSpPr>
              <a:spLocks noChangeAspect="1" noChangeArrowheads="1"/>
            </p:cNvSpPr>
            <p:nvPr/>
          </p:nvSpPr>
          <p:spPr bwMode="auto">
            <a:xfrm>
              <a:off x="2168525" y="3125788"/>
              <a:ext cx="862013" cy="862012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26" name="Rectangle 131"/>
            <p:cNvSpPr>
              <a:spLocks noChangeAspect="1" noChangeArrowheads="1"/>
            </p:cNvSpPr>
            <p:nvPr/>
          </p:nvSpPr>
          <p:spPr bwMode="auto">
            <a:xfrm>
              <a:off x="2517775" y="3868738"/>
              <a:ext cx="373063" cy="11588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27" name="Rectangle 132"/>
            <p:cNvSpPr>
              <a:spLocks noChangeAspect="1" noChangeArrowheads="1"/>
            </p:cNvSpPr>
            <p:nvPr/>
          </p:nvSpPr>
          <p:spPr bwMode="auto">
            <a:xfrm>
              <a:off x="2517775" y="3868738"/>
              <a:ext cx="373063" cy="285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28" name="Line 133"/>
            <p:cNvSpPr>
              <a:spLocks noChangeAspect="1" noChangeShapeType="1"/>
            </p:cNvSpPr>
            <p:nvPr/>
          </p:nvSpPr>
          <p:spPr bwMode="auto">
            <a:xfrm>
              <a:off x="2517775" y="3817938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Line 134"/>
            <p:cNvSpPr>
              <a:spLocks noChangeAspect="1" noChangeShapeType="1"/>
            </p:cNvSpPr>
            <p:nvPr/>
          </p:nvSpPr>
          <p:spPr bwMode="auto">
            <a:xfrm>
              <a:off x="2517775" y="3900488"/>
              <a:ext cx="34925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" name="Rectangle 135"/>
            <p:cNvSpPr>
              <a:spLocks noChangeAspect="1" noChangeArrowheads="1"/>
            </p:cNvSpPr>
            <p:nvPr/>
          </p:nvSpPr>
          <p:spPr bwMode="auto">
            <a:xfrm>
              <a:off x="2517775" y="3832225"/>
              <a:ext cx="373063" cy="26988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31" name="Oval 136"/>
            <p:cNvSpPr>
              <a:spLocks noChangeAspect="1" noChangeArrowheads="1"/>
            </p:cNvSpPr>
            <p:nvPr/>
          </p:nvSpPr>
          <p:spPr bwMode="auto">
            <a:xfrm rot="5400000">
              <a:off x="2195513" y="38671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32" name="AutoShape 137"/>
            <p:cNvSpPr>
              <a:spLocks noChangeAspect="1" noChangeArrowheads="1"/>
            </p:cNvSpPr>
            <p:nvPr/>
          </p:nvSpPr>
          <p:spPr bwMode="auto">
            <a:xfrm flipV="1">
              <a:off x="2201863" y="3933825"/>
              <a:ext cx="39687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33" name="Text Box 138"/>
            <p:cNvSpPr txBox="1">
              <a:spLocks noChangeAspect="1" noChangeArrowheads="1"/>
            </p:cNvSpPr>
            <p:nvPr/>
          </p:nvSpPr>
          <p:spPr bwMode="auto">
            <a:xfrm rot="-5400000">
              <a:off x="1925638" y="3355975"/>
              <a:ext cx="6667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Kramy zelazne</a:t>
              </a:r>
            </a:p>
          </p:txBody>
        </p:sp>
        <p:sp>
          <p:nvSpPr>
            <p:cNvPr id="134" name="Rectangle 139"/>
            <p:cNvSpPr>
              <a:spLocks noChangeAspect="1" noChangeArrowheads="1"/>
            </p:cNvSpPr>
            <p:nvPr/>
          </p:nvSpPr>
          <p:spPr bwMode="auto">
            <a:xfrm>
              <a:off x="1230313" y="3124200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35" name="Rectangle 140"/>
            <p:cNvSpPr>
              <a:spLocks noChangeAspect="1" noChangeArrowheads="1"/>
            </p:cNvSpPr>
            <p:nvPr/>
          </p:nvSpPr>
          <p:spPr bwMode="auto">
            <a:xfrm>
              <a:off x="1573213" y="3897313"/>
              <a:ext cx="373062" cy="857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36" name="Rectangle 141"/>
            <p:cNvSpPr>
              <a:spLocks noChangeAspect="1" noChangeArrowheads="1"/>
            </p:cNvSpPr>
            <p:nvPr/>
          </p:nvSpPr>
          <p:spPr bwMode="auto">
            <a:xfrm>
              <a:off x="1573213" y="3895725"/>
              <a:ext cx="373062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37" name="Rectangle 142"/>
            <p:cNvSpPr>
              <a:spLocks noChangeAspect="1" noChangeArrowheads="1"/>
            </p:cNvSpPr>
            <p:nvPr/>
          </p:nvSpPr>
          <p:spPr bwMode="auto">
            <a:xfrm>
              <a:off x="1573213" y="3841750"/>
              <a:ext cx="373062" cy="26988"/>
            </a:xfrm>
            <a:prstGeom prst="rect">
              <a:avLst/>
            </a:prstGeom>
            <a:solidFill>
              <a:srgbClr val="2830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38" name="Line 143"/>
            <p:cNvSpPr>
              <a:spLocks noChangeAspect="1" noChangeShapeType="1"/>
            </p:cNvSpPr>
            <p:nvPr/>
          </p:nvSpPr>
          <p:spPr bwMode="auto">
            <a:xfrm>
              <a:off x="1573213" y="3929063"/>
              <a:ext cx="33337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" name="Line 144"/>
            <p:cNvSpPr>
              <a:spLocks noChangeAspect="1" noChangeShapeType="1"/>
            </p:cNvSpPr>
            <p:nvPr/>
          </p:nvSpPr>
          <p:spPr bwMode="auto">
            <a:xfrm>
              <a:off x="1573213" y="3883025"/>
              <a:ext cx="33337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0" name="Oval 145"/>
            <p:cNvSpPr>
              <a:spLocks noChangeAspect="1" noChangeArrowheads="1"/>
            </p:cNvSpPr>
            <p:nvPr/>
          </p:nvSpPr>
          <p:spPr bwMode="auto">
            <a:xfrm rot="5400000">
              <a:off x="1257300" y="38671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41" name="AutoShape 146"/>
            <p:cNvSpPr>
              <a:spLocks noChangeAspect="1" noChangeArrowheads="1"/>
            </p:cNvSpPr>
            <p:nvPr/>
          </p:nvSpPr>
          <p:spPr bwMode="auto">
            <a:xfrm flipV="1">
              <a:off x="1263650" y="3933825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42" name="Text Box 147"/>
            <p:cNvSpPr txBox="1">
              <a:spLocks noChangeAspect="1" noChangeArrowheads="1"/>
            </p:cNvSpPr>
            <p:nvPr/>
          </p:nvSpPr>
          <p:spPr bwMode="auto">
            <a:xfrm rot="-5400000">
              <a:off x="1135063" y="3225800"/>
              <a:ext cx="3873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olejne</a:t>
              </a:r>
            </a:p>
          </p:txBody>
        </p:sp>
        <p:sp>
          <p:nvSpPr>
            <p:cNvPr id="143" name="Rectangle 148"/>
            <p:cNvSpPr>
              <a:spLocks noChangeAspect="1" noChangeArrowheads="1"/>
            </p:cNvSpPr>
            <p:nvPr/>
          </p:nvSpPr>
          <p:spPr bwMode="auto">
            <a:xfrm>
              <a:off x="4043363" y="3124200"/>
              <a:ext cx="863600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44" name="Rectangle 149"/>
            <p:cNvSpPr>
              <a:spLocks noChangeAspect="1" noChangeArrowheads="1"/>
            </p:cNvSpPr>
            <p:nvPr/>
          </p:nvSpPr>
          <p:spPr bwMode="auto">
            <a:xfrm>
              <a:off x="4354513" y="3752850"/>
              <a:ext cx="388937" cy="22860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45" name="Rectangle 150"/>
            <p:cNvSpPr>
              <a:spLocks noChangeAspect="1" noChangeArrowheads="1"/>
            </p:cNvSpPr>
            <p:nvPr/>
          </p:nvSpPr>
          <p:spPr bwMode="auto">
            <a:xfrm>
              <a:off x="4354513" y="3810000"/>
              <a:ext cx="388937" cy="87313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46" name="Rectangle 151"/>
            <p:cNvSpPr>
              <a:spLocks noChangeAspect="1" noChangeArrowheads="1"/>
            </p:cNvSpPr>
            <p:nvPr/>
          </p:nvSpPr>
          <p:spPr bwMode="auto">
            <a:xfrm>
              <a:off x="4356100" y="3752850"/>
              <a:ext cx="387350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47" name="Line 152"/>
            <p:cNvSpPr>
              <a:spLocks noChangeAspect="1" noChangeShapeType="1"/>
            </p:cNvSpPr>
            <p:nvPr/>
          </p:nvSpPr>
          <p:spPr bwMode="auto">
            <a:xfrm>
              <a:off x="4356100" y="3721100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8" name="Line 153"/>
            <p:cNvSpPr>
              <a:spLocks noChangeAspect="1" noChangeShapeType="1"/>
            </p:cNvSpPr>
            <p:nvPr/>
          </p:nvSpPr>
          <p:spPr bwMode="auto">
            <a:xfrm>
              <a:off x="4356100" y="3736975"/>
              <a:ext cx="33338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9" name="Oval 154"/>
            <p:cNvSpPr>
              <a:spLocks noChangeAspect="1" noChangeArrowheads="1"/>
            </p:cNvSpPr>
            <p:nvPr/>
          </p:nvSpPr>
          <p:spPr bwMode="auto">
            <a:xfrm rot="5400000">
              <a:off x="4070350" y="38671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50" name="AutoShape 155"/>
            <p:cNvSpPr>
              <a:spLocks noChangeAspect="1" noChangeArrowheads="1"/>
            </p:cNvSpPr>
            <p:nvPr/>
          </p:nvSpPr>
          <p:spPr bwMode="auto">
            <a:xfrm flipV="1">
              <a:off x="4076700" y="3933825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51" name="Text Box 156"/>
            <p:cNvSpPr txBox="1">
              <a:spLocks noChangeAspect="1" noChangeArrowheads="1"/>
            </p:cNvSpPr>
            <p:nvPr/>
          </p:nvSpPr>
          <p:spPr bwMode="auto">
            <a:xfrm rot="-5400000">
              <a:off x="3886200" y="3273425"/>
              <a:ext cx="48260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Spichlerz</a:t>
              </a:r>
            </a:p>
          </p:txBody>
        </p:sp>
        <p:sp>
          <p:nvSpPr>
            <p:cNvPr id="152" name="Rectangle 157"/>
            <p:cNvSpPr>
              <a:spLocks noChangeAspect="1" noChangeArrowheads="1"/>
            </p:cNvSpPr>
            <p:nvPr/>
          </p:nvSpPr>
          <p:spPr bwMode="auto">
            <a:xfrm>
              <a:off x="1230313" y="4084638"/>
              <a:ext cx="852487" cy="852487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53" name="Rectangle 158"/>
            <p:cNvSpPr>
              <a:spLocks noChangeAspect="1" noChangeArrowheads="1"/>
            </p:cNvSpPr>
            <p:nvPr/>
          </p:nvSpPr>
          <p:spPr bwMode="auto">
            <a:xfrm>
              <a:off x="1554163" y="4678363"/>
              <a:ext cx="392112" cy="25558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54" name="Rectangle 159"/>
            <p:cNvSpPr>
              <a:spLocks noChangeAspect="1" noChangeArrowheads="1"/>
            </p:cNvSpPr>
            <p:nvPr/>
          </p:nvSpPr>
          <p:spPr bwMode="auto">
            <a:xfrm>
              <a:off x="1554163" y="4678363"/>
              <a:ext cx="392112" cy="1968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55" name="Rectangle 160"/>
            <p:cNvSpPr>
              <a:spLocks noChangeAspect="1" noChangeArrowheads="1"/>
            </p:cNvSpPr>
            <p:nvPr/>
          </p:nvSpPr>
          <p:spPr bwMode="auto">
            <a:xfrm>
              <a:off x="1554163" y="4586288"/>
              <a:ext cx="392112" cy="8413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56" name="Rectangle 161"/>
            <p:cNvSpPr>
              <a:spLocks noChangeAspect="1" noChangeArrowheads="1"/>
            </p:cNvSpPr>
            <p:nvPr/>
          </p:nvSpPr>
          <p:spPr bwMode="auto">
            <a:xfrm>
              <a:off x="1554163" y="4552950"/>
              <a:ext cx="392112" cy="26988"/>
            </a:xfrm>
            <a:prstGeom prst="rect">
              <a:avLst/>
            </a:prstGeom>
            <a:solidFill>
              <a:srgbClr val="2830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57" name="Line 162"/>
            <p:cNvSpPr>
              <a:spLocks noChangeAspect="1" noChangeShapeType="1"/>
            </p:cNvSpPr>
            <p:nvPr/>
          </p:nvSpPr>
          <p:spPr bwMode="auto">
            <a:xfrm>
              <a:off x="1554163" y="4875213"/>
              <a:ext cx="33337" cy="0"/>
            </a:xfrm>
            <a:prstGeom prst="line">
              <a:avLst/>
            </a:prstGeom>
            <a:noFill/>
            <a:ln w="19050">
              <a:solidFill>
                <a:srgbClr val="E958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8" name="Oval 163"/>
            <p:cNvSpPr>
              <a:spLocks noChangeAspect="1" noChangeArrowheads="1"/>
            </p:cNvSpPr>
            <p:nvPr/>
          </p:nvSpPr>
          <p:spPr bwMode="auto">
            <a:xfrm rot="5400000">
              <a:off x="1256506" y="4648994"/>
              <a:ext cx="53975" cy="52388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59" name="Oval 164"/>
            <p:cNvSpPr>
              <a:spLocks noChangeAspect="1" noChangeArrowheads="1"/>
            </p:cNvSpPr>
            <p:nvPr/>
          </p:nvSpPr>
          <p:spPr bwMode="auto">
            <a:xfrm rot="5400000">
              <a:off x="1257300" y="4733925"/>
              <a:ext cx="52388" cy="52388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60" name="Oval 165"/>
            <p:cNvSpPr>
              <a:spLocks noChangeAspect="1" noChangeArrowheads="1"/>
            </p:cNvSpPr>
            <p:nvPr/>
          </p:nvSpPr>
          <p:spPr bwMode="auto">
            <a:xfrm rot="5400000">
              <a:off x="1256506" y="4818857"/>
              <a:ext cx="53975" cy="52388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61" name="AutoShape 166"/>
            <p:cNvSpPr>
              <a:spLocks noChangeAspect="1" noChangeArrowheads="1"/>
            </p:cNvSpPr>
            <p:nvPr/>
          </p:nvSpPr>
          <p:spPr bwMode="auto">
            <a:xfrm flipV="1">
              <a:off x="1263650" y="4884738"/>
              <a:ext cx="39688" cy="3968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62" name="Text Box 167"/>
            <p:cNvSpPr txBox="1">
              <a:spLocks noChangeAspect="1" noChangeArrowheads="1"/>
            </p:cNvSpPr>
            <p:nvPr/>
          </p:nvSpPr>
          <p:spPr bwMode="auto">
            <a:xfrm rot="-5400000">
              <a:off x="958850" y="4360863"/>
              <a:ext cx="74295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Zespol zachodne</a:t>
              </a:r>
            </a:p>
          </p:txBody>
        </p:sp>
        <p:sp>
          <p:nvSpPr>
            <p:cNvPr id="163" name="Rectangle 168"/>
            <p:cNvSpPr>
              <a:spLocks noChangeAspect="1" noChangeArrowheads="1"/>
            </p:cNvSpPr>
            <p:nvPr/>
          </p:nvSpPr>
          <p:spPr bwMode="auto">
            <a:xfrm>
              <a:off x="3101975" y="40735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64" name="Rectangle 169"/>
            <p:cNvSpPr>
              <a:spLocks noChangeAspect="1" noChangeArrowheads="1"/>
            </p:cNvSpPr>
            <p:nvPr/>
          </p:nvSpPr>
          <p:spPr bwMode="auto">
            <a:xfrm>
              <a:off x="3438525" y="4762500"/>
              <a:ext cx="409575" cy="173038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65" name="Rectangle 170"/>
            <p:cNvSpPr>
              <a:spLocks noChangeAspect="1" noChangeArrowheads="1"/>
            </p:cNvSpPr>
            <p:nvPr/>
          </p:nvSpPr>
          <p:spPr bwMode="auto">
            <a:xfrm>
              <a:off x="3438525" y="4760913"/>
              <a:ext cx="409575" cy="87312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66" name="Rectangle 171"/>
            <p:cNvSpPr>
              <a:spLocks noChangeAspect="1" noChangeArrowheads="1"/>
            </p:cNvSpPr>
            <p:nvPr/>
          </p:nvSpPr>
          <p:spPr bwMode="auto">
            <a:xfrm>
              <a:off x="3438525" y="4848225"/>
              <a:ext cx="409575" cy="26988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67" name="Rectangle 172"/>
            <p:cNvSpPr>
              <a:spLocks noChangeAspect="1" noChangeArrowheads="1"/>
            </p:cNvSpPr>
            <p:nvPr/>
          </p:nvSpPr>
          <p:spPr bwMode="auto">
            <a:xfrm>
              <a:off x="3438525" y="4724400"/>
              <a:ext cx="409575" cy="28575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68" name="Line 173"/>
            <p:cNvSpPr>
              <a:spLocks noChangeAspect="1" noChangeShapeType="1"/>
            </p:cNvSpPr>
            <p:nvPr/>
          </p:nvSpPr>
          <p:spPr bwMode="auto">
            <a:xfrm>
              <a:off x="3438525" y="4706938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9" name="Oval 174"/>
            <p:cNvSpPr>
              <a:spLocks noChangeAspect="1" noChangeArrowheads="1"/>
            </p:cNvSpPr>
            <p:nvPr/>
          </p:nvSpPr>
          <p:spPr bwMode="auto">
            <a:xfrm rot="5400000">
              <a:off x="3129757" y="48172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70" name="AutoShape 175"/>
            <p:cNvSpPr>
              <a:spLocks noChangeAspect="1" noChangeArrowheads="1"/>
            </p:cNvSpPr>
            <p:nvPr/>
          </p:nvSpPr>
          <p:spPr bwMode="auto">
            <a:xfrm flipV="1">
              <a:off x="3133725" y="48831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71" name="Text Box 176"/>
            <p:cNvSpPr txBox="1">
              <a:spLocks noChangeAspect="1" noChangeArrowheads="1"/>
            </p:cNvSpPr>
            <p:nvPr/>
          </p:nvSpPr>
          <p:spPr bwMode="auto">
            <a:xfrm rot="-5400000">
              <a:off x="2870994" y="4306094"/>
              <a:ext cx="652462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Jatki szewskie</a:t>
              </a:r>
            </a:p>
          </p:txBody>
        </p:sp>
        <p:sp>
          <p:nvSpPr>
            <p:cNvPr id="172" name="Rectangle 177"/>
            <p:cNvSpPr>
              <a:spLocks noChangeAspect="1" noChangeArrowheads="1"/>
            </p:cNvSpPr>
            <p:nvPr/>
          </p:nvSpPr>
          <p:spPr bwMode="auto">
            <a:xfrm>
              <a:off x="2159000" y="40735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73" name="Rectangle 178"/>
            <p:cNvSpPr>
              <a:spLocks noChangeAspect="1" noChangeArrowheads="1"/>
            </p:cNvSpPr>
            <p:nvPr/>
          </p:nvSpPr>
          <p:spPr bwMode="auto">
            <a:xfrm>
              <a:off x="2497138" y="4735513"/>
              <a:ext cx="409575" cy="2000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74" name="Rectangle 179"/>
            <p:cNvSpPr>
              <a:spLocks noChangeAspect="1" noChangeArrowheads="1"/>
            </p:cNvSpPr>
            <p:nvPr/>
          </p:nvSpPr>
          <p:spPr bwMode="auto">
            <a:xfrm>
              <a:off x="2497138" y="4735513"/>
              <a:ext cx="409575" cy="8572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75" name="Rectangle 180"/>
            <p:cNvSpPr>
              <a:spLocks noChangeAspect="1" noChangeArrowheads="1"/>
            </p:cNvSpPr>
            <p:nvPr/>
          </p:nvSpPr>
          <p:spPr bwMode="auto">
            <a:xfrm>
              <a:off x="2497138" y="4822825"/>
              <a:ext cx="409575" cy="57150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ctr"/>
              <a:endParaRPr lang="fr-FR" altLang="fr-FR" noProof="1">
                <a:solidFill>
                  <a:srgbClr val="080808"/>
                </a:solidFill>
              </a:endParaRPr>
            </a:p>
          </p:txBody>
        </p:sp>
        <p:sp>
          <p:nvSpPr>
            <p:cNvPr id="176" name="Rectangle 181"/>
            <p:cNvSpPr>
              <a:spLocks noChangeAspect="1" noChangeArrowheads="1"/>
            </p:cNvSpPr>
            <p:nvPr/>
          </p:nvSpPr>
          <p:spPr bwMode="auto">
            <a:xfrm>
              <a:off x="2497138" y="4665663"/>
              <a:ext cx="409575" cy="57150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77" name="Line 182"/>
            <p:cNvSpPr>
              <a:spLocks noChangeAspect="1" noChangeShapeType="1"/>
            </p:cNvSpPr>
            <p:nvPr/>
          </p:nvSpPr>
          <p:spPr bwMode="auto">
            <a:xfrm>
              <a:off x="2497138" y="4646613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8" name="Oval 183"/>
            <p:cNvSpPr>
              <a:spLocks noChangeAspect="1" noChangeArrowheads="1"/>
            </p:cNvSpPr>
            <p:nvPr/>
          </p:nvSpPr>
          <p:spPr bwMode="auto">
            <a:xfrm rot="5400000">
              <a:off x="2188369" y="48172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79" name="AutoShape 184"/>
            <p:cNvSpPr>
              <a:spLocks noChangeAspect="1" noChangeArrowheads="1"/>
            </p:cNvSpPr>
            <p:nvPr/>
          </p:nvSpPr>
          <p:spPr bwMode="auto">
            <a:xfrm flipV="1">
              <a:off x="2192338" y="48831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80" name="Text Box 185"/>
            <p:cNvSpPr txBox="1">
              <a:spLocks noChangeAspect="1" noChangeArrowheads="1"/>
            </p:cNvSpPr>
            <p:nvPr/>
          </p:nvSpPr>
          <p:spPr bwMode="auto">
            <a:xfrm rot="-5400000">
              <a:off x="1997868" y="4244182"/>
              <a:ext cx="531813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garbarskie</a:t>
              </a:r>
            </a:p>
          </p:txBody>
        </p:sp>
        <p:sp>
          <p:nvSpPr>
            <p:cNvPr id="181" name="Rectangle 186"/>
            <p:cNvSpPr>
              <a:spLocks noChangeAspect="1" noChangeArrowheads="1"/>
            </p:cNvSpPr>
            <p:nvPr/>
          </p:nvSpPr>
          <p:spPr bwMode="auto">
            <a:xfrm>
              <a:off x="4043363" y="4073525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82" name="Rectangle 187"/>
            <p:cNvSpPr>
              <a:spLocks noChangeAspect="1" noChangeArrowheads="1"/>
            </p:cNvSpPr>
            <p:nvPr/>
          </p:nvSpPr>
          <p:spPr bwMode="auto">
            <a:xfrm>
              <a:off x="4354513" y="4705350"/>
              <a:ext cx="428625" cy="230188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83" name="Rectangle 188"/>
            <p:cNvSpPr>
              <a:spLocks noChangeAspect="1" noChangeArrowheads="1"/>
            </p:cNvSpPr>
            <p:nvPr/>
          </p:nvSpPr>
          <p:spPr bwMode="auto">
            <a:xfrm>
              <a:off x="4354513" y="4791075"/>
              <a:ext cx="428625" cy="85725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84" name="Rectangle 189"/>
            <p:cNvSpPr>
              <a:spLocks noChangeAspect="1" noChangeArrowheads="1"/>
            </p:cNvSpPr>
            <p:nvPr/>
          </p:nvSpPr>
          <p:spPr bwMode="auto">
            <a:xfrm>
              <a:off x="4354513" y="4705350"/>
              <a:ext cx="428625" cy="8572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85" name="Rectangle 190"/>
            <p:cNvSpPr>
              <a:spLocks noChangeAspect="1" noChangeArrowheads="1"/>
            </p:cNvSpPr>
            <p:nvPr/>
          </p:nvSpPr>
          <p:spPr bwMode="auto">
            <a:xfrm>
              <a:off x="4354513" y="4668838"/>
              <a:ext cx="428625" cy="2698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86" name="Rectangle 191"/>
            <p:cNvSpPr>
              <a:spLocks noChangeAspect="1" noChangeArrowheads="1"/>
            </p:cNvSpPr>
            <p:nvPr/>
          </p:nvSpPr>
          <p:spPr bwMode="auto">
            <a:xfrm>
              <a:off x="4354513" y="4633913"/>
              <a:ext cx="428625" cy="26987"/>
            </a:xfrm>
            <a:prstGeom prst="rect">
              <a:avLst/>
            </a:prstGeom>
            <a:solidFill>
              <a:srgbClr val="2830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28301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87" name="Oval 192"/>
            <p:cNvSpPr>
              <a:spLocks noChangeAspect="1" noChangeArrowheads="1"/>
            </p:cNvSpPr>
            <p:nvPr/>
          </p:nvSpPr>
          <p:spPr bwMode="auto">
            <a:xfrm rot="5400000">
              <a:off x="4070350" y="464502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88" name="Oval 193"/>
            <p:cNvSpPr>
              <a:spLocks noChangeAspect="1" noChangeArrowheads="1"/>
            </p:cNvSpPr>
            <p:nvPr/>
          </p:nvSpPr>
          <p:spPr bwMode="auto">
            <a:xfrm rot="5400000">
              <a:off x="4070350" y="47307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89" name="Oval 194"/>
            <p:cNvSpPr>
              <a:spLocks noChangeAspect="1" noChangeArrowheads="1"/>
            </p:cNvSpPr>
            <p:nvPr/>
          </p:nvSpPr>
          <p:spPr bwMode="auto">
            <a:xfrm rot="5400000">
              <a:off x="4071144" y="4817269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90" name="AutoShape 195"/>
            <p:cNvSpPr>
              <a:spLocks noChangeAspect="1" noChangeArrowheads="1"/>
            </p:cNvSpPr>
            <p:nvPr/>
          </p:nvSpPr>
          <p:spPr bwMode="auto">
            <a:xfrm flipV="1">
              <a:off x="4076700" y="4883150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91" name="Text Box 196"/>
            <p:cNvSpPr txBox="1">
              <a:spLocks noChangeAspect="1" noChangeArrowheads="1"/>
            </p:cNvSpPr>
            <p:nvPr/>
          </p:nvSpPr>
          <p:spPr bwMode="auto">
            <a:xfrm rot="-5400000">
              <a:off x="3802857" y="4296569"/>
              <a:ext cx="652462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Kramy bogate</a:t>
              </a:r>
            </a:p>
          </p:txBody>
        </p:sp>
        <p:sp>
          <p:nvSpPr>
            <p:cNvPr id="192" name="Rectangle 197"/>
            <p:cNvSpPr>
              <a:spLocks noChangeAspect="1" noChangeArrowheads="1"/>
            </p:cNvSpPr>
            <p:nvPr/>
          </p:nvSpPr>
          <p:spPr bwMode="auto">
            <a:xfrm>
              <a:off x="2166938" y="5030788"/>
              <a:ext cx="863600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93" name="Rectangle 198"/>
            <p:cNvSpPr>
              <a:spLocks noChangeAspect="1" noChangeArrowheads="1"/>
            </p:cNvSpPr>
            <p:nvPr/>
          </p:nvSpPr>
          <p:spPr bwMode="auto">
            <a:xfrm>
              <a:off x="2419350" y="5430838"/>
              <a:ext cx="449263" cy="458787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94" name="Rectangle 199"/>
            <p:cNvSpPr>
              <a:spLocks noChangeAspect="1" noChangeArrowheads="1"/>
            </p:cNvSpPr>
            <p:nvPr/>
          </p:nvSpPr>
          <p:spPr bwMode="auto">
            <a:xfrm>
              <a:off x="2419350" y="5514975"/>
              <a:ext cx="449263" cy="230188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95" name="Line 200"/>
            <p:cNvSpPr>
              <a:spLocks noChangeAspect="1" noChangeShapeType="1"/>
            </p:cNvSpPr>
            <p:nvPr/>
          </p:nvSpPr>
          <p:spPr bwMode="auto">
            <a:xfrm>
              <a:off x="2417763" y="5414963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6" name="Line 201"/>
            <p:cNvSpPr>
              <a:spLocks noChangeAspect="1" noChangeShapeType="1"/>
            </p:cNvSpPr>
            <p:nvPr/>
          </p:nvSpPr>
          <p:spPr bwMode="auto">
            <a:xfrm>
              <a:off x="2419350" y="5394325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7" name="Rectangle 202"/>
            <p:cNvSpPr>
              <a:spLocks noChangeAspect="1" noChangeArrowheads="1"/>
            </p:cNvSpPr>
            <p:nvPr/>
          </p:nvSpPr>
          <p:spPr bwMode="auto">
            <a:xfrm>
              <a:off x="2419350" y="5430838"/>
              <a:ext cx="449263" cy="8572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98" name="Oval 203"/>
            <p:cNvSpPr>
              <a:spLocks noChangeAspect="1" noChangeArrowheads="1"/>
            </p:cNvSpPr>
            <p:nvPr/>
          </p:nvSpPr>
          <p:spPr bwMode="auto">
            <a:xfrm rot="5400000">
              <a:off x="2195513" y="5773737"/>
              <a:ext cx="52388" cy="55563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199" name="AutoShape 204"/>
            <p:cNvSpPr>
              <a:spLocks noChangeAspect="1" noChangeArrowheads="1"/>
            </p:cNvSpPr>
            <p:nvPr/>
          </p:nvSpPr>
          <p:spPr bwMode="auto">
            <a:xfrm flipV="1">
              <a:off x="2200275" y="5840413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00" name="Text Box 205"/>
            <p:cNvSpPr txBox="1">
              <a:spLocks noChangeAspect="1" noChangeArrowheads="1"/>
            </p:cNvSpPr>
            <p:nvPr/>
          </p:nvSpPr>
          <p:spPr bwMode="auto">
            <a:xfrm rot="-5400000">
              <a:off x="2057400" y="5137150"/>
              <a:ext cx="406400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Ratusz</a:t>
              </a:r>
            </a:p>
          </p:txBody>
        </p:sp>
        <p:sp>
          <p:nvSpPr>
            <p:cNvPr id="201" name="Rectangle 206"/>
            <p:cNvSpPr>
              <a:spLocks noChangeAspect="1" noChangeArrowheads="1"/>
            </p:cNvSpPr>
            <p:nvPr/>
          </p:nvSpPr>
          <p:spPr bwMode="auto">
            <a:xfrm>
              <a:off x="1230313" y="5030788"/>
              <a:ext cx="863600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02" name="Rectangle 207"/>
            <p:cNvSpPr>
              <a:spLocks noChangeAspect="1" noChangeArrowheads="1"/>
            </p:cNvSpPr>
            <p:nvPr/>
          </p:nvSpPr>
          <p:spPr bwMode="auto">
            <a:xfrm>
              <a:off x="1482725" y="5661025"/>
              <a:ext cx="447675" cy="230188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03" name="Rectangle 208"/>
            <p:cNvSpPr>
              <a:spLocks noChangeAspect="1" noChangeArrowheads="1"/>
            </p:cNvSpPr>
            <p:nvPr/>
          </p:nvSpPr>
          <p:spPr bwMode="auto">
            <a:xfrm>
              <a:off x="1482725" y="5716588"/>
              <a:ext cx="447675" cy="114300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04" name="Rectangle 209"/>
            <p:cNvSpPr>
              <a:spLocks noChangeAspect="1" noChangeArrowheads="1"/>
            </p:cNvSpPr>
            <p:nvPr/>
          </p:nvSpPr>
          <p:spPr bwMode="auto">
            <a:xfrm>
              <a:off x="1482725" y="5661025"/>
              <a:ext cx="447675" cy="5715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05" name="Line 210"/>
            <p:cNvSpPr>
              <a:spLocks noChangeAspect="1" noChangeShapeType="1"/>
            </p:cNvSpPr>
            <p:nvPr/>
          </p:nvSpPr>
          <p:spPr bwMode="auto">
            <a:xfrm>
              <a:off x="1481138" y="5648325"/>
              <a:ext cx="34925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" name="Line 211"/>
            <p:cNvSpPr>
              <a:spLocks noChangeAspect="1" noChangeShapeType="1"/>
            </p:cNvSpPr>
            <p:nvPr/>
          </p:nvSpPr>
          <p:spPr bwMode="auto">
            <a:xfrm>
              <a:off x="1482725" y="5627688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Oval 212"/>
            <p:cNvSpPr>
              <a:spLocks noChangeAspect="1" noChangeArrowheads="1"/>
            </p:cNvSpPr>
            <p:nvPr/>
          </p:nvSpPr>
          <p:spPr bwMode="auto">
            <a:xfrm rot="5400000">
              <a:off x="1258094" y="5774531"/>
              <a:ext cx="52388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08" name="AutoShape 213"/>
            <p:cNvSpPr>
              <a:spLocks noChangeAspect="1" noChangeArrowheads="1"/>
            </p:cNvSpPr>
            <p:nvPr/>
          </p:nvSpPr>
          <p:spPr bwMode="auto">
            <a:xfrm flipV="1">
              <a:off x="1263650" y="5840413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09" name="Text Box 214"/>
            <p:cNvSpPr txBox="1">
              <a:spLocks noChangeAspect="1" noChangeArrowheads="1"/>
            </p:cNvSpPr>
            <p:nvPr/>
          </p:nvSpPr>
          <p:spPr bwMode="auto">
            <a:xfrm rot="-5400000">
              <a:off x="1108869" y="5142707"/>
              <a:ext cx="414337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Kabaty</a:t>
              </a:r>
            </a:p>
          </p:txBody>
        </p:sp>
        <p:sp>
          <p:nvSpPr>
            <p:cNvPr id="210" name="Rectangle 215"/>
            <p:cNvSpPr>
              <a:spLocks noChangeAspect="1" noChangeArrowheads="1"/>
            </p:cNvSpPr>
            <p:nvPr/>
          </p:nvSpPr>
          <p:spPr bwMode="auto">
            <a:xfrm>
              <a:off x="4043363" y="5030788"/>
              <a:ext cx="863600" cy="863600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11" name="Rectangle 216"/>
            <p:cNvSpPr>
              <a:spLocks noChangeAspect="1" noChangeArrowheads="1"/>
            </p:cNvSpPr>
            <p:nvPr/>
          </p:nvSpPr>
          <p:spPr bwMode="auto">
            <a:xfrm>
              <a:off x="4352925" y="5172075"/>
              <a:ext cx="547688" cy="717550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12" name="Rectangle 217"/>
            <p:cNvSpPr>
              <a:spLocks noChangeAspect="1" noChangeArrowheads="1"/>
            </p:cNvSpPr>
            <p:nvPr/>
          </p:nvSpPr>
          <p:spPr bwMode="auto">
            <a:xfrm>
              <a:off x="4352925" y="5100638"/>
              <a:ext cx="547688" cy="5873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13" name="Rectangle 218"/>
            <p:cNvSpPr>
              <a:spLocks noChangeAspect="1" noChangeArrowheads="1"/>
            </p:cNvSpPr>
            <p:nvPr/>
          </p:nvSpPr>
          <p:spPr bwMode="auto">
            <a:xfrm>
              <a:off x="4352925" y="5172075"/>
              <a:ext cx="547688" cy="574675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14" name="Line 219"/>
            <p:cNvSpPr>
              <a:spLocks noChangeAspect="1" noChangeShapeType="1"/>
            </p:cNvSpPr>
            <p:nvPr/>
          </p:nvSpPr>
          <p:spPr bwMode="auto">
            <a:xfrm>
              <a:off x="4352925" y="5086350"/>
              <a:ext cx="33338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" name="Rectangle 220"/>
            <p:cNvSpPr>
              <a:spLocks noChangeAspect="1" noChangeArrowheads="1"/>
            </p:cNvSpPr>
            <p:nvPr/>
          </p:nvSpPr>
          <p:spPr bwMode="auto">
            <a:xfrm>
              <a:off x="4352925" y="5173663"/>
              <a:ext cx="547688" cy="114300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grpSp>
          <p:nvGrpSpPr>
            <p:cNvPr id="216" name="Group 221"/>
            <p:cNvGrpSpPr>
              <a:grpSpLocks noChangeAspect="1"/>
            </p:cNvGrpSpPr>
            <p:nvPr/>
          </p:nvGrpSpPr>
          <p:grpSpPr bwMode="auto">
            <a:xfrm rot="5400000">
              <a:off x="3941763" y="5645150"/>
              <a:ext cx="311150" cy="53975"/>
              <a:chOff x="1950" y="3388"/>
              <a:chExt cx="410" cy="71"/>
            </a:xfrm>
          </p:grpSpPr>
          <p:sp>
            <p:nvSpPr>
              <p:cNvPr id="266" name="Oval 222"/>
              <p:cNvSpPr>
                <a:spLocks noChangeAspect="1" noChangeArrowheads="1"/>
              </p:cNvSpPr>
              <p:nvPr/>
            </p:nvSpPr>
            <p:spPr bwMode="auto">
              <a:xfrm>
                <a:off x="1950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267" name="Oval 223"/>
              <p:cNvSpPr>
                <a:spLocks noChangeAspect="1" noChangeArrowheads="1"/>
              </p:cNvSpPr>
              <p:nvPr/>
            </p:nvSpPr>
            <p:spPr bwMode="auto">
              <a:xfrm>
                <a:off x="2063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268" name="Oval 224"/>
              <p:cNvSpPr>
                <a:spLocks noChangeAspect="1" noChangeArrowheads="1"/>
              </p:cNvSpPr>
              <p:nvPr/>
            </p:nvSpPr>
            <p:spPr bwMode="auto">
              <a:xfrm>
                <a:off x="2176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  <p:sp>
            <p:nvSpPr>
              <p:cNvPr id="269" name="Oval 225"/>
              <p:cNvSpPr>
                <a:spLocks noChangeAspect="1" noChangeArrowheads="1"/>
              </p:cNvSpPr>
              <p:nvPr/>
            </p:nvSpPr>
            <p:spPr bwMode="auto">
              <a:xfrm>
                <a:off x="2289" y="3388"/>
                <a:ext cx="71" cy="71"/>
              </a:xfrm>
              <a:prstGeom prst="ellipse">
                <a:avLst/>
              </a:prstGeom>
              <a:solidFill>
                <a:srgbClr val="49524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080808"/>
                  </a:solidFill>
                </a:endParaRPr>
              </a:p>
            </p:txBody>
          </p:sp>
        </p:grpSp>
        <p:sp>
          <p:nvSpPr>
            <p:cNvPr id="217" name="Text Box 226"/>
            <p:cNvSpPr txBox="1">
              <a:spLocks noChangeAspect="1" noChangeArrowheads="1"/>
            </p:cNvSpPr>
            <p:nvPr/>
          </p:nvSpPr>
          <p:spPr bwMode="auto">
            <a:xfrm rot="-5400000">
              <a:off x="3857625" y="5213351"/>
              <a:ext cx="5429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Sukiennice</a:t>
              </a:r>
            </a:p>
          </p:txBody>
        </p:sp>
        <p:sp>
          <p:nvSpPr>
            <p:cNvPr id="218" name="Rectangle 227"/>
            <p:cNvSpPr>
              <a:spLocks noChangeAspect="1" noChangeArrowheads="1"/>
            </p:cNvSpPr>
            <p:nvPr/>
          </p:nvSpPr>
          <p:spPr bwMode="auto">
            <a:xfrm>
              <a:off x="3105150" y="5030788"/>
              <a:ext cx="863600" cy="863600"/>
            </a:xfrm>
            <a:prstGeom prst="rect">
              <a:avLst/>
            </a:prstGeom>
            <a:noFill/>
            <a:ln w="28575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19" name="Rectangle 228"/>
            <p:cNvSpPr>
              <a:spLocks noChangeAspect="1" noChangeArrowheads="1"/>
            </p:cNvSpPr>
            <p:nvPr/>
          </p:nvSpPr>
          <p:spPr bwMode="auto">
            <a:xfrm>
              <a:off x="3351213" y="5486400"/>
              <a:ext cx="508000" cy="403225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20" name="Rectangle 229"/>
            <p:cNvSpPr>
              <a:spLocks noChangeAspect="1" noChangeArrowheads="1"/>
            </p:cNvSpPr>
            <p:nvPr/>
          </p:nvSpPr>
          <p:spPr bwMode="auto">
            <a:xfrm>
              <a:off x="3351213" y="5513388"/>
              <a:ext cx="508000" cy="173037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21" name="Line 230"/>
            <p:cNvSpPr>
              <a:spLocks noChangeAspect="1" noChangeShapeType="1"/>
            </p:cNvSpPr>
            <p:nvPr/>
          </p:nvSpPr>
          <p:spPr bwMode="auto">
            <a:xfrm>
              <a:off x="3351213" y="5448300"/>
              <a:ext cx="34925" cy="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Rectangle 231"/>
            <p:cNvSpPr>
              <a:spLocks noChangeAspect="1" noChangeArrowheads="1"/>
            </p:cNvSpPr>
            <p:nvPr/>
          </p:nvSpPr>
          <p:spPr bwMode="auto">
            <a:xfrm>
              <a:off x="3351213" y="5486400"/>
              <a:ext cx="508000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23" name="Line 232"/>
            <p:cNvSpPr>
              <a:spLocks noChangeAspect="1" noChangeShapeType="1"/>
            </p:cNvSpPr>
            <p:nvPr/>
          </p:nvSpPr>
          <p:spPr bwMode="auto">
            <a:xfrm>
              <a:off x="3351213" y="5468938"/>
              <a:ext cx="34925" cy="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" name="Oval 233"/>
            <p:cNvSpPr>
              <a:spLocks noChangeAspect="1" noChangeArrowheads="1"/>
            </p:cNvSpPr>
            <p:nvPr/>
          </p:nvSpPr>
          <p:spPr bwMode="auto">
            <a:xfrm rot="5400000">
              <a:off x="3132932" y="5774531"/>
              <a:ext cx="52388" cy="53975"/>
            </a:xfrm>
            <a:prstGeom prst="ellipse">
              <a:avLst/>
            </a:prstGeom>
            <a:solidFill>
              <a:srgbClr val="49524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25" name="AutoShape 234"/>
            <p:cNvSpPr>
              <a:spLocks noChangeAspect="1" noChangeArrowheads="1"/>
            </p:cNvSpPr>
            <p:nvPr/>
          </p:nvSpPr>
          <p:spPr bwMode="auto">
            <a:xfrm flipV="1">
              <a:off x="3138488" y="5840413"/>
              <a:ext cx="41275" cy="41275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26" name="Text Box 235"/>
            <p:cNvSpPr txBox="1">
              <a:spLocks noChangeAspect="1" noChangeArrowheads="1"/>
            </p:cNvSpPr>
            <p:nvPr/>
          </p:nvSpPr>
          <p:spPr bwMode="auto">
            <a:xfrm rot="-5400000">
              <a:off x="2874169" y="5230019"/>
              <a:ext cx="608012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Wielka waga</a:t>
              </a:r>
            </a:p>
          </p:txBody>
        </p:sp>
        <p:sp>
          <p:nvSpPr>
            <p:cNvPr id="227" name="Rectangle 236"/>
            <p:cNvSpPr>
              <a:spLocks noChangeAspect="1" noChangeArrowheads="1"/>
            </p:cNvSpPr>
            <p:nvPr/>
          </p:nvSpPr>
          <p:spPr bwMode="auto">
            <a:xfrm>
              <a:off x="2160588" y="6384925"/>
              <a:ext cx="865187" cy="458788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28" name="Text Box 237"/>
            <p:cNvSpPr txBox="1">
              <a:spLocks noChangeAspect="1" noChangeArrowheads="1"/>
            </p:cNvSpPr>
            <p:nvPr/>
          </p:nvSpPr>
          <p:spPr bwMode="auto">
            <a:xfrm rot="-5400000">
              <a:off x="2041525" y="6124576"/>
              <a:ext cx="48577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Wojciech</a:t>
              </a:r>
            </a:p>
          </p:txBody>
        </p:sp>
        <p:sp>
          <p:nvSpPr>
            <p:cNvPr id="229" name="Rectangle 238"/>
            <p:cNvSpPr>
              <a:spLocks noChangeAspect="1" noChangeArrowheads="1"/>
            </p:cNvSpPr>
            <p:nvPr/>
          </p:nvSpPr>
          <p:spPr bwMode="auto">
            <a:xfrm>
              <a:off x="2160588" y="5981700"/>
              <a:ext cx="865187" cy="86360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0" name="Rectangle 239"/>
            <p:cNvSpPr>
              <a:spLocks noChangeAspect="1" noChangeArrowheads="1"/>
            </p:cNvSpPr>
            <p:nvPr/>
          </p:nvSpPr>
          <p:spPr bwMode="auto">
            <a:xfrm>
              <a:off x="2160588" y="6411913"/>
              <a:ext cx="865187" cy="201612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1" name="Rectangle 240"/>
            <p:cNvSpPr>
              <a:spLocks noChangeAspect="1" noChangeArrowheads="1"/>
            </p:cNvSpPr>
            <p:nvPr/>
          </p:nvSpPr>
          <p:spPr bwMode="auto">
            <a:xfrm>
              <a:off x="2160588" y="6345238"/>
              <a:ext cx="865187" cy="26987"/>
            </a:xfrm>
            <a:prstGeom prst="rect">
              <a:avLst/>
            </a:prstGeom>
            <a:solidFill>
              <a:srgbClr val="374C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2" name="Rectangle 241"/>
            <p:cNvSpPr>
              <a:spLocks noChangeAspect="1" noChangeArrowheads="1"/>
            </p:cNvSpPr>
            <p:nvPr/>
          </p:nvSpPr>
          <p:spPr bwMode="auto">
            <a:xfrm>
              <a:off x="2160588" y="6276975"/>
              <a:ext cx="865187" cy="57150"/>
            </a:xfrm>
            <a:prstGeom prst="rect">
              <a:avLst/>
            </a:prstGeom>
            <a:solidFill>
              <a:srgbClr val="2830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28301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3" name="Rectangle 242"/>
            <p:cNvSpPr>
              <a:spLocks noChangeAspect="1" noChangeArrowheads="1"/>
            </p:cNvSpPr>
            <p:nvPr/>
          </p:nvSpPr>
          <p:spPr bwMode="auto">
            <a:xfrm>
              <a:off x="2160588" y="6384925"/>
              <a:ext cx="865187" cy="26988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4" name="Oval 243"/>
            <p:cNvSpPr>
              <a:spLocks noChangeAspect="1" noChangeArrowheads="1"/>
            </p:cNvSpPr>
            <p:nvPr/>
          </p:nvSpPr>
          <p:spPr bwMode="auto">
            <a:xfrm rot="5400000">
              <a:off x="2187575" y="6638925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5" name="Oval 244"/>
            <p:cNvSpPr>
              <a:spLocks noChangeAspect="1" noChangeArrowheads="1"/>
            </p:cNvSpPr>
            <p:nvPr/>
          </p:nvSpPr>
          <p:spPr bwMode="auto">
            <a:xfrm rot="5400000">
              <a:off x="2187575" y="6724650"/>
              <a:ext cx="53975" cy="53975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6" name="Rectangle 245"/>
            <p:cNvSpPr>
              <a:spLocks noChangeAspect="1" noChangeArrowheads="1"/>
            </p:cNvSpPr>
            <p:nvPr/>
          </p:nvSpPr>
          <p:spPr bwMode="auto">
            <a:xfrm>
              <a:off x="1230313" y="5983288"/>
              <a:ext cx="862012" cy="862012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7" name="Rectangle 246"/>
            <p:cNvSpPr>
              <a:spLocks noChangeAspect="1" noChangeArrowheads="1"/>
            </p:cNvSpPr>
            <p:nvPr/>
          </p:nvSpPr>
          <p:spPr bwMode="auto">
            <a:xfrm>
              <a:off x="1481138" y="6035675"/>
              <a:ext cx="612775" cy="804863"/>
            </a:xfrm>
            <a:prstGeom prst="rect">
              <a:avLst/>
            </a:prstGeom>
            <a:solidFill>
              <a:srgbClr val="B2320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8" name="Rectangle 247"/>
            <p:cNvSpPr>
              <a:spLocks noChangeAspect="1" noChangeArrowheads="1"/>
            </p:cNvSpPr>
            <p:nvPr/>
          </p:nvSpPr>
          <p:spPr bwMode="auto">
            <a:xfrm>
              <a:off x="1481138" y="6175375"/>
              <a:ext cx="612775" cy="458788"/>
            </a:xfrm>
            <a:prstGeom prst="rect">
              <a:avLst/>
            </a:prstGeom>
            <a:solidFill>
              <a:srgbClr val="E958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39" name="Rectangle 248"/>
            <p:cNvSpPr>
              <a:spLocks noChangeAspect="1" noChangeArrowheads="1"/>
            </p:cNvSpPr>
            <p:nvPr/>
          </p:nvSpPr>
          <p:spPr bwMode="auto">
            <a:xfrm>
              <a:off x="1481138" y="6034088"/>
              <a:ext cx="612775" cy="142875"/>
            </a:xfrm>
            <a:prstGeom prst="rect">
              <a:avLst/>
            </a:prstGeom>
            <a:solidFill>
              <a:srgbClr val="601B0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40" name="Oval 249"/>
            <p:cNvSpPr>
              <a:spLocks noChangeAspect="1" noChangeArrowheads="1"/>
            </p:cNvSpPr>
            <p:nvPr/>
          </p:nvSpPr>
          <p:spPr bwMode="auto">
            <a:xfrm rot="5400000">
              <a:off x="1258094" y="6725444"/>
              <a:ext cx="52387" cy="53975"/>
            </a:xfrm>
            <a:prstGeom prst="ellipse">
              <a:avLst/>
            </a:prstGeom>
            <a:solidFill>
              <a:srgbClr val="49524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41" name="Text Box 250"/>
            <p:cNvSpPr txBox="1">
              <a:spLocks noChangeAspect="1" noChangeArrowheads="1"/>
            </p:cNvSpPr>
            <p:nvPr/>
          </p:nvSpPr>
          <p:spPr bwMode="auto">
            <a:xfrm rot="-5400000">
              <a:off x="950912" y="6248401"/>
              <a:ext cx="7461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001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001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600" noProof="1">
                  <a:solidFill>
                    <a:srgbClr val="080808"/>
                  </a:solidFill>
                  <a:latin typeface="Tahoma" panose="020B0604030504040204" pitchFamily="34" charset="0"/>
                </a:rPr>
                <a:t>Wieza ratuszowa</a:t>
              </a:r>
            </a:p>
          </p:txBody>
        </p:sp>
        <p:sp>
          <p:nvSpPr>
            <p:cNvPr id="242" name="Rectangle 251"/>
            <p:cNvSpPr>
              <a:spLocks noChangeArrowheads="1"/>
            </p:cNvSpPr>
            <p:nvPr/>
          </p:nvSpPr>
          <p:spPr bwMode="auto">
            <a:xfrm>
              <a:off x="3198813" y="6018213"/>
              <a:ext cx="1708150" cy="8175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43" name="Rectangle 252"/>
            <p:cNvSpPr>
              <a:spLocks noChangeArrowheads="1"/>
            </p:cNvSpPr>
            <p:nvPr/>
          </p:nvSpPr>
          <p:spPr bwMode="auto">
            <a:xfrm>
              <a:off x="3240088" y="6232525"/>
              <a:ext cx="234950" cy="92075"/>
            </a:xfrm>
            <a:prstGeom prst="rect">
              <a:avLst/>
            </a:prstGeom>
            <a:noFill/>
            <a:ln w="19050" algn="ctr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44" name="Rectangle 253"/>
            <p:cNvSpPr>
              <a:spLocks noChangeArrowheads="1"/>
            </p:cNvSpPr>
            <p:nvPr/>
          </p:nvSpPr>
          <p:spPr bwMode="auto">
            <a:xfrm>
              <a:off x="3240088" y="6381750"/>
              <a:ext cx="234950" cy="90488"/>
            </a:xfrm>
            <a:prstGeom prst="rect">
              <a:avLst/>
            </a:prstGeom>
            <a:noFill/>
            <a:ln w="12700" cap="rnd" algn="ctr">
              <a:solidFill>
                <a:srgbClr val="4D4D4D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45" name="Rectangle 254"/>
            <p:cNvSpPr>
              <a:spLocks noChangeArrowheads="1"/>
            </p:cNvSpPr>
            <p:nvPr/>
          </p:nvSpPr>
          <p:spPr bwMode="auto">
            <a:xfrm>
              <a:off x="3240088" y="6529388"/>
              <a:ext cx="234950" cy="92075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46" name="Text Box 255"/>
            <p:cNvSpPr txBox="1">
              <a:spLocks noChangeArrowheads="1"/>
            </p:cNvSpPr>
            <p:nvPr/>
          </p:nvSpPr>
          <p:spPr bwMode="auto">
            <a:xfrm>
              <a:off x="3586163" y="6016625"/>
              <a:ext cx="1316037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Town administration</a:t>
              </a:r>
            </a:p>
          </p:txBody>
        </p:sp>
        <p:sp>
          <p:nvSpPr>
            <p:cNvPr id="247" name="Text Box 256"/>
            <p:cNvSpPr txBox="1">
              <a:spLocks noChangeArrowheads="1"/>
            </p:cNvSpPr>
            <p:nvPr/>
          </p:nvSpPr>
          <p:spPr bwMode="auto">
            <a:xfrm>
              <a:off x="3586163" y="6162675"/>
              <a:ext cx="13366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Trade administration</a:t>
              </a:r>
            </a:p>
          </p:txBody>
        </p:sp>
        <p:sp>
          <p:nvSpPr>
            <p:cNvPr id="248" name="Text Box 257"/>
            <p:cNvSpPr txBox="1">
              <a:spLocks noChangeArrowheads="1"/>
            </p:cNvSpPr>
            <p:nvPr/>
          </p:nvSpPr>
          <p:spPr bwMode="auto">
            <a:xfrm>
              <a:off x="3586163" y="6303963"/>
              <a:ext cx="10985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Trading facilities</a:t>
              </a:r>
            </a:p>
          </p:txBody>
        </p:sp>
        <p:sp>
          <p:nvSpPr>
            <p:cNvPr id="249" name="Text Box 258"/>
            <p:cNvSpPr txBox="1">
              <a:spLocks noChangeArrowheads="1"/>
            </p:cNvSpPr>
            <p:nvPr/>
          </p:nvSpPr>
          <p:spPr bwMode="auto">
            <a:xfrm>
              <a:off x="3586163" y="6451600"/>
              <a:ext cx="950901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Religious use</a:t>
              </a:r>
            </a:p>
          </p:txBody>
        </p:sp>
        <p:sp>
          <p:nvSpPr>
            <p:cNvPr id="250" name="Rectangle 259"/>
            <p:cNvSpPr>
              <a:spLocks noChangeArrowheads="1"/>
            </p:cNvSpPr>
            <p:nvPr/>
          </p:nvSpPr>
          <p:spPr bwMode="auto">
            <a:xfrm>
              <a:off x="3240088" y="6678613"/>
              <a:ext cx="234950" cy="90487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rgbClr val="333333"/>
              </a:solidFill>
              <a:prstDash val="lgDash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51" name="Text Box 260"/>
            <p:cNvSpPr txBox="1">
              <a:spLocks noChangeArrowheads="1"/>
            </p:cNvSpPr>
            <p:nvPr/>
          </p:nvSpPr>
          <p:spPr bwMode="auto">
            <a:xfrm>
              <a:off x="3586163" y="6600825"/>
              <a:ext cx="135731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152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000" noProof="1">
                  <a:solidFill>
                    <a:srgbClr val="080808"/>
                  </a:solidFill>
                </a:rPr>
                <a:t>Unlocalised artefacts</a:t>
              </a:r>
            </a:p>
          </p:txBody>
        </p:sp>
        <p:sp>
          <p:nvSpPr>
            <p:cNvPr id="252" name="Rectangle 261"/>
            <p:cNvSpPr>
              <a:spLocks noChangeArrowheads="1"/>
            </p:cNvSpPr>
            <p:nvPr/>
          </p:nvSpPr>
          <p:spPr bwMode="auto">
            <a:xfrm>
              <a:off x="3236913" y="6084888"/>
              <a:ext cx="234950" cy="90487"/>
            </a:xfrm>
            <a:prstGeom prst="rect">
              <a:avLst/>
            </a:prstGeom>
            <a:noFill/>
            <a:ln w="9525" algn="ctr">
              <a:solidFill>
                <a:srgbClr val="292929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53" name="Text Box 262"/>
            <p:cNvSpPr txBox="1">
              <a:spLocks noChangeArrowheads="1"/>
            </p:cNvSpPr>
            <p:nvPr/>
          </p:nvSpPr>
          <p:spPr bwMode="auto">
            <a:xfrm>
              <a:off x="1500188" y="-30252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chemeClr val="tx1">
                      <a:lumMod val="20000"/>
                      <a:lumOff val="80000"/>
                    </a:schemeClr>
                  </a:solidFill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254" name="Text Box 263"/>
            <p:cNvSpPr txBox="1">
              <a:spLocks noChangeArrowheads="1"/>
            </p:cNvSpPr>
            <p:nvPr/>
          </p:nvSpPr>
          <p:spPr bwMode="auto">
            <a:xfrm>
              <a:off x="2473325" y="-30252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chemeClr val="tx1">
                      <a:lumMod val="20000"/>
                      <a:lumOff val="80000"/>
                    </a:schemeClr>
                  </a:solidFill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255" name="Text Box 264"/>
            <p:cNvSpPr txBox="1">
              <a:spLocks noChangeArrowheads="1"/>
            </p:cNvSpPr>
            <p:nvPr/>
          </p:nvSpPr>
          <p:spPr bwMode="auto">
            <a:xfrm>
              <a:off x="3405188" y="-30252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chemeClr val="tx1">
                      <a:lumMod val="20000"/>
                      <a:lumOff val="80000"/>
                    </a:schemeClr>
                  </a:solidFill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256" name="Text Box 265"/>
            <p:cNvSpPr txBox="1">
              <a:spLocks noChangeArrowheads="1"/>
            </p:cNvSpPr>
            <p:nvPr/>
          </p:nvSpPr>
          <p:spPr bwMode="auto">
            <a:xfrm>
              <a:off x="4305300" y="-30252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chemeClr val="tx1">
                      <a:lumMod val="20000"/>
                      <a:lumOff val="80000"/>
                    </a:schemeClr>
                  </a:solidFill>
                  <a:latin typeface="Courier New" panose="02070309020205020404" pitchFamily="49" charset="0"/>
                </a:rPr>
                <a:t>d</a:t>
              </a:r>
            </a:p>
          </p:txBody>
        </p:sp>
        <p:sp>
          <p:nvSpPr>
            <p:cNvPr id="257" name="Text Box 266"/>
            <p:cNvSpPr txBox="1">
              <a:spLocks noChangeArrowheads="1"/>
            </p:cNvSpPr>
            <p:nvPr/>
          </p:nvSpPr>
          <p:spPr bwMode="auto">
            <a:xfrm>
              <a:off x="779463" y="538163"/>
              <a:ext cx="320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58" name="Text Box 267"/>
            <p:cNvSpPr txBox="1">
              <a:spLocks noChangeArrowheads="1"/>
            </p:cNvSpPr>
            <p:nvPr/>
          </p:nvSpPr>
          <p:spPr bwMode="auto">
            <a:xfrm>
              <a:off x="779463" y="1476375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259" name="Text Box 268"/>
            <p:cNvSpPr txBox="1">
              <a:spLocks noChangeArrowheads="1"/>
            </p:cNvSpPr>
            <p:nvPr/>
          </p:nvSpPr>
          <p:spPr bwMode="auto">
            <a:xfrm>
              <a:off x="779463" y="2408238"/>
              <a:ext cx="320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260" name="Text Box 269"/>
            <p:cNvSpPr txBox="1">
              <a:spLocks noChangeArrowheads="1"/>
            </p:cNvSpPr>
            <p:nvPr/>
          </p:nvSpPr>
          <p:spPr bwMode="auto">
            <a:xfrm>
              <a:off x="779463" y="3429000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261" name="Text Box 270"/>
            <p:cNvSpPr txBox="1">
              <a:spLocks noChangeArrowheads="1"/>
            </p:cNvSpPr>
            <p:nvPr/>
          </p:nvSpPr>
          <p:spPr bwMode="auto">
            <a:xfrm>
              <a:off x="779463" y="4337050"/>
              <a:ext cx="3206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5</a:t>
              </a:r>
            </a:p>
          </p:txBody>
        </p:sp>
        <p:sp>
          <p:nvSpPr>
            <p:cNvPr id="262" name="Text Box 271"/>
            <p:cNvSpPr txBox="1">
              <a:spLocks noChangeArrowheads="1"/>
            </p:cNvSpPr>
            <p:nvPr/>
          </p:nvSpPr>
          <p:spPr bwMode="auto">
            <a:xfrm>
              <a:off x="779463" y="5303838"/>
              <a:ext cx="320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  <p:sp>
          <p:nvSpPr>
            <p:cNvPr id="263" name="Text Box 272"/>
            <p:cNvSpPr txBox="1">
              <a:spLocks noChangeArrowheads="1"/>
            </p:cNvSpPr>
            <p:nvPr/>
          </p:nvSpPr>
          <p:spPr bwMode="auto">
            <a:xfrm>
              <a:off x="779463" y="6262688"/>
              <a:ext cx="320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 defTabSz="12954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1295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b="1" noProof="1">
                  <a:solidFill>
                    <a:srgbClr val="080808"/>
                  </a:solidFill>
                  <a:latin typeface="Courier New" panose="02070309020205020404" pitchFamily="49" charset="0"/>
                </a:rPr>
                <a:t>7</a:t>
              </a:r>
            </a:p>
          </p:txBody>
        </p:sp>
        <p:sp>
          <p:nvSpPr>
            <p:cNvPr id="264" name="Line 273"/>
            <p:cNvSpPr>
              <a:spLocks noChangeAspect="1" noChangeShapeType="1"/>
            </p:cNvSpPr>
            <p:nvPr/>
          </p:nvSpPr>
          <p:spPr bwMode="auto">
            <a:xfrm>
              <a:off x="1487488" y="6019800"/>
              <a:ext cx="33337" cy="0"/>
            </a:xfrm>
            <a:prstGeom prst="line">
              <a:avLst/>
            </a:prstGeom>
            <a:noFill/>
            <a:ln w="19050">
              <a:solidFill>
                <a:srgbClr val="374C2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" name="Line 274"/>
            <p:cNvSpPr>
              <a:spLocks noChangeAspect="1" noChangeShapeType="1"/>
            </p:cNvSpPr>
            <p:nvPr/>
          </p:nvSpPr>
          <p:spPr bwMode="auto">
            <a:xfrm>
              <a:off x="1487488" y="5999163"/>
              <a:ext cx="34925" cy="0"/>
            </a:xfrm>
            <a:prstGeom prst="line">
              <a:avLst/>
            </a:prstGeom>
            <a:noFill/>
            <a:ln w="19050">
              <a:solidFill>
                <a:srgbClr val="2830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4" name="Group 295"/>
          <p:cNvGrpSpPr>
            <a:grpSpLocks/>
          </p:cNvGrpSpPr>
          <p:nvPr/>
        </p:nvGrpSpPr>
        <p:grpSpPr bwMode="auto">
          <a:xfrm>
            <a:off x="701675" y="620713"/>
            <a:ext cx="3402013" cy="5205412"/>
            <a:chOff x="3550" y="2004"/>
            <a:chExt cx="2143" cy="3279"/>
          </a:xfrm>
        </p:grpSpPr>
        <p:grpSp>
          <p:nvGrpSpPr>
            <p:cNvPr id="275" name="Group 287"/>
            <p:cNvGrpSpPr>
              <a:grpSpLocks/>
            </p:cNvGrpSpPr>
            <p:nvPr/>
          </p:nvGrpSpPr>
          <p:grpSpPr bwMode="auto">
            <a:xfrm>
              <a:off x="3669" y="2004"/>
              <a:ext cx="1808" cy="1807"/>
              <a:chOff x="30" y="15"/>
              <a:chExt cx="3055" cy="3053"/>
            </a:xfrm>
          </p:grpSpPr>
          <p:pic>
            <p:nvPicPr>
              <p:cNvPr id="279" name="Picture 28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366" t="25000" r="9222" b="5334"/>
              <a:stretch>
                <a:fillRect/>
              </a:stretch>
            </p:blipFill>
            <p:spPr bwMode="auto">
              <a:xfrm>
                <a:off x="30" y="15"/>
                <a:ext cx="3055" cy="3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80" name="Rectangle 289"/>
              <p:cNvSpPr>
                <a:spLocks noChangeArrowheads="1"/>
              </p:cNvSpPr>
              <p:nvPr/>
            </p:nvSpPr>
            <p:spPr bwMode="auto">
              <a:xfrm>
                <a:off x="733" y="1739"/>
                <a:ext cx="576" cy="748"/>
              </a:xfrm>
              <a:prstGeom prst="rect">
                <a:avLst/>
              </a:prstGeom>
              <a:noFill/>
              <a:ln w="9525" algn="ctr">
                <a:solidFill>
                  <a:srgbClr val="333333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281" name="Rectangle 290"/>
              <p:cNvSpPr>
                <a:spLocks noChangeArrowheads="1"/>
              </p:cNvSpPr>
              <p:nvPr/>
            </p:nvSpPr>
            <p:spPr bwMode="auto">
              <a:xfrm>
                <a:off x="2230" y="2124"/>
                <a:ext cx="314" cy="295"/>
              </a:xfrm>
              <a:prstGeom prst="rect">
                <a:avLst/>
              </a:prstGeom>
              <a:noFill/>
              <a:ln w="9525" algn="ctr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282" name="Rectangle 291"/>
              <p:cNvSpPr>
                <a:spLocks noChangeArrowheads="1"/>
              </p:cNvSpPr>
              <p:nvPr/>
            </p:nvSpPr>
            <p:spPr bwMode="auto">
              <a:xfrm>
                <a:off x="2090" y="1724"/>
                <a:ext cx="182" cy="295"/>
              </a:xfrm>
              <a:prstGeom prst="rect">
                <a:avLst/>
              </a:prstGeom>
              <a:noFill/>
              <a:ln w="19050" algn="ctr">
                <a:solidFill>
                  <a:srgbClr val="333333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283" name="Rectangle 292"/>
              <p:cNvSpPr>
                <a:spLocks noChangeArrowheads="1"/>
              </p:cNvSpPr>
              <p:nvPr/>
            </p:nvSpPr>
            <p:spPr bwMode="auto">
              <a:xfrm>
                <a:off x="1738" y="2216"/>
                <a:ext cx="430" cy="295"/>
              </a:xfrm>
              <a:prstGeom prst="rect">
                <a:avLst/>
              </a:prstGeom>
              <a:noFill/>
              <a:ln w="19050" algn="ctr">
                <a:solidFill>
                  <a:srgbClr val="333333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284" name="Freeform 293"/>
              <p:cNvSpPr>
                <a:spLocks/>
              </p:cNvSpPr>
              <p:nvPr/>
            </p:nvSpPr>
            <p:spPr bwMode="auto">
              <a:xfrm>
                <a:off x="868" y="927"/>
                <a:ext cx="1492" cy="1260"/>
              </a:xfrm>
              <a:custGeom>
                <a:avLst/>
                <a:gdLst>
                  <a:gd name="T0" fmla="*/ 6 w 1492"/>
                  <a:gd name="T1" fmla="*/ 0 h 1260"/>
                  <a:gd name="T2" fmla="*/ 1492 w 1492"/>
                  <a:gd name="T3" fmla="*/ 2 h 1260"/>
                  <a:gd name="T4" fmla="*/ 1490 w 1492"/>
                  <a:gd name="T5" fmla="*/ 774 h 1260"/>
                  <a:gd name="T6" fmla="*/ 1196 w 1492"/>
                  <a:gd name="T7" fmla="*/ 774 h 1260"/>
                  <a:gd name="T8" fmla="*/ 1194 w 1492"/>
                  <a:gd name="T9" fmla="*/ 1260 h 1260"/>
                  <a:gd name="T10" fmla="*/ 490 w 1492"/>
                  <a:gd name="T11" fmla="*/ 1260 h 1260"/>
                  <a:gd name="T12" fmla="*/ 490 w 1492"/>
                  <a:gd name="T13" fmla="*/ 692 h 1260"/>
                  <a:gd name="T14" fmla="*/ 0 w 1492"/>
                  <a:gd name="T15" fmla="*/ 690 h 1260"/>
                  <a:gd name="T16" fmla="*/ 6 w 1492"/>
                  <a:gd name="T17" fmla="*/ 0 h 12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92" h="1260">
                    <a:moveTo>
                      <a:pt x="6" y="0"/>
                    </a:moveTo>
                    <a:lnTo>
                      <a:pt x="1492" y="2"/>
                    </a:lnTo>
                    <a:lnTo>
                      <a:pt x="1490" y="774"/>
                    </a:lnTo>
                    <a:lnTo>
                      <a:pt x="1196" y="774"/>
                    </a:lnTo>
                    <a:lnTo>
                      <a:pt x="1194" y="1260"/>
                    </a:lnTo>
                    <a:lnTo>
                      <a:pt x="490" y="1260"/>
                    </a:lnTo>
                    <a:lnTo>
                      <a:pt x="490" y="692"/>
                    </a:lnTo>
                    <a:lnTo>
                      <a:pt x="0" y="690"/>
                    </a:lnTo>
                    <a:lnTo>
                      <a:pt x="6" y="0"/>
                    </a:lnTo>
                  </a:path>
                </a:pathLst>
              </a:custGeom>
              <a:noFill/>
              <a:ln w="9525" cap="rnd" cmpd="sng">
                <a:solidFill>
                  <a:srgbClr val="333333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76" name="Text Box 294"/>
            <p:cNvSpPr txBox="1">
              <a:spLocks noChangeArrowheads="1"/>
            </p:cNvSpPr>
            <p:nvPr/>
          </p:nvSpPr>
          <p:spPr bwMode="auto">
            <a:xfrm>
              <a:off x="3766" y="3891"/>
              <a:ext cx="18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 sz="1600"/>
            </a:p>
          </p:txBody>
        </p:sp>
        <p:sp>
          <p:nvSpPr>
            <p:cNvPr id="277" name="Text Box 294"/>
            <p:cNvSpPr txBox="1">
              <a:spLocks noChangeArrowheads="1"/>
            </p:cNvSpPr>
            <p:nvPr/>
          </p:nvSpPr>
          <p:spPr bwMode="auto">
            <a:xfrm>
              <a:off x="3588" y="4464"/>
              <a:ext cx="210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dirty="0" smtClean="0">
                  <a:latin typeface="Calibri" panose="020F0502020204030204" pitchFamily="34" charset="0"/>
                </a:rPr>
                <a:t>contour</a:t>
              </a:r>
              <a:r>
                <a:rPr lang="fr-FR" altLang="fr-FR" sz="1400" dirty="0">
                  <a:latin typeface="Calibri" panose="020F0502020204030204" pitchFamily="34" charset="0"/>
                </a:rPr>
                <a:t>: </a:t>
              </a:r>
              <a:r>
                <a:rPr lang="fr-FR" altLang="fr-FR" sz="1400" dirty="0" err="1" smtClean="0">
                  <a:latin typeface="Calibri" panose="020F0502020204030204" pitchFamily="34" charset="0"/>
                </a:rPr>
                <a:t>function</a:t>
              </a:r>
              <a:r>
                <a:rPr lang="fr-FR" altLang="fr-FR" sz="1400" dirty="0" smtClean="0">
                  <a:latin typeface="Calibri" panose="020F0502020204030204" pitchFamily="34" charset="0"/>
                </a:rPr>
                <a:t> type </a:t>
              </a:r>
              <a:endParaRPr lang="fr-FR" altLang="fr-FR" sz="1400" dirty="0">
                <a:latin typeface="Calibri" panose="020F0502020204030204" pitchFamily="34" charset="0"/>
              </a:endParaRPr>
            </a:p>
          </p:txBody>
        </p:sp>
        <p:sp>
          <p:nvSpPr>
            <p:cNvPr id="278" name="Text Box 294"/>
            <p:cNvSpPr txBox="1">
              <a:spLocks noChangeArrowheads="1"/>
            </p:cNvSpPr>
            <p:nvPr/>
          </p:nvSpPr>
          <p:spPr bwMode="auto">
            <a:xfrm>
              <a:off x="3550" y="5089"/>
              <a:ext cx="210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dirty="0" err="1">
                  <a:latin typeface="Calibri" panose="020F0502020204030204" pitchFamily="34" charset="0"/>
                </a:rPr>
                <a:t>Sorted</a:t>
              </a:r>
              <a:r>
                <a:rPr lang="fr-FR" altLang="fr-FR" sz="1400" dirty="0">
                  <a:latin typeface="Calibri" panose="020F0502020204030204" pitchFamily="34" charset="0"/>
                </a:rPr>
                <a:t> by </a:t>
              </a:r>
              <a:r>
                <a:rPr lang="fr-FR" altLang="fr-FR" sz="1400" dirty="0" smtClean="0">
                  <a:latin typeface="Calibri" panose="020F0502020204030204" pitchFamily="34" charset="0"/>
                </a:rPr>
                <a:t>life duration </a:t>
              </a:r>
              <a:r>
                <a:rPr lang="fr-FR" altLang="fr-FR" sz="1400" dirty="0">
                  <a:latin typeface="Calibri" panose="020F0502020204030204" pitchFamily="34" charset="0"/>
                </a:rPr>
                <a:t>(</a:t>
              </a:r>
              <a:r>
                <a:rPr lang="fr-FR" altLang="fr-FR" sz="1400" dirty="0" err="1">
                  <a:latin typeface="Calibri" panose="020F0502020204030204" pitchFamily="34" charset="0"/>
                </a:rPr>
                <a:t>shortest</a:t>
              </a:r>
              <a:r>
                <a:rPr lang="fr-FR" altLang="fr-FR" sz="1400" dirty="0">
                  <a:latin typeface="Calibri" panose="020F0502020204030204" pitchFamily="34" charset="0"/>
                </a:rPr>
                <a:t> to </a:t>
              </a:r>
              <a:r>
                <a:rPr lang="fr-FR" altLang="fr-FR" sz="1400" dirty="0" err="1">
                  <a:latin typeface="Calibri" panose="020F0502020204030204" pitchFamily="34" charset="0"/>
                </a:rPr>
                <a:t>longest</a:t>
              </a:r>
              <a:r>
                <a:rPr lang="fr-FR" altLang="fr-FR" sz="1400" dirty="0">
                  <a:latin typeface="Calibri" panose="020F0502020204030204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90854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Rectangle 1"/>
          <p:cNvSpPr>
            <a:spLocks noChangeArrowheads="1"/>
          </p:cNvSpPr>
          <p:nvPr/>
        </p:nvSpPr>
        <p:spPr bwMode="auto">
          <a:xfrm rot="16200000">
            <a:off x="-2678111" y="3223102"/>
            <a:ext cx="5854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J.Y.Blaise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I.Dudek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Visualizing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alternative scenarios of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evolution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in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heritage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i-KNOW 2011 , ACM International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Conference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Proceeding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Series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ACM, New York, ISBN 978-1-4503-0732-1</a:t>
            </a:r>
          </a:p>
        </p:txBody>
      </p:sp>
      <p:sp>
        <p:nvSpPr>
          <p:cNvPr id="28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8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90" name="Image 28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>
                <a:solidFill>
                  <a:schemeClr val="bg2"/>
                </a:solidFill>
                <a:latin typeface="Calibri Light" panose="020F0302020204030204" pitchFamily="34" charset="0"/>
              </a:rPr>
              <a:t>V_rep     </a:t>
            </a:r>
            <a:r>
              <a:rPr lang="fr-FR" altLang="fr-FR" sz="800">
                <a:solidFill>
                  <a:schemeClr val="bg2"/>
                </a:solidFill>
                <a:latin typeface="Calibri Light" panose="020F0302020204030204" pitchFamily="34" charset="0"/>
              </a:rPr>
              <a:t>[a repository of data/info/knowledge visualisation solutions]</a:t>
            </a:r>
          </a:p>
        </p:txBody>
      </p:sp>
      <p:sp>
        <p:nvSpPr>
          <p:cNvPr id="14" name="Rectangle 14"/>
          <p:cNvSpPr>
            <a:spLocks noChangeAspect="1" noChangeArrowheads="1"/>
          </p:cNvSpPr>
          <p:nvPr/>
        </p:nvSpPr>
        <p:spPr bwMode="auto">
          <a:xfrm>
            <a:off x="6373813" y="3073400"/>
            <a:ext cx="863600" cy="865187"/>
          </a:xfrm>
          <a:prstGeom prst="rect">
            <a:avLst/>
          </a:prstGeom>
          <a:noFill/>
          <a:ln w="28575">
            <a:solidFill>
              <a:srgbClr val="3333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" name="Rectangle 15"/>
          <p:cNvSpPr>
            <a:spLocks noChangeAspect="1" noChangeArrowheads="1"/>
          </p:cNvSpPr>
          <p:nvPr/>
        </p:nvSpPr>
        <p:spPr bwMode="auto">
          <a:xfrm>
            <a:off x="6672263" y="3529013"/>
            <a:ext cx="381000" cy="4032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" name="Rectangle 16"/>
          <p:cNvSpPr>
            <a:spLocks noChangeAspect="1" noChangeArrowheads="1"/>
          </p:cNvSpPr>
          <p:nvPr/>
        </p:nvSpPr>
        <p:spPr bwMode="auto">
          <a:xfrm>
            <a:off x="6672263" y="3495676"/>
            <a:ext cx="381000" cy="2698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" name="Rectangle 17"/>
          <p:cNvSpPr>
            <a:spLocks noChangeAspect="1" noChangeArrowheads="1"/>
          </p:cNvSpPr>
          <p:nvPr/>
        </p:nvSpPr>
        <p:spPr bwMode="auto">
          <a:xfrm>
            <a:off x="6672263" y="3641726"/>
            <a:ext cx="381000" cy="20002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" name="Line 18"/>
          <p:cNvSpPr>
            <a:spLocks noChangeAspect="1" noChangeShapeType="1"/>
          </p:cNvSpPr>
          <p:nvPr/>
        </p:nvSpPr>
        <p:spPr bwMode="auto">
          <a:xfrm>
            <a:off x="6672263" y="3482976"/>
            <a:ext cx="34925" cy="0"/>
          </a:xfrm>
          <a:prstGeom prst="line">
            <a:avLst/>
          </a:prstGeom>
          <a:noFill/>
          <a:ln w="19050">
            <a:solidFill>
              <a:srgbClr val="2332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Rectangle 19"/>
          <p:cNvSpPr>
            <a:spLocks noChangeAspect="1" noChangeArrowheads="1"/>
          </p:cNvSpPr>
          <p:nvPr/>
        </p:nvSpPr>
        <p:spPr bwMode="auto">
          <a:xfrm>
            <a:off x="6672263" y="3529013"/>
            <a:ext cx="381000" cy="11430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" name="Oval 20"/>
          <p:cNvSpPr>
            <a:spLocks noChangeAspect="1" noChangeArrowheads="1"/>
          </p:cNvSpPr>
          <p:nvPr/>
        </p:nvSpPr>
        <p:spPr bwMode="auto">
          <a:xfrm rot="5400000">
            <a:off x="6400800" y="3817938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" name="AutoShape 21"/>
          <p:cNvSpPr>
            <a:spLocks noChangeAspect="1" noChangeArrowheads="1"/>
          </p:cNvSpPr>
          <p:nvPr/>
        </p:nvSpPr>
        <p:spPr bwMode="auto">
          <a:xfrm flipV="1">
            <a:off x="6407150" y="3884613"/>
            <a:ext cx="39688" cy="396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" name="Text Box 22"/>
          <p:cNvSpPr txBox="1">
            <a:spLocks noChangeAspect="1" noChangeArrowheads="1"/>
          </p:cNvSpPr>
          <p:nvPr/>
        </p:nvSpPr>
        <p:spPr bwMode="auto">
          <a:xfrm rot="16200000">
            <a:off x="6186487" y="3248025"/>
            <a:ext cx="5429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Mala waga</a:t>
            </a:r>
          </a:p>
        </p:txBody>
      </p:sp>
      <p:sp>
        <p:nvSpPr>
          <p:cNvPr id="23" name="Rectangle 23"/>
          <p:cNvSpPr>
            <a:spLocks noChangeAspect="1" noChangeArrowheads="1"/>
          </p:cNvSpPr>
          <p:nvPr/>
        </p:nvSpPr>
        <p:spPr bwMode="auto">
          <a:xfrm>
            <a:off x="4500563" y="198437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" name="Rectangle 24"/>
          <p:cNvSpPr>
            <a:spLocks noChangeAspect="1" noChangeArrowheads="1"/>
          </p:cNvSpPr>
          <p:nvPr/>
        </p:nvSpPr>
        <p:spPr bwMode="auto">
          <a:xfrm>
            <a:off x="5167313" y="1003300"/>
            <a:ext cx="19050" cy="571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5" name="Rectangle 25"/>
          <p:cNvSpPr>
            <a:spLocks noChangeAspect="1" noChangeArrowheads="1"/>
          </p:cNvSpPr>
          <p:nvPr/>
        </p:nvSpPr>
        <p:spPr bwMode="auto">
          <a:xfrm>
            <a:off x="5167313" y="998537"/>
            <a:ext cx="19050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6" name="Line 26"/>
          <p:cNvSpPr>
            <a:spLocks noChangeAspect="1" noChangeShapeType="1"/>
          </p:cNvSpPr>
          <p:nvPr/>
        </p:nvSpPr>
        <p:spPr bwMode="auto">
          <a:xfrm>
            <a:off x="5167313" y="1030287"/>
            <a:ext cx="19050" cy="0"/>
          </a:xfrm>
          <a:prstGeom prst="line">
            <a:avLst/>
          </a:prstGeom>
          <a:noFill/>
          <a:ln w="19050">
            <a:solidFill>
              <a:srgbClr val="E9581B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27"/>
          <p:cNvSpPr>
            <a:spLocks noChangeAspect="1" noChangeShapeType="1"/>
          </p:cNvSpPr>
          <p:nvPr/>
        </p:nvSpPr>
        <p:spPr bwMode="auto">
          <a:xfrm>
            <a:off x="5167313" y="969962"/>
            <a:ext cx="19050" cy="0"/>
          </a:xfrm>
          <a:prstGeom prst="line">
            <a:avLst/>
          </a:prstGeom>
          <a:noFill/>
          <a:ln w="9525" cap="rnd">
            <a:solidFill>
              <a:srgbClr val="28301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28"/>
          <p:cNvSpPr>
            <a:spLocks noChangeAspect="1" noChangeShapeType="1"/>
          </p:cNvSpPr>
          <p:nvPr/>
        </p:nvSpPr>
        <p:spPr bwMode="auto">
          <a:xfrm>
            <a:off x="5167313" y="985837"/>
            <a:ext cx="19050" cy="0"/>
          </a:xfrm>
          <a:prstGeom prst="line">
            <a:avLst/>
          </a:prstGeom>
          <a:noFill/>
          <a:ln w="9525" cap="rnd">
            <a:solidFill>
              <a:srgbClr val="374C2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Oval 29"/>
          <p:cNvSpPr>
            <a:spLocks noChangeAspect="1" noChangeArrowheads="1"/>
          </p:cNvSpPr>
          <p:nvPr/>
        </p:nvSpPr>
        <p:spPr bwMode="auto">
          <a:xfrm rot="5400000">
            <a:off x="4528344" y="942181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0" name="Text Box 30"/>
          <p:cNvSpPr txBox="1">
            <a:spLocks noChangeAspect="1" noChangeArrowheads="1"/>
          </p:cNvSpPr>
          <p:nvPr/>
        </p:nvSpPr>
        <p:spPr bwMode="auto">
          <a:xfrm rot="16200000">
            <a:off x="4362450" y="327025"/>
            <a:ext cx="457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oficerski</a:t>
            </a:r>
          </a:p>
        </p:txBody>
      </p:sp>
      <p:sp>
        <p:nvSpPr>
          <p:cNvPr id="31" name="Rectangle 31"/>
          <p:cNvSpPr>
            <a:spLocks noChangeAspect="1" noChangeArrowheads="1"/>
          </p:cNvSpPr>
          <p:nvPr/>
        </p:nvSpPr>
        <p:spPr bwMode="auto">
          <a:xfrm>
            <a:off x="6372225" y="198437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2" name="Rectangle 32"/>
          <p:cNvSpPr>
            <a:spLocks noChangeAspect="1" noChangeArrowheads="1"/>
          </p:cNvSpPr>
          <p:nvPr/>
        </p:nvSpPr>
        <p:spPr bwMode="auto">
          <a:xfrm>
            <a:off x="6584950" y="973137"/>
            <a:ext cx="101600" cy="857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3" name="Rectangle 33"/>
          <p:cNvSpPr>
            <a:spLocks noChangeAspect="1" noChangeArrowheads="1"/>
          </p:cNvSpPr>
          <p:nvPr/>
        </p:nvSpPr>
        <p:spPr bwMode="auto">
          <a:xfrm>
            <a:off x="6584950" y="998537"/>
            <a:ext cx="101600" cy="2857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4" name="Rectangle 34"/>
          <p:cNvSpPr>
            <a:spLocks noChangeAspect="1" noChangeArrowheads="1"/>
          </p:cNvSpPr>
          <p:nvPr/>
        </p:nvSpPr>
        <p:spPr bwMode="auto">
          <a:xfrm>
            <a:off x="6584950" y="969962"/>
            <a:ext cx="101600" cy="285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5" name="Line 35"/>
          <p:cNvSpPr>
            <a:spLocks noChangeAspect="1" noChangeShapeType="1"/>
          </p:cNvSpPr>
          <p:nvPr/>
        </p:nvSpPr>
        <p:spPr bwMode="auto">
          <a:xfrm>
            <a:off x="6583363" y="957262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36"/>
          <p:cNvSpPr>
            <a:spLocks noChangeAspect="1" noChangeShapeType="1"/>
          </p:cNvSpPr>
          <p:nvPr/>
        </p:nvSpPr>
        <p:spPr bwMode="auto">
          <a:xfrm>
            <a:off x="6583363" y="938212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Oval 37"/>
          <p:cNvSpPr>
            <a:spLocks noChangeAspect="1" noChangeArrowheads="1"/>
          </p:cNvSpPr>
          <p:nvPr/>
        </p:nvSpPr>
        <p:spPr bwMode="auto">
          <a:xfrm rot="5400000">
            <a:off x="6400800" y="941388"/>
            <a:ext cx="52387" cy="55562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8" name="AutoShape 38"/>
          <p:cNvSpPr>
            <a:spLocks noChangeAspect="1" noChangeArrowheads="1"/>
          </p:cNvSpPr>
          <p:nvPr/>
        </p:nvSpPr>
        <p:spPr bwMode="auto">
          <a:xfrm flipV="1">
            <a:off x="6405563" y="1008062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9" name="Text Box 39"/>
          <p:cNvSpPr txBox="1">
            <a:spLocks noChangeAspect="1" noChangeArrowheads="1"/>
          </p:cNvSpPr>
          <p:nvPr/>
        </p:nvSpPr>
        <p:spPr bwMode="auto">
          <a:xfrm rot="16200000">
            <a:off x="6096794" y="473869"/>
            <a:ext cx="7445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Kamienne kramy</a:t>
            </a:r>
          </a:p>
        </p:txBody>
      </p:sp>
      <p:sp>
        <p:nvSpPr>
          <p:cNvPr id="40" name="Rectangle 40"/>
          <p:cNvSpPr>
            <a:spLocks noChangeAspect="1" noChangeArrowheads="1"/>
          </p:cNvSpPr>
          <p:nvPr/>
        </p:nvSpPr>
        <p:spPr bwMode="auto">
          <a:xfrm>
            <a:off x="5435600" y="198437"/>
            <a:ext cx="865188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1" name="Rectangle 41"/>
          <p:cNvSpPr>
            <a:spLocks noChangeAspect="1" noChangeArrowheads="1"/>
          </p:cNvSpPr>
          <p:nvPr/>
        </p:nvSpPr>
        <p:spPr bwMode="auto">
          <a:xfrm>
            <a:off x="5686425" y="889000"/>
            <a:ext cx="90488" cy="1714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2" name="Rectangle 42"/>
          <p:cNvSpPr>
            <a:spLocks noChangeAspect="1" noChangeArrowheads="1"/>
          </p:cNvSpPr>
          <p:nvPr/>
        </p:nvSpPr>
        <p:spPr bwMode="auto">
          <a:xfrm>
            <a:off x="5686425" y="885825"/>
            <a:ext cx="90488" cy="285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3" name="Line 43"/>
          <p:cNvSpPr>
            <a:spLocks noChangeAspect="1" noChangeShapeType="1"/>
          </p:cNvSpPr>
          <p:nvPr/>
        </p:nvSpPr>
        <p:spPr bwMode="auto">
          <a:xfrm>
            <a:off x="5686425" y="855662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44"/>
          <p:cNvSpPr>
            <a:spLocks noChangeAspect="1" noChangeShapeType="1"/>
          </p:cNvSpPr>
          <p:nvPr/>
        </p:nvSpPr>
        <p:spPr bwMode="auto">
          <a:xfrm>
            <a:off x="5686425" y="874712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Rectangle 45"/>
          <p:cNvSpPr>
            <a:spLocks noChangeAspect="1" noChangeArrowheads="1"/>
          </p:cNvSpPr>
          <p:nvPr/>
        </p:nvSpPr>
        <p:spPr bwMode="auto">
          <a:xfrm>
            <a:off x="5686425" y="912812"/>
            <a:ext cx="90488" cy="87313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6" name="Oval 46"/>
          <p:cNvSpPr>
            <a:spLocks noChangeAspect="1" noChangeArrowheads="1"/>
          </p:cNvSpPr>
          <p:nvPr/>
        </p:nvSpPr>
        <p:spPr bwMode="auto">
          <a:xfrm rot="5400000">
            <a:off x="5464969" y="942181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7" name="AutoShape 47"/>
          <p:cNvSpPr>
            <a:spLocks noChangeAspect="1" noChangeArrowheads="1"/>
          </p:cNvSpPr>
          <p:nvPr/>
        </p:nvSpPr>
        <p:spPr bwMode="auto">
          <a:xfrm flipV="1">
            <a:off x="5468938" y="1008062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8" name="Text Box 48"/>
          <p:cNvSpPr txBox="1">
            <a:spLocks noChangeAspect="1" noChangeArrowheads="1"/>
          </p:cNvSpPr>
          <p:nvPr/>
        </p:nvSpPr>
        <p:spPr bwMode="auto">
          <a:xfrm rot="16200000">
            <a:off x="5256212" y="381000"/>
            <a:ext cx="5429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chledbowe</a:t>
            </a:r>
          </a:p>
        </p:txBody>
      </p:sp>
      <p:sp>
        <p:nvSpPr>
          <p:cNvPr id="49" name="Rectangle 49"/>
          <p:cNvSpPr>
            <a:spLocks noChangeAspect="1" noChangeArrowheads="1"/>
          </p:cNvSpPr>
          <p:nvPr/>
        </p:nvSpPr>
        <p:spPr bwMode="auto">
          <a:xfrm>
            <a:off x="7308850" y="198437"/>
            <a:ext cx="863600" cy="863600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0" name="Rectangle 50"/>
          <p:cNvSpPr>
            <a:spLocks noChangeAspect="1" noChangeArrowheads="1"/>
          </p:cNvSpPr>
          <p:nvPr/>
        </p:nvSpPr>
        <p:spPr bwMode="auto">
          <a:xfrm>
            <a:off x="7975600" y="657225"/>
            <a:ext cx="142875" cy="4032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1" name="Rectangle 51"/>
          <p:cNvSpPr>
            <a:spLocks noChangeAspect="1" noChangeArrowheads="1"/>
          </p:cNvSpPr>
          <p:nvPr/>
        </p:nvSpPr>
        <p:spPr bwMode="auto">
          <a:xfrm>
            <a:off x="7975600" y="709612"/>
            <a:ext cx="142875" cy="260350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2" name="Rectangle 52"/>
          <p:cNvSpPr>
            <a:spLocks noChangeAspect="1" noChangeArrowheads="1"/>
          </p:cNvSpPr>
          <p:nvPr/>
        </p:nvSpPr>
        <p:spPr bwMode="auto">
          <a:xfrm>
            <a:off x="7975600" y="655637"/>
            <a:ext cx="142875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3" name="Line 53"/>
          <p:cNvSpPr>
            <a:spLocks noChangeAspect="1" noChangeShapeType="1"/>
          </p:cNvSpPr>
          <p:nvPr/>
        </p:nvSpPr>
        <p:spPr bwMode="auto">
          <a:xfrm>
            <a:off x="7975600" y="642937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54"/>
          <p:cNvSpPr>
            <a:spLocks noChangeAspect="1" noChangeShapeType="1"/>
          </p:cNvSpPr>
          <p:nvPr/>
        </p:nvSpPr>
        <p:spPr bwMode="auto">
          <a:xfrm>
            <a:off x="7975600" y="623887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Oval 55"/>
          <p:cNvSpPr>
            <a:spLocks noChangeAspect="1" noChangeArrowheads="1"/>
          </p:cNvSpPr>
          <p:nvPr/>
        </p:nvSpPr>
        <p:spPr bwMode="auto">
          <a:xfrm rot="5400000">
            <a:off x="7338219" y="942181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6" name="AutoShape 56"/>
          <p:cNvSpPr>
            <a:spLocks noChangeAspect="1" noChangeArrowheads="1"/>
          </p:cNvSpPr>
          <p:nvPr/>
        </p:nvSpPr>
        <p:spPr bwMode="auto">
          <a:xfrm flipV="1">
            <a:off x="7342188" y="1008062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7" name="Text Box 57"/>
          <p:cNvSpPr txBox="1">
            <a:spLocks noChangeAspect="1" noChangeArrowheads="1"/>
          </p:cNvSpPr>
          <p:nvPr/>
        </p:nvSpPr>
        <p:spPr bwMode="auto">
          <a:xfrm rot="16200000">
            <a:off x="7079456" y="445294"/>
            <a:ext cx="6619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odwach</a:t>
            </a: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4459288" y="1128712"/>
            <a:ext cx="2820987" cy="928688"/>
          </a:xfrm>
          <a:prstGeom prst="rect">
            <a:avLst/>
          </a:prstGeom>
          <a:noFill/>
          <a:ln w="9525" algn="ctr">
            <a:solidFill>
              <a:srgbClr val="4D4D4D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9" name="Rectangle 59"/>
          <p:cNvSpPr>
            <a:spLocks noChangeAspect="1" noChangeArrowheads="1"/>
          </p:cNvSpPr>
          <p:nvPr/>
        </p:nvSpPr>
        <p:spPr bwMode="auto">
          <a:xfrm>
            <a:off x="5445125" y="1157287"/>
            <a:ext cx="863600" cy="8651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0" name="Rectangle 60"/>
          <p:cNvSpPr>
            <a:spLocks noChangeAspect="1" noChangeArrowheads="1"/>
          </p:cNvSpPr>
          <p:nvPr/>
        </p:nvSpPr>
        <p:spPr bwMode="auto">
          <a:xfrm>
            <a:off x="5776913" y="1935162"/>
            <a:ext cx="142875" cy="857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1" name="Rectangle 61"/>
          <p:cNvSpPr>
            <a:spLocks noChangeAspect="1" noChangeArrowheads="1"/>
          </p:cNvSpPr>
          <p:nvPr/>
        </p:nvSpPr>
        <p:spPr bwMode="auto">
          <a:xfrm>
            <a:off x="5776913" y="1931987"/>
            <a:ext cx="142875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2" name="Line 62"/>
          <p:cNvSpPr>
            <a:spLocks noChangeAspect="1" noChangeShapeType="1"/>
          </p:cNvSpPr>
          <p:nvPr/>
        </p:nvSpPr>
        <p:spPr bwMode="auto">
          <a:xfrm>
            <a:off x="5776913" y="1901825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63"/>
          <p:cNvSpPr>
            <a:spLocks noChangeAspect="1" noChangeShapeType="1"/>
          </p:cNvSpPr>
          <p:nvPr/>
        </p:nvSpPr>
        <p:spPr bwMode="auto">
          <a:xfrm>
            <a:off x="5776913" y="1917700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64"/>
          <p:cNvSpPr>
            <a:spLocks noChangeAspect="1" noChangeShapeType="1"/>
          </p:cNvSpPr>
          <p:nvPr/>
        </p:nvSpPr>
        <p:spPr bwMode="auto">
          <a:xfrm>
            <a:off x="5776913" y="1992312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Oval 65"/>
          <p:cNvSpPr>
            <a:spLocks noChangeAspect="1" noChangeArrowheads="1"/>
          </p:cNvSpPr>
          <p:nvPr/>
        </p:nvSpPr>
        <p:spPr bwMode="auto">
          <a:xfrm rot="5400000">
            <a:off x="5472113" y="1901825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6" name="Rectangle 66"/>
          <p:cNvSpPr>
            <a:spLocks noChangeAspect="1" noChangeArrowheads="1"/>
          </p:cNvSpPr>
          <p:nvPr/>
        </p:nvSpPr>
        <p:spPr bwMode="auto">
          <a:xfrm>
            <a:off x="4498975" y="1157287"/>
            <a:ext cx="863600" cy="8651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7" name="Rectangle 67"/>
          <p:cNvSpPr>
            <a:spLocks noChangeAspect="1" noChangeArrowheads="1"/>
          </p:cNvSpPr>
          <p:nvPr/>
        </p:nvSpPr>
        <p:spPr bwMode="auto">
          <a:xfrm>
            <a:off x="4830763" y="1935162"/>
            <a:ext cx="142875" cy="857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8" name="Rectangle 68"/>
          <p:cNvSpPr>
            <a:spLocks noChangeAspect="1" noChangeArrowheads="1"/>
          </p:cNvSpPr>
          <p:nvPr/>
        </p:nvSpPr>
        <p:spPr bwMode="auto">
          <a:xfrm>
            <a:off x="4830763" y="1931987"/>
            <a:ext cx="142875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9" name="Line 69"/>
          <p:cNvSpPr>
            <a:spLocks noChangeAspect="1" noChangeShapeType="1"/>
          </p:cNvSpPr>
          <p:nvPr/>
        </p:nvSpPr>
        <p:spPr bwMode="auto">
          <a:xfrm>
            <a:off x="4830763" y="1901825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70"/>
          <p:cNvSpPr>
            <a:spLocks noChangeAspect="1" noChangeShapeType="1"/>
          </p:cNvSpPr>
          <p:nvPr/>
        </p:nvSpPr>
        <p:spPr bwMode="auto">
          <a:xfrm>
            <a:off x="4830763" y="1917700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71"/>
          <p:cNvSpPr>
            <a:spLocks noChangeAspect="1" noChangeShapeType="1"/>
          </p:cNvSpPr>
          <p:nvPr/>
        </p:nvSpPr>
        <p:spPr bwMode="auto">
          <a:xfrm>
            <a:off x="4830763" y="1992312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Oval 72"/>
          <p:cNvSpPr>
            <a:spLocks noChangeAspect="1" noChangeArrowheads="1"/>
          </p:cNvSpPr>
          <p:nvPr/>
        </p:nvSpPr>
        <p:spPr bwMode="auto">
          <a:xfrm rot="5400000">
            <a:off x="4525963" y="1901825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3" name="Rectangle 73"/>
          <p:cNvSpPr>
            <a:spLocks noChangeAspect="1" noChangeArrowheads="1"/>
          </p:cNvSpPr>
          <p:nvPr/>
        </p:nvSpPr>
        <p:spPr bwMode="auto">
          <a:xfrm>
            <a:off x="6383338" y="1157287"/>
            <a:ext cx="863600" cy="8651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4" name="Rectangle 74"/>
          <p:cNvSpPr>
            <a:spLocks noChangeAspect="1" noChangeArrowheads="1"/>
          </p:cNvSpPr>
          <p:nvPr/>
        </p:nvSpPr>
        <p:spPr bwMode="auto">
          <a:xfrm>
            <a:off x="6711950" y="1847850"/>
            <a:ext cx="147638" cy="17303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5" name="Rectangle 75"/>
          <p:cNvSpPr>
            <a:spLocks noChangeAspect="1" noChangeArrowheads="1"/>
          </p:cNvSpPr>
          <p:nvPr/>
        </p:nvSpPr>
        <p:spPr bwMode="auto">
          <a:xfrm>
            <a:off x="6711950" y="1846262"/>
            <a:ext cx="147638" cy="8572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6" name="Line 76"/>
          <p:cNvSpPr>
            <a:spLocks noChangeAspect="1" noChangeShapeType="1"/>
          </p:cNvSpPr>
          <p:nvPr/>
        </p:nvSpPr>
        <p:spPr bwMode="auto">
          <a:xfrm>
            <a:off x="6711950" y="1817687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" name="Line 77"/>
          <p:cNvSpPr>
            <a:spLocks noChangeAspect="1" noChangeShapeType="1"/>
          </p:cNvSpPr>
          <p:nvPr/>
        </p:nvSpPr>
        <p:spPr bwMode="auto">
          <a:xfrm>
            <a:off x="6711950" y="1833562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Rectangle 78"/>
          <p:cNvSpPr>
            <a:spLocks noChangeAspect="1" noChangeArrowheads="1"/>
          </p:cNvSpPr>
          <p:nvPr/>
        </p:nvSpPr>
        <p:spPr bwMode="auto">
          <a:xfrm>
            <a:off x="6711950" y="1931987"/>
            <a:ext cx="147638" cy="26988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9" name="Oval 79"/>
          <p:cNvSpPr>
            <a:spLocks noChangeAspect="1" noChangeArrowheads="1"/>
          </p:cNvSpPr>
          <p:nvPr/>
        </p:nvSpPr>
        <p:spPr bwMode="auto">
          <a:xfrm rot="5400000">
            <a:off x="6411913" y="1901825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0" name="Text Box 80"/>
          <p:cNvSpPr txBox="1">
            <a:spLocks noChangeAspect="1" noChangeArrowheads="1"/>
          </p:cNvSpPr>
          <p:nvPr/>
        </p:nvSpPr>
        <p:spPr bwMode="auto">
          <a:xfrm rot="16200000">
            <a:off x="6242844" y="1293019"/>
            <a:ext cx="4587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Smatruz</a:t>
            </a:r>
          </a:p>
        </p:txBody>
      </p:sp>
      <p:sp>
        <p:nvSpPr>
          <p:cNvPr id="81" name="Rectangle 81"/>
          <p:cNvSpPr>
            <a:spLocks noChangeAspect="1" noChangeArrowheads="1"/>
          </p:cNvSpPr>
          <p:nvPr/>
        </p:nvSpPr>
        <p:spPr bwMode="auto">
          <a:xfrm>
            <a:off x="4500563" y="2114550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2" name="Rectangle 82"/>
          <p:cNvSpPr>
            <a:spLocks noChangeAspect="1" noChangeArrowheads="1"/>
          </p:cNvSpPr>
          <p:nvPr/>
        </p:nvSpPr>
        <p:spPr bwMode="auto">
          <a:xfrm>
            <a:off x="5021263" y="2919412"/>
            <a:ext cx="200025" cy="571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3" name="Rectangle 83"/>
          <p:cNvSpPr>
            <a:spLocks noChangeAspect="1" noChangeArrowheads="1"/>
          </p:cNvSpPr>
          <p:nvPr/>
        </p:nvSpPr>
        <p:spPr bwMode="auto">
          <a:xfrm>
            <a:off x="5021263" y="2916237"/>
            <a:ext cx="200025" cy="285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4" name="Line 84"/>
          <p:cNvSpPr>
            <a:spLocks noChangeAspect="1" noChangeShapeType="1"/>
          </p:cNvSpPr>
          <p:nvPr/>
        </p:nvSpPr>
        <p:spPr bwMode="auto">
          <a:xfrm>
            <a:off x="5021263" y="2886075"/>
            <a:ext cx="33337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Line 85"/>
          <p:cNvSpPr>
            <a:spLocks noChangeAspect="1" noChangeShapeType="1"/>
          </p:cNvSpPr>
          <p:nvPr/>
        </p:nvSpPr>
        <p:spPr bwMode="auto">
          <a:xfrm>
            <a:off x="5021263" y="2947987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86"/>
          <p:cNvSpPr>
            <a:spLocks noChangeAspect="1" noChangeShapeType="1"/>
          </p:cNvSpPr>
          <p:nvPr/>
        </p:nvSpPr>
        <p:spPr bwMode="auto">
          <a:xfrm>
            <a:off x="5021263" y="2905125"/>
            <a:ext cx="33337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Oval 87"/>
          <p:cNvSpPr>
            <a:spLocks noChangeAspect="1" noChangeArrowheads="1"/>
          </p:cNvSpPr>
          <p:nvPr/>
        </p:nvSpPr>
        <p:spPr bwMode="auto">
          <a:xfrm rot="5400000">
            <a:off x="4528344" y="2858293"/>
            <a:ext cx="52388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8" name="Text Box 88"/>
          <p:cNvSpPr txBox="1">
            <a:spLocks noChangeAspect="1" noChangeArrowheads="1"/>
          </p:cNvSpPr>
          <p:nvPr/>
        </p:nvSpPr>
        <p:spPr bwMode="auto">
          <a:xfrm rot="16200000">
            <a:off x="4203700" y="2397125"/>
            <a:ext cx="7810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Kramy pod opatrz</a:t>
            </a:r>
          </a:p>
        </p:txBody>
      </p:sp>
      <p:sp>
        <p:nvSpPr>
          <p:cNvPr id="89" name="Rectangle 89"/>
          <p:cNvSpPr>
            <a:spLocks noChangeAspect="1" noChangeArrowheads="1"/>
          </p:cNvSpPr>
          <p:nvPr/>
        </p:nvSpPr>
        <p:spPr bwMode="auto">
          <a:xfrm>
            <a:off x="7313613" y="1157287"/>
            <a:ext cx="863600" cy="8651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0" name="Rectangle 90"/>
          <p:cNvSpPr>
            <a:spLocks noChangeAspect="1" noChangeArrowheads="1"/>
          </p:cNvSpPr>
          <p:nvPr/>
        </p:nvSpPr>
        <p:spPr bwMode="auto">
          <a:xfrm>
            <a:off x="7866063" y="1962150"/>
            <a:ext cx="158750" cy="571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1" name="Rectangle 91"/>
          <p:cNvSpPr>
            <a:spLocks noChangeAspect="1" noChangeArrowheads="1"/>
          </p:cNvSpPr>
          <p:nvPr/>
        </p:nvSpPr>
        <p:spPr bwMode="auto">
          <a:xfrm>
            <a:off x="7866063" y="1957387"/>
            <a:ext cx="158750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2" name="Line 92"/>
          <p:cNvSpPr>
            <a:spLocks noChangeAspect="1" noChangeShapeType="1"/>
          </p:cNvSpPr>
          <p:nvPr/>
        </p:nvSpPr>
        <p:spPr bwMode="auto">
          <a:xfrm>
            <a:off x="7866063" y="1989137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93"/>
          <p:cNvSpPr>
            <a:spLocks noChangeAspect="1" noChangeShapeType="1"/>
          </p:cNvSpPr>
          <p:nvPr/>
        </p:nvSpPr>
        <p:spPr bwMode="auto">
          <a:xfrm>
            <a:off x="7866063" y="1928812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94"/>
          <p:cNvSpPr>
            <a:spLocks noChangeAspect="1" noChangeShapeType="1"/>
          </p:cNvSpPr>
          <p:nvPr/>
        </p:nvSpPr>
        <p:spPr bwMode="auto">
          <a:xfrm>
            <a:off x="7866063" y="1944687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Oval 95"/>
          <p:cNvSpPr>
            <a:spLocks noChangeAspect="1" noChangeArrowheads="1"/>
          </p:cNvSpPr>
          <p:nvPr/>
        </p:nvSpPr>
        <p:spPr bwMode="auto">
          <a:xfrm rot="5400000">
            <a:off x="7340600" y="1816100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6" name="Oval 96"/>
          <p:cNvSpPr>
            <a:spLocks noChangeAspect="1" noChangeArrowheads="1"/>
          </p:cNvSpPr>
          <p:nvPr/>
        </p:nvSpPr>
        <p:spPr bwMode="auto">
          <a:xfrm rot="5400000">
            <a:off x="7340600" y="1901825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7" name="AutoShape 97"/>
          <p:cNvSpPr>
            <a:spLocks noChangeAspect="1" noChangeArrowheads="1"/>
          </p:cNvSpPr>
          <p:nvPr/>
        </p:nvSpPr>
        <p:spPr bwMode="auto">
          <a:xfrm flipV="1">
            <a:off x="7346950" y="1968500"/>
            <a:ext cx="41275" cy="396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8" name="Text Box 98"/>
          <p:cNvSpPr txBox="1">
            <a:spLocks noChangeAspect="1" noChangeArrowheads="1"/>
          </p:cNvSpPr>
          <p:nvPr/>
        </p:nvSpPr>
        <p:spPr bwMode="auto">
          <a:xfrm rot="16200000">
            <a:off x="7127875" y="1390650"/>
            <a:ext cx="606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Pod krzyzem</a:t>
            </a:r>
          </a:p>
        </p:txBody>
      </p:sp>
      <p:sp>
        <p:nvSpPr>
          <p:cNvPr id="99" name="Rectangle 99"/>
          <p:cNvSpPr>
            <a:spLocks noChangeAspect="1" noChangeArrowheads="1"/>
          </p:cNvSpPr>
          <p:nvPr/>
        </p:nvSpPr>
        <p:spPr bwMode="auto">
          <a:xfrm>
            <a:off x="7326313" y="2127250"/>
            <a:ext cx="850900" cy="8509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0" name="Rectangle 100"/>
          <p:cNvSpPr>
            <a:spLocks noChangeAspect="1" noChangeArrowheads="1"/>
          </p:cNvSpPr>
          <p:nvPr/>
        </p:nvSpPr>
        <p:spPr bwMode="auto">
          <a:xfrm>
            <a:off x="7675563" y="2892425"/>
            <a:ext cx="357187" cy="8413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1" name="Rectangle 101"/>
          <p:cNvSpPr>
            <a:spLocks noChangeAspect="1" noChangeArrowheads="1"/>
          </p:cNvSpPr>
          <p:nvPr/>
        </p:nvSpPr>
        <p:spPr bwMode="auto">
          <a:xfrm>
            <a:off x="7675563" y="2894012"/>
            <a:ext cx="357187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2" name="Line 102"/>
          <p:cNvSpPr>
            <a:spLocks noChangeAspect="1" noChangeShapeType="1"/>
          </p:cNvSpPr>
          <p:nvPr/>
        </p:nvSpPr>
        <p:spPr bwMode="auto">
          <a:xfrm>
            <a:off x="7673975" y="2841625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Line 103"/>
          <p:cNvSpPr>
            <a:spLocks noChangeAspect="1" noChangeShapeType="1"/>
          </p:cNvSpPr>
          <p:nvPr/>
        </p:nvSpPr>
        <p:spPr bwMode="auto">
          <a:xfrm>
            <a:off x="7675563" y="2924175"/>
            <a:ext cx="33337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Rectangle 104"/>
          <p:cNvSpPr>
            <a:spLocks noChangeAspect="1" noChangeArrowheads="1"/>
          </p:cNvSpPr>
          <p:nvPr/>
        </p:nvSpPr>
        <p:spPr bwMode="auto">
          <a:xfrm>
            <a:off x="7675563" y="2855912"/>
            <a:ext cx="357187" cy="26988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grpSp>
        <p:nvGrpSpPr>
          <p:cNvPr id="105" name="Group 105"/>
          <p:cNvGrpSpPr>
            <a:grpSpLocks noChangeAspect="1"/>
          </p:cNvGrpSpPr>
          <p:nvPr/>
        </p:nvGrpSpPr>
        <p:grpSpPr bwMode="auto">
          <a:xfrm rot="5400000">
            <a:off x="7224713" y="2732087"/>
            <a:ext cx="307975" cy="53975"/>
            <a:chOff x="1950" y="3388"/>
            <a:chExt cx="410" cy="71"/>
          </a:xfrm>
        </p:grpSpPr>
        <p:sp>
          <p:nvSpPr>
            <p:cNvPr id="271" name="Oval 106"/>
            <p:cNvSpPr>
              <a:spLocks noChangeAspect="1" noChangeArrowheads="1"/>
            </p:cNvSpPr>
            <p:nvPr/>
          </p:nvSpPr>
          <p:spPr bwMode="auto">
            <a:xfrm>
              <a:off x="1950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72" name="Oval 107"/>
            <p:cNvSpPr>
              <a:spLocks noChangeAspect="1" noChangeArrowheads="1"/>
            </p:cNvSpPr>
            <p:nvPr/>
          </p:nvSpPr>
          <p:spPr bwMode="auto">
            <a:xfrm>
              <a:off x="2063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73" name="Oval 108"/>
            <p:cNvSpPr>
              <a:spLocks noChangeAspect="1" noChangeArrowheads="1"/>
            </p:cNvSpPr>
            <p:nvPr/>
          </p:nvSpPr>
          <p:spPr bwMode="auto">
            <a:xfrm>
              <a:off x="2176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74" name="Oval 109"/>
            <p:cNvSpPr>
              <a:spLocks noChangeAspect="1" noChangeArrowheads="1"/>
            </p:cNvSpPr>
            <p:nvPr/>
          </p:nvSpPr>
          <p:spPr bwMode="auto">
            <a:xfrm>
              <a:off x="2289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</p:grpSp>
      <p:sp>
        <p:nvSpPr>
          <p:cNvPr id="106" name="Text Box 110"/>
          <p:cNvSpPr txBox="1">
            <a:spLocks noChangeAspect="1" noChangeArrowheads="1"/>
          </p:cNvSpPr>
          <p:nvPr/>
        </p:nvSpPr>
        <p:spPr bwMode="auto">
          <a:xfrm rot="16200000">
            <a:off x="7145337" y="2293938"/>
            <a:ext cx="5365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Mydlarskie</a:t>
            </a:r>
          </a:p>
        </p:txBody>
      </p:sp>
      <p:sp>
        <p:nvSpPr>
          <p:cNvPr id="107" name="Rectangle 111"/>
          <p:cNvSpPr>
            <a:spLocks noChangeAspect="1" noChangeArrowheads="1"/>
          </p:cNvSpPr>
          <p:nvPr/>
        </p:nvSpPr>
        <p:spPr bwMode="auto">
          <a:xfrm>
            <a:off x="5443538" y="2117725"/>
            <a:ext cx="858837" cy="860425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8" name="Rectangle 112"/>
          <p:cNvSpPr>
            <a:spLocks noChangeAspect="1" noChangeArrowheads="1"/>
          </p:cNvSpPr>
          <p:nvPr/>
        </p:nvSpPr>
        <p:spPr bwMode="auto">
          <a:xfrm>
            <a:off x="5759450" y="2919412"/>
            <a:ext cx="395288" cy="571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9" name="Rectangle 113"/>
          <p:cNvSpPr>
            <a:spLocks noChangeAspect="1" noChangeArrowheads="1"/>
          </p:cNvSpPr>
          <p:nvPr/>
        </p:nvSpPr>
        <p:spPr bwMode="auto">
          <a:xfrm>
            <a:off x="5759450" y="2917825"/>
            <a:ext cx="395288" cy="26987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0" name="Line 114"/>
          <p:cNvSpPr>
            <a:spLocks noChangeAspect="1" noChangeShapeType="1"/>
          </p:cNvSpPr>
          <p:nvPr/>
        </p:nvSpPr>
        <p:spPr bwMode="auto">
          <a:xfrm>
            <a:off x="5759450" y="2886075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" name="Line 115"/>
          <p:cNvSpPr>
            <a:spLocks noChangeAspect="1" noChangeShapeType="1"/>
          </p:cNvSpPr>
          <p:nvPr/>
        </p:nvSpPr>
        <p:spPr bwMode="auto">
          <a:xfrm>
            <a:off x="5759450" y="2947987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" name="Line 116"/>
          <p:cNvSpPr>
            <a:spLocks noChangeAspect="1" noChangeShapeType="1"/>
          </p:cNvSpPr>
          <p:nvPr/>
        </p:nvSpPr>
        <p:spPr bwMode="auto">
          <a:xfrm>
            <a:off x="5759450" y="2905125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" name="Oval 117"/>
          <p:cNvSpPr>
            <a:spLocks noChangeAspect="1" noChangeArrowheads="1"/>
          </p:cNvSpPr>
          <p:nvPr/>
        </p:nvSpPr>
        <p:spPr bwMode="auto">
          <a:xfrm rot="5400000">
            <a:off x="5470525" y="2687637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4" name="Oval 118"/>
          <p:cNvSpPr>
            <a:spLocks noChangeAspect="1" noChangeArrowheads="1"/>
          </p:cNvSpPr>
          <p:nvPr/>
        </p:nvSpPr>
        <p:spPr bwMode="auto">
          <a:xfrm rot="5400000">
            <a:off x="5470525" y="2773362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5" name="Oval 119"/>
          <p:cNvSpPr>
            <a:spLocks noChangeAspect="1" noChangeArrowheads="1"/>
          </p:cNvSpPr>
          <p:nvPr/>
        </p:nvSpPr>
        <p:spPr bwMode="auto">
          <a:xfrm rot="5400000">
            <a:off x="5470525" y="2859087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6" name="Text Box 120"/>
          <p:cNvSpPr txBox="1">
            <a:spLocks noChangeAspect="1" noChangeArrowheads="1"/>
          </p:cNvSpPr>
          <p:nvPr/>
        </p:nvSpPr>
        <p:spPr bwMode="auto">
          <a:xfrm rot="16200000">
            <a:off x="5281613" y="2268537"/>
            <a:ext cx="5016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szklarskie</a:t>
            </a:r>
          </a:p>
        </p:txBody>
      </p:sp>
      <p:sp>
        <p:nvSpPr>
          <p:cNvPr id="117" name="Rectangle 121"/>
          <p:cNvSpPr>
            <a:spLocks noChangeAspect="1" noChangeArrowheads="1"/>
          </p:cNvSpPr>
          <p:nvPr/>
        </p:nvSpPr>
        <p:spPr bwMode="auto">
          <a:xfrm>
            <a:off x="6381750" y="2114550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8" name="Rectangle 122"/>
          <p:cNvSpPr>
            <a:spLocks noChangeAspect="1" noChangeArrowheads="1"/>
          </p:cNvSpPr>
          <p:nvPr/>
        </p:nvSpPr>
        <p:spPr bwMode="auto">
          <a:xfrm>
            <a:off x="6757988" y="2932112"/>
            <a:ext cx="349250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9" name="Line 123"/>
          <p:cNvSpPr>
            <a:spLocks noChangeAspect="1" noChangeShapeType="1"/>
          </p:cNvSpPr>
          <p:nvPr/>
        </p:nvSpPr>
        <p:spPr bwMode="auto">
          <a:xfrm>
            <a:off x="6756400" y="2900362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" name="Line 124"/>
          <p:cNvSpPr>
            <a:spLocks noChangeAspect="1" noChangeShapeType="1"/>
          </p:cNvSpPr>
          <p:nvPr/>
        </p:nvSpPr>
        <p:spPr bwMode="auto">
          <a:xfrm>
            <a:off x="6757988" y="2963862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" name="Line 125"/>
          <p:cNvSpPr>
            <a:spLocks noChangeAspect="1" noChangeShapeType="1"/>
          </p:cNvSpPr>
          <p:nvPr/>
        </p:nvSpPr>
        <p:spPr bwMode="auto">
          <a:xfrm>
            <a:off x="6756400" y="2919412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" name="Line 126"/>
          <p:cNvSpPr>
            <a:spLocks noChangeAspect="1" noChangeShapeType="1"/>
          </p:cNvSpPr>
          <p:nvPr/>
        </p:nvSpPr>
        <p:spPr bwMode="auto">
          <a:xfrm>
            <a:off x="6757988" y="2971800"/>
            <a:ext cx="34925" cy="0"/>
          </a:xfrm>
          <a:prstGeom prst="line">
            <a:avLst/>
          </a:prstGeom>
          <a:noFill/>
          <a:ln w="19050">
            <a:solidFill>
              <a:srgbClr val="B232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" name="Oval 127"/>
          <p:cNvSpPr>
            <a:spLocks noChangeAspect="1" noChangeArrowheads="1"/>
          </p:cNvSpPr>
          <p:nvPr/>
        </p:nvSpPr>
        <p:spPr bwMode="auto">
          <a:xfrm rot="5400000">
            <a:off x="6409531" y="2770982"/>
            <a:ext cx="53975" cy="55562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4" name="Oval 128"/>
          <p:cNvSpPr>
            <a:spLocks noChangeAspect="1" noChangeArrowheads="1"/>
          </p:cNvSpPr>
          <p:nvPr/>
        </p:nvSpPr>
        <p:spPr bwMode="auto">
          <a:xfrm rot="5400000">
            <a:off x="6410325" y="2857500"/>
            <a:ext cx="52388" cy="55562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5" name="Text Box 129"/>
          <p:cNvSpPr txBox="1">
            <a:spLocks noChangeAspect="1" noChangeArrowheads="1"/>
          </p:cNvSpPr>
          <p:nvPr/>
        </p:nvSpPr>
        <p:spPr bwMode="auto">
          <a:xfrm rot="16200000">
            <a:off x="6177757" y="2313781"/>
            <a:ext cx="5953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Kramy solne</a:t>
            </a:r>
          </a:p>
        </p:txBody>
      </p:sp>
      <p:sp>
        <p:nvSpPr>
          <p:cNvPr id="126" name="Rectangle 130"/>
          <p:cNvSpPr>
            <a:spLocks noChangeAspect="1" noChangeArrowheads="1"/>
          </p:cNvSpPr>
          <p:nvPr/>
        </p:nvSpPr>
        <p:spPr bwMode="auto">
          <a:xfrm>
            <a:off x="5438775" y="3073400"/>
            <a:ext cx="862013" cy="862012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7" name="Rectangle 131"/>
          <p:cNvSpPr>
            <a:spLocks noChangeAspect="1" noChangeArrowheads="1"/>
          </p:cNvSpPr>
          <p:nvPr/>
        </p:nvSpPr>
        <p:spPr bwMode="auto">
          <a:xfrm>
            <a:off x="5788025" y="3816351"/>
            <a:ext cx="373063" cy="11588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8" name="Rectangle 132"/>
          <p:cNvSpPr>
            <a:spLocks noChangeAspect="1" noChangeArrowheads="1"/>
          </p:cNvSpPr>
          <p:nvPr/>
        </p:nvSpPr>
        <p:spPr bwMode="auto">
          <a:xfrm>
            <a:off x="5788025" y="3816351"/>
            <a:ext cx="373063" cy="285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9" name="Line 133"/>
          <p:cNvSpPr>
            <a:spLocks noChangeAspect="1" noChangeShapeType="1"/>
          </p:cNvSpPr>
          <p:nvPr/>
        </p:nvSpPr>
        <p:spPr bwMode="auto">
          <a:xfrm>
            <a:off x="5788025" y="3765551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0" name="Line 134"/>
          <p:cNvSpPr>
            <a:spLocks noChangeAspect="1" noChangeShapeType="1"/>
          </p:cNvSpPr>
          <p:nvPr/>
        </p:nvSpPr>
        <p:spPr bwMode="auto">
          <a:xfrm>
            <a:off x="5788025" y="3848101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1" name="Rectangle 135"/>
          <p:cNvSpPr>
            <a:spLocks noChangeAspect="1" noChangeArrowheads="1"/>
          </p:cNvSpPr>
          <p:nvPr/>
        </p:nvSpPr>
        <p:spPr bwMode="auto">
          <a:xfrm>
            <a:off x="5788025" y="3779838"/>
            <a:ext cx="373063" cy="26988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2" name="Oval 136"/>
          <p:cNvSpPr>
            <a:spLocks noChangeAspect="1" noChangeArrowheads="1"/>
          </p:cNvSpPr>
          <p:nvPr/>
        </p:nvSpPr>
        <p:spPr bwMode="auto">
          <a:xfrm rot="5400000">
            <a:off x="5465763" y="3814763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3" name="AutoShape 137"/>
          <p:cNvSpPr>
            <a:spLocks noChangeAspect="1" noChangeArrowheads="1"/>
          </p:cNvSpPr>
          <p:nvPr/>
        </p:nvSpPr>
        <p:spPr bwMode="auto">
          <a:xfrm flipV="1">
            <a:off x="5472113" y="3881438"/>
            <a:ext cx="39687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4" name="Text Box 138"/>
          <p:cNvSpPr txBox="1">
            <a:spLocks noChangeAspect="1" noChangeArrowheads="1"/>
          </p:cNvSpPr>
          <p:nvPr/>
        </p:nvSpPr>
        <p:spPr bwMode="auto">
          <a:xfrm rot="16200000">
            <a:off x="5195888" y="3303588"/>
            <a:ext cx="6667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Kramy zelazne</a:t>
            </a:r>
          </a:p>
        </p:txBody>
      </p:sp>
      <p:sp>
        <p:nvSpPr>
          <p:cNvPr id="135" name="Rectangle 139"/>
          <p:cNvSpPr>
            <a:spLocks noChangeAspect="1" noChangeArrowheads="1"/>
          </p:cNvSpPr>
          <p:nvPr/>
        </p:nvSpPr>
        <p:spPr bwMode="auto">
          <a:xfrm>
            <a:off x="4500563" y="3071812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6" name="Rectangle 140"/>
          <p:cNvSpPr>
            <a:spLocks noChangeAspect="1" noChangeArrowheads="1"/>
          </p:cNvSpPr>
          <p:nvPr/>
        </p:nvSpPr>
        <p:spPr bwMode="auto">
          <a:xfrm>
            <a:off x="4843463" y="3844926"/>
            <a:ext cx="373062" cy="857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7" name="Rectangle 141"/>
          <p:cNvSpPr>
            <a:spLocks noChangeAspect="1" noChangeArrowheads="1"/>
          </p:cNvSpPr>
          <p:nvPr/>
        </p:nvSpPr>
        <p:spPr bwMode="auto">
          <a:xfrm>
            <a:off x="4843463" y="3843338"/>
            <a:ext cx="373062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8" name="Rectangle 142"/>
          <p:cNvSpPr>
            <a:spLocks noChangeAspect="1" noChangeArrowheads="1"/>
          </p:cNvSpPr>
          <p:nvPr/>
        </p:nvSpPr>
        <p:spPr bwMode="auto">
          <a:xfrm>
            <a:off x="4843463" y="3789363"/>
            <a:ext cx="373062" cy="26988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9" name="Line 143"/>
          <p:cNvSpPr>
            <a:spLocks noChangeAspect="1" noChangeShapeType="1"/>
          </p:cNvSpPr>
          <p:nvPr/>
        </p:nvSpPr>
        <p:spPr bwMode="auto">
          <a:xfrm>
            <a:off x="4843463" y="3876676"/>
            <a:ext cx="33337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0" name="Line 144"/>
          <p:cNvSpPr>
            <a:spLocks noChangeAspect="1" noChangeShapeType="1"/>
          </p:cNvSpPr>
          <p:nvPr/>
        </p:nvSpPr>
        <p:spPr bwMode="auto">
          <a:xfrm>
            <a:off x="4843463" y="3830638"/>
            <a:ext cx="33337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1" name="Oval 145"/>
          <p:cNvSpPr>
            <a:spLocks noChangeAspect="1" noChangeArrowheads="1"/>
          </p:cNvSpPr>
          <p:nvPr/>
        </p:nvSpPr>
        <p:spPr bwMode="auto">
          <a:xfrm rot="5400000">
            <a:off x="4527550" y="3814763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2" name="AutoShape 146"/>
          <p:cNvSpPr>
            <a:spLocks noChangeAspect="1" noChangeArrowheads="1"/>
          </p:cNvSpPr>
          <p:nvPr/>
        </p:nvSpPr>
        <p:spPr bwMode="auto">
          <a:xfrm flipV="1">
            <a:off x="4533900" y="3881438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3" name="Text Box 147"/>
          <p:cNvSpPr txBox="1">
            <a:spLocks noChangeAspect="1" noChangeArrowheads="1"/>
          </p:cNvSpPr>
          <p:nvPr/>
        </p:nvSpPr>
        <p:spPr bwMode="auto">
          <a:xfrm rot="16200000">
            <a:off x="4405313" y="3173412"/>
            <a:ext cx="3873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olejne</a:t>
            </a:r>
          </a:p>
        </p:txBody>
      </p:sp>
      <p:sp>
        <p:nvSpPr>
          <p:cNvPr id="144" name="Rectangle 148"/>
          <p:cNvSpPr>
            <a:spLocks noChangeAspect="1" noChangeArrowheads="1"/>
          </p:cNvSpPr>
          <p:nvPr/>
        </p:nvSpPr>
        <p:spPr bwMode="auto">
          <a:xfrm>
            <a:off x="7313613" y="3071812"/>
            <a:ext cx="863600" cy="863600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5" name="Rectangle 149"/>
          <p:cNvSpPr>
            <a:spLocks noChangeAspect="1" noChangeArrowheads="1"/>
          </p:cNvSpPr>
          <p:nvPr/>
        </p:nvSpPr>
        <p:spPr bwMode="auto">
          <a:xfrm>
            <a:off x="7624763" y="3700463"/>
            <a:ext cx="388937" cy="22860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6" name="Rectangle 150"/>
          <p:cNvSpPr>
            <a:spLocks noChangeAspect="1" noChangeArrowheads="1"/>
          </p:cNvSpPr>
          <p:nvPr/>
        </p:nvSpPr>
        <p:spPr bwMode="auto">
          <a:xfrm>
            <a:off x="7624763" y="3757613"/>
            <a:ext cx="388937" cy="87313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7" name="Rectangle 151"/>
          <p:cNvSpPr>
            <a:spLocks noChangeAspect="1" noChangeArrowheads="1"/>
          </p:cNvSpPr>
          <p:nvPr/>
        </p:nvSpPr>
        <p:spPr bwMode="auto">
          <a:xfrm>
            <a:off x="7626350" y="3700463"/>
            <a:ext cx="387350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8" name="Line 152"/>
          <p:cNvSpPr>
            <a:spLocks noChangeAspect="1" noChangeShapeType="1"/>
          </p:cNvSpPr>
          <p:nvPr/>
        </p:nvSpPr>
        <p:spPr bwMode="auto">
          <a:xfrm>
            <a:off x="7626350" y="3668713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9" name="Line 153"/>
          <p:cNvSpPr>
            <a:spLocks noChangeAspect="1" noChangeShapeType="1"/>
          </p:cNvSpPr>
          <p:nvPr/>
        </p:nvSpPr>
        <p:spPr bwMode="auto">
          <a:xfrm>
            <a:off x="7626350" y="3684588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0" name="Oval 154"/>
          <p:cNvSpPr>
            <a:spLocks noChangeAspect="1" noChangeArrowheads="1"/>
          </p:cNvSpPr>
          <p:nvPr/>
        </p:nvSpPr>
        <p:spPr bwMode="auto">
          <a:xfrm rot="5400000">
            <a:off x="7340600" y="3814763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1" name="AutoShape 155"/>
          <p:cNvSpPr>
            <a:spLocks noChangeAspect="1" noChangeArrowheads="1"/>
          </p:cNvSpPr>
          <p:nvPr/>
        </p:nvSpPr>
        <p:spPr bwMode="auto">
          <a:xfrm flipV="1">
            <a:off x="7346950" y="3881438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2" name="Text Box 156"/>
          <p:cNvSpPr txBox="1">
            <a:spLocks noChangeAspect="1" noChangeArrowheads="1"/>
          </p:cNvSpPr>
          <p:nvPr/>
        </p:nvSpPr>
        <p:spPr bwMode="auto">
          <a:xfrm rot="16200000">
            <a:off x="7156450" y="3221037"/>
            <a:ext cx="482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Spichlerz</a:t>
            </a:r>
          </a:p>
        </p:txBody>
      </p:sp>
      <p:sp>
        <p:nvSpPr>
          <p:cNvPr id="153" name="Rectangle 157"/>
          <p:cNvSpPr>
            <a:spLocks noChangeAspect="1" noChangeArrowheads="1"/>
          </p:cNvSpPr>
          <p:nvPr/>
        </p:nvSpPr>
        <p:spPr bwMode="auto">
          <a:xfrm>
            <a:off x="4500563" y="4032251"/>
            <a:ext cx="852487" cy="852487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4" name="Rectangle 158"/>
          <p:cNvSpPr>
            <a:spLocks noChangeAspect="1" noChangeArrowheads="1"/>
          </p:cNvSpPr>
          <p:nvPr/>
        </p:nvSpPr>
        <p:spPr bwMode="auto">
          <a:xfrm>
            <a:off x="4824413" y="4625976"/>
            <a:ext cx="392112" cy="25558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5" name="Rectangle 159"/>
          <p:cNvSpPr>
            <a:spLocks noChangeAspect="1" noChangeArrowheads="1"/>
          </p:cNvSpPr>
          <p:nvPr/>
        </p:nvSpPr>
        <p:spPr bwMode="auto">
          <a:xfrm>
            <a:off x="4824413" y="4625976"/>
            <a:ext cx="392112" cy="1968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6" name="Rectangle 160"/>
          <p:cNvSpPr>
            <a:spLocks noChangeAspect="1" noChangeArrowheads="1"/>
          </p:cNvSpPr>
          <p:nvPr/>
        </p:nvSpPr>
        <p:spPr bwMode="auto">
          <a:xfrm>
            <a:off x="4824413" y="4533901"/>
            <a:ext cx="392112" cy="8413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7" name="Rectangle 161"/>
          <p:cNvSpPr>
            <a:spLocks noChangeAspect="1" noChangeArrowheads="1"/>
          </p:cNvSpPr>
          <p:nvPr/>
        </p:nvSpPr>
        <p:spPr bwMode="auto">
          <a:xfrm>
            <a:off x="4824413" y="4500563"/>
            <a:ext cx="392112" cy="26988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8" name="Line 162"/>
          <p:cNvSpPr>
            <a:spLocks noChangeAspect="1" noChangeShapeType="1"/>
          </p:cNvSpPr>
          <p:nvPr/>
        </p:nvSpPr>
        <p:spPr bwMode="auto">
          <a:xfrm>
            <a:off x="4824413" y="4822826"/>
            <a:ext cx="33337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" name="Oval 163"/>
          <p:cNvSpPr>
            <a:spLocks noChangeAspect="1" noChangeArrowheads="1"/>
          </p:cNvSpPr>
          <p:nvPr/>
        </p:nvSpPr>
        <p:spPr bwMode="auto">
          <a:xfrm rot="5400000">
            <a:off x="4526756" y="4596607"/>
            <a:ext cx="53975" cy="52388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0" name="Oval 164"/>
          <p:cNvSpPr>
            <a:spLocks noChangeAspect="1" noChangeArrowheads="1"/>
          </p:cNvSpPr>
          <p:nvPr/>
        </p:nvSpPr>
        <p:spPr bwMode="auto">
          <a:xfrm rot="5400000">
            <a:off x="4527550" y="4681538"/>
            <a:ext cx="52388" cy="52388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1" name="Oval 165"/>
          <p:cNvSpPr>
            <a:spLocks noChangeAspect="1" noChangeArrowheads="1"/>
          </p:cNvSpPr>
          <p:nvPr/>
        </p:nvSpPr>
        <p:spPr bwMode="auto">
          <a:xfrm rot="5400000">
            <a:off x="4526756" y="4766470"/>
            <a:ext cx="53975" cy="52388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2" name="AutoShape 166"/>
          <p:cNvSpPr>
            <a:spLocks noChangeAspect="1" noChangeArrowheads="1"/>
          </p:cNvSpPr>
          <p:nvPr/>
        </p:nvSpPr>
        <p:spPr bwMode="auto">
          <a:xfrm flipV="1">
            <a:off x="4533900" y="4832351"/>
            <a:ext cx="39688" cy="396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3" name="Text Box 167"/>
          <p:cNvSpPr txBox="1">
            <a:spLocks noChangeAspect="1" noChangeArrowheads="1"/>
          </p:cNvSpPr>
          <p:nvPr/>
        </p:nvSpPr>
        <p:spPr bwMode="auto">
          <a:xfrm rot="16200000">
            <a:off x="4229100" y="4308476"/>
            <a:ext cx="7429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Zespol zachodne</a:t>
            </a:r>
          </a:p>
        </p:txBody>
      </p:sp>
      <p:sp>
        <p:nvSpPr>
          <p:cNvPr id="164" name="Rectangle 168"/>
          <p:cNvSpPr>
            <a:spLocks noChangeAspect="1" noChangeArrowheads="1"/>
          </p:cNvSpPr>
          <p:nvPr/>
        </p:nvSpPr>
        <p:spPr bwMode="auto">
          <a:xfrm>
            <a:off x="6372225" y="4021138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5" name="Rectangle 169"/>
          <p:cNvSpPr>
            <a:spLocks noChangeAspect="1" noChangeArrowheads="1"/>
          </p:cNvSpPr>
          <p:nvPr/>
        </p:nvSpPr>
        <p:spPr bwMode="auto">
          <a:xfrm>
            <a:off x="6708775" y="4710113"/>
            <a:ext cx="409575" cy="173038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6" name="Rectangle 170"/>
          <p:cNvSpPr>
            <a:spLocks noChangeAspect="1" noChangeArrowheads="1"/>
          </p:cNvSpPr>
          <p:nvPr/>
        </p:nvSpPr>
        <p:spPr bwMode="auto">
          <a:xfrm>
            <a:off x="6708775" y="4708526"/>
            <a:ext cx="409575" cy="87312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7" name="Rectangle 171"/>
          <p:cNvSpPr>
            <a:spLocks noChangeAspect="1" noChangeArrowheads="1"/>
          </p:cNvSpPr>
          <p:nvPr/>
        </p:nvSpPr>
        <p:spPr bwMode="auto">
          <a:xfrm>
            <a:off x="6708775" y="4795838"/>
            <a:ext cx="409575" cy="26988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8" name="Rectangle 172"/>
          <p:cNvSpPr>
            <a:spLocks noChangeAspect="1" noChangeArrowheads="1"/>
          </p:cNvSpPr>
          <p:nvPr/>
        </p:nvSpPr>
        <p:spPr bwMode="auto">
          <a:xfrm>
            <a:off x="6708775" y="4672013"/>
            <a:ext cx="409575" cy="28575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9" name="Line 173"/>
          <p:cNvSpPr>
            <a:spLocks noChangeAspect="1" noChangeShapeType="1"/>
          </p:cNvSpPr>
          <p:nvPr/>
        </p:nvSpPr>
        <p:spPr bwMode="auto">
          <a:xfrm>
            <a:off x="6708775" y="4654551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0" name="Oval 174"/>
          <p:cNvSpPr>
            <a:spLocks noChangeAspect="1" noChangeArrowheads="1"/>
          </p:cNvSpPr>
          <p:nvPr/>
        </p:nvSpPr>
        <p:spPr bwMode="auto">
          <a:xfrm rot="5400000">
            <a:off x="6400007" y="4764882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1" name="AutoShape 175"/>
          <p:cNvSpPr>
            <a:spLocks noChangeAspect="1" noChangeArrowheads="1"/>
          </p:cNvSpPr>
          <p:nvPr/>
        </p:nvSpPr>
        <p:spPr bwMode="auto">
          <a:xfrm flipV="1">
            <a:off x="6403975" y="4830763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2" name="Text Box 176"/>
          <p:cNvSpPr txBox="1">
            <a:spLocks noChangeAspect="1" noChangeArrowheads="1"/>
          </p:cNvSpPr>
          <p:nvPr/>
        </p:nvSpPr>
        <p:spPr bwMode="auto">
          <a:xfrm rot="16200000">
            <a:off x="6141244" y="4253707"/>
            <a:ext cx="652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Jatki szewskie</a:t>
            </a:r>
          </a:p>
        </p:txBody>
      </p:sp>
      <p:sp>
        <p:nvSpPr>
          <p:cNvPr id="173" name="Rectangle 177"/>
          <p:cNvSpPr>
            <a:spLocks noChangeAspect="1" noChangeArrowheads="1"/>
          </p:cNvSpPr>
          <p:nvPr/>
        </p:nvSpPr>
        <p:spPr bwMode="auto">
          <a:xfrm>
            <a:off x="5429250" y="4021138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4" name="Rectangle 178"/>
          <p:cNvSpPr>
            <a:spLocks noChangeAspect="1" noChangeArrowheads="1"/>
          </p:cNvSpPr>
          <p:nvPr/>
        </p:nvSpPr>
        <p:spPr bwMode="auto">
          <a:xfrm>
            <a:off x="5767388" y="4683126"/>
            <a:ext cx="409575" cy="2000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5" name="Rectangle 179"/>
          <p:cNvSpPr>
            <a:spLocks noChangeAspect="1" noChangeArrowheads="1"/>
          </p:cNvSpPr>
          <p:nvPr/>
        </p:nvSpPr>
        <p:spPr bwMode="auto">
          <a:xfrm>
            <a:off x="5767388" y="4683126"/>
            <a:ext cx="409575" cy="8572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6" name="Rectangle 180"/>
          <p:cNvSpPr>
            <a:spLocks noChangeAspect="1" noChangeArrowheads="1"/>
          </p:cNvSpPr>
          <p:nvPr/>
        </p:nvSpPr>
        <p:spPr bwMode="auto">
          <a:xfrm>
            <a:off x="5767388" y="4770438"/>
            <a:ext cx="409575" cy="57150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ctr"/>
            <a:endParaRPr lang="fr-FR" altLang="fr-FR" noProof="1">
              <a:solidFill>
                <a:srgbClr val="080808"/>
              </a:solidFill>
            </a:endParaRPr>
          </a:p>
        </p:txBody>
      </p:sp>
      <p:sp>
        <p:nvSpPr>
          <p:cNvPr id="177" name="Rectangle 181"/>
          <p:cNvSpPr>
            <a:spLocks noChangeAspect="1" noChangeArrowheads="1"/>
          </p:cNvSpPr>
          <p:nvPr/>
        </p:nvSpPr>
        <p:spPr bwMode="auto">
          <a:xfrm>
            <a:off x="5767388" y="4613276"/>
            <a:ext cx="409575" cy="57150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8" name="Line 182"/>
          <p:cNvSpPr>
            <a:spLocks noChangeAspect="1" noChangeShapeType="1"/>
          </p:cNvSpPr>
          <p:nvPr/>
        </p:nvSpPr>
        <p:spPr bwMode="auto">
          <a:xfrm>
            <a:off x="5767388" y="4594226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" name="Oval 183"/>
          <p:cNvSpPr>
            <a:spLocks noChangeAspect="1" noChangeArrowheads="1"/>
          </p:cNvSpPr>
          <p:nvPr/>
        </p:nvSpPr>
        <p:spPr bwMode="auto">
          <a:xfrm rot="5400000">
            <a:off x="5458619" y="4764882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0" name="AutoShape 184"/>
          <p:cNvSpPr>
            <a:spLocks noChangeAspect="1" noChangeArrowheads="1"/>
          </p:cNvSpPr>
          <p:nvPr/>
        </p:nvSpPr>
        <p:spPr bwMode="auto">
          <a:xfrm flipV="1">
            <a:off x="5462588" y="4830763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1" name="Text Box 185"/>
          <p:cNvSpPr txBox="1">
            <a:spLocks noChangeAspect="1" noChangeArrowheads="1"/>
          </p:cNvSpPr>
          <p:nvPr/>
        </p:nvSpPr>
        <p:spPr bwMode="auto">
          <a:xfrm rot="16200000">
            <a:off x="5268118" y="4191795"/>
            <a:ext cx="5318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garbarskie</a:t>
            </a:r>
          </a:p>
        </p:txBody>
      </p:sp>
      <p:sp>
        <p:nvSpPr>
          <p:cNvPr id="182" name="Rectangle 186"/>
          <p:cNvSpPr>
            <a:spLocks noChangeAspect="1" noChangeArrowheads="1"/>
          </p:cNvSpPr>
          <p:nvPr/>
        </p:nvSpPr>
        <p:spPr bwMode="auto">
          <a:xfrm>
            <a:off x="7313613" y="4021138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3" name="Rectangle 187"/>
          <p:cNvSpPr>
            <a:spLocks noChangeAspect="1" noChangeArrowheads="1"/>
          </p:cNvSpPr>
          <p:nvPr/>
        </p:nvSpPr>
        <p:spPr bwMode="auto">
          <a:xfrm>
            <a:off x="7624763" y="4652963"/>
            <a:ext cx="428625" cy="230188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4" name="Rectangle 188"/>
          <p:cNvSpPr>
            <a:spLocks noChangeAspect="1" noChangeArrowheads="1"/>
          </p:cNvSpPr>
          <p:nvPr/>
        </p:nvSpPr>
        <p:spPr bwMode="auto">
          <a:xfrm>
            <a:off x="7624763" y="4738688"/>
            <a:ext cx="428625" cy="8572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5" name="Rectangle 189"/>
          <p:cNvSpPr>
            <a:spLocks noChangeAspect="1" noChangeArrowheads="1"/>
          </p:cNvSpPr>
          <p:nvPr/>
        </p:nvSpPr>
        <p:spPr bwMode="auto">
          <a:xfrm>
            <a:off x="7624763" y="4652963"/>
            <a:ext cx="428625" cy="8572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6" name="Rectangle 190"/>
          <p:cNvSpPr>
            <a:spLocks noChangeAspect="1" noChangeArrowheads="1"/>
          </p:cNvSpPr>
          <p:nvPr/>
        </p:nvSpPr>
        <p:spPr bwMode="auto">
          <a:xfrm>
            <a:off x="7624763" y="4616451"/>
            <a:ext cx="428625" cy="2698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7" name="Rectangle 191"/>
          <p:cNvSpPr>
            <a:spLocks noChangeAspect="1" noChangeArrowheads="1"/>
          </p:cNvSpPr>
          <p:nvPr/>
        </p:nvSpPr>
        <p:spPr bwMode="auto">
          <a:xfrm>
            <a:off x="7624763" y="4581526"/>
            <a:ext cx="428625" cy="26987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283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8" name="Oval 192"/>
          <p:cNvSpPr>
            <a:spLocks noChangeAspect="1" noChangeArrowheads="1"/>
          </p:cNvSpPr>
          <p:nvPr/>
        </p:nvSpPr>
        <p:spPr bwMode="auto">
          <a:xfrm rot="5400000">
            <a:off x="7340600" y="4592638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9" name="Oval 193"/>
          <p:cNvSpPr>
            <a:spLocks noChangeAspect="1" noChangeArrowheads="1"/>
          </p:cNvSpPr>
          <p:nvPr/>
        </p:nvSpPr>
        <p:spPr bwMode="auto">
          <a:xfrm rot="5400000">
            <a:off x="7340600" y="4678363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0" name="Oval 194"/>
          <p:cNvSpPr>
            <a:spLocks noChangeAspect="1" noChangeArrowheads="1"/>
          </p:cNvSpPr>
          <p:nvPr/>
        </p:nvSpPr>
        <p:spPr bwMode="auto">
          <a:xfrm rot="5400000">
            <a:off x="7341394" y="4764882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1" name="AutoShape 195"/>
          <p:cNvSpPr>
            <a:spLocks noChangeAspect="1" noChangeArrowheads="1"/>
          </p:cNvSpPr>
          <p:nvPr/>
        </p:nvSpPr>
        <p:spPr bwMode="auto">
          <a:xfrm flipV="1">
            <a:off x="7346950" y="4830763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2" name="Text Box 196"/>
          <p:cNvSpPr txBox="1">
            <a:spLocks noChangeAspect="1" noChangeArrowheads="1"/>
          </p:cNvSpPr>
          <p:nvPr/>
        </p:nvSpPr>
        <p:spPr bwMode="auto">
          <a:xfrm rot="16200000">
            <a:off x="7073107" y="4244182"/>
            <a:ext cx="652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Kramy bogate</a:t>
            </a:r>
          </a:p>
        </p:txBody>
      </p:sp>
      <p:sp>
        <p:nvSpPr>
          <p:cNvPr id="193" name="Rectangle 197"/>
          <p:cNvSpPr>
            <a:spLocks noChangeAspect="1" noChangeArrowheads="1"/>
          </p:cNvSpPr>
          <p:nvPr/>
        </p:nvSpPr>
        <p:spPr bwMode="auto">
          <a:xfrm>
            <a:off x="5437188" y="4978401"/>
            <a:ext cx="863600" cy="863600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4" name="Rectangle 198"/>
          <p:cNvSpPr>
            <a:spLocks noChangeAspect="1" noChangeArrowheads="1"/>
          </p:cNvSpPr>
          <p:nvPr/>
        </p:nvSpPr>
        <p:spPr bwMode="auto">
          <a:xfrm>
            <a:off x="5689600" y="5378451"/>
            <a:ext cx="449263" cy="45878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5" name="Rectangle 199"/>
          <p:cNvSpPr>
            <a:spLocks noChangeAspect="1" noChangeArrowheads="1"/>
          </p:cNvSpPr>
          <p:nvPr/>
        </p:nvSpPr>
        <p:spPr bwMode="auto">
          <a:xfrm>
            <a:off x="5689600" y="5462588"/>
            <a:ext cx="449263" cy="230188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6" name="Line 200"/>
          <p:cNvSpPr>
            <a:spLocks noChangeAspect="1" noChangeShapeType="1"/>
          </p:cNvSpPr>
          <p:nvPr/>
        </p:nvSpPr>
        <p:spPr bwMode="auto">
          <a:xfrm>
            <a:off x="5688013" y="5362576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" name="Line 201"/>
          <p:cNvSpPr>
            <a:spLocks noChangeAspect="1" noChangeShapeType="1"/>
          </p:cNvSpPr>
          <p:nvPr/>
        </p:nvSpPr>
        <p:spPr bwMode="auto">
          <a:xfrm>
            <a:off x="5689600" y="5341938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8" name="Rectangle 202"/>
          <p:cNvSpPr>
            <a:spLocks noChangeAspect="1" noChangeArrowheads="1"/>
          </p:cNvSpPr>
          <p:nvPr/>
        </p:nvSpPr>
        <p:spPr bwMode="auto">
          <a:xfrm>
            <a:off x="5689600" y="5378451"/>
            <a:ext cx="449263" cy="8572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9" name="Oval 203"/>
          <p:cNvSpPr>
            <a:spLocks noChangeAspect="1" noChangeArrowheads="1"/>
          </p:cNvSpPr>
          <p:nvPr/>
        </p:nvSpPr>
        <p:spPr bwMode="auto">
          <a:xfrm rot="5400000">
            <a:off x="5465763" y="5721350"/>
            <a:ext cx="52388" cy="55563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0" name="AutoShape 204"/>
          <p:cNvSpPr>
            <a:spLocks noChangeAspect="1" noChangeArrowheads="1"/>
          </p:cNvSpPr>
          <p:nvPr/>
        </p:nvSpPr>
        <p:spPr bwMode="auto">
          <a:xfrm flipV="1">
            <a:off x="5470525" y="5788026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1" name="Text Box 205"/>
          <p:cNvSpPr txBox="1">
            <a:spLocks noChangeAspect="1" noChangeArrowheads="1"/>
          </p:cNvSpPr>
          <p:nvPr/>
        </p:nvSpPr>
        <p:spPr bwMode="auto">
          <a:xfrm rot="16200000">
            <a:off x="5327650" y="5084763"/>
            <a:ext cx="4064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Ratusz</a:t>
            </a:r>
          </a:p>
        </p:txBody>
      </p:sp>
      <p:sp>
        <p:nvSpPr>
          <p:cNvPr id="202" name="Rectangle 206"/>
          <p:cNvSpPr>
            <a:spLocks noChangeAspect="1" noChangeArrowheads="1"/>
          </p:cNvSpPr>
          <p:nvPr/>
        </p:nvSpPr>
        <p:spPr bwMode="auto">
          <a:xfrm>
            <a:off x="4500563" y="4978401"/>
            <a:ext cx="863600" cy="863600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3" name="Rectangle 207"/>
          <p:cNvSpPr>
            <a:spLocks noChangeAspect="1" noChangeArrowheads="1"/>
          </p:cNvSpPr>
          <p:nvPr/>
        </p:nvSpPr>
        <p:spPr bwMode="auto">
          <a:xfrm>
            <a:off x="4752975" y="5608638"/>
            <a:ext cx="447675" cy="230188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4" name="Rectangle 208"/>
          <p:cNvSpPr>
            <a:spLocks noChangeAspect="1" noChangeArrowheads="1"/>
          </p:cNvSpPr>
          <p:nvPr/>
        </p:nvSpPr>
        <p:spPr bwMode="auto">
          <a:xfrm>
            <a:off x="4752975" y="5664201"/>
            <a:ext cx="447675" cy="114300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5" name="Rectangle 209"/>
          <p:cNvSpPr>
            <a:spLocks noChangeAspect="1" noChangeArrowheads="1"/>
          </p:cNvSpPr>
          <p:nvPr/>
        </p:nvSpPr>
        <p:spPr bwMode="auto">
          <a:xfrm>
            <a:off x="4752975" y="5608638"/>
            <a:ext cx="447675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6" name="Line 210"/>
          <p:cNvSpPr>
            <a:spLocks noChangeAspect="1" noChangeShapeType="1"/>
          </p:cNvSpPr>
          <p:nvPr/>
        </p:nvSpPr>
        <p:spPr bwMode="auto">
          <a:xfrm>
            <a:off x="4751388" y="5595938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" name="Line 211"/>
          <p:cNvSpPr>
            <a:spLocks noChangeAspect="1" noChangeShapeType="1"/>
          </p:cNvSpPr>
          <p:nvPr/>
        </p:nvSpPr>
        <p:spPr bwMode="auto">
          <a:xfrm>
            <a:off x="4752975" y="5575301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" name="Oval 212"/>
          <p:cNvSpPr>
            <a:spLocks noChangeAspect="1" noChangeArrowheads="1"/>
          </p:cNvSpPr>
          <p:nvPr/>
        </p:nvSpPr>
        <p:spPr bwMode="auto">
          <a:xfrm rot="5400000">
            <a:off x="4528344" y="5722144"/>
            <a:ext cx="52388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9" name="AutoShape 213"/>
          <p:cNvSpPr>
            <a:spLocks noChangeAspect="1" noChangeArrowheads="1"/>
          </p:cNvSpPr>
          <p:nvPr/>
        </p:nvSpPr>
        <p:spPr bwMode="auto">
          <a:xfrm flipV="1">
            <a:off x="4533900" y="5788026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0" name="Text Box 214"/>
          <p:cNvSpPr txBox="1">
            <a:spLocks noChangeAspect="1" noChangeArrowheads="1"/>
          </p:cNvSpPr>
          <p:nvPr/>
        </p:nvSpPr>
        <p:spPr bwMode="auto">
          <a:xfrm rot="16200000">
            <a:off x="4379119" y="5090320"/>
            <a:ext cx="4143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Kabaty</a:t>
            </a:r>
          </a:p>
        </p:txBody>
      </p:sp>
      <p:sp>
        <p:nvSpPr>
          <p:cNvPr id="211" name="Rectangle 215"/>
          <p:cNvSpPr>
            <a:spLocks noChangeAspect="1" noChangeArrowheads="1"/>
          </p:cNvSpPr>
          <p:nvPr/>
        </p:nvSpPr>
        <p:spPr bwMode="auto">
          <a:xfrm>
            <a:off x="7313613" y="4978401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2" name="Rectangle 216"/>
          <p:cNvSpPr>
            <a:spLocks noChangeAspect="1" noChangeArrowheads="1"/>
          </p:cNvSpPr>
          <p:nvPr/>
        </p:nvSpPr>
        <p:spPr bwMode="auto">
          <a:xfrm>
            <a:off x="7623175" y="5119688"/>
            <a:ext cx="547688" cy="7175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3" name="Rectangle 217"/>
          <p:cNvSpPr>
            <a:spLocks noChangeAspect="1" noChangeArrowheads="1"/>
          </p:cNvSpPr>
          <p:nvPr/>
        </p:nvSpPr>
        <p:spPr bwMode="auto">
          <a:xfrm>
            <a:off x="7623175" y="5048251"/>
            <a:ext cx="547688" cy="5873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4" name="Rectangle 218"/>
          <p:cNvSpPr>
            <a:spLocks noChangeAspect="1" noChangeArrowheads="1"/>
          </p:cNvSpPr>
          <p:nvPr/>
        </p:nvSpPr>
        <p:spPr bwMode="auto">
          <a:xfrm>
            <a:off x="7623175" y="5119688"/>
            <a:ext cx="547688" cy="57467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5" name="Line 219"/>
          <p:cNvSpPr>
            <a:spLocks noChangeAspect="1" noChangeShapeType="1"/>
          </p:cNvSpPr>
          <p:nvPr/>
        </p:nvSpPr>
        <p:spPr bwMode="auto">
          <a:xfrm>
            <a:off x="7623175" y="5033963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" name="Rectangle 220"/>
          <p:cNvSpPr>
            <a:spLocks noChangeAspect="1" noChangeArrowheads="1"/>
          </p:cNvSpPr>
          <p:nvPr/>
        </p:nvSpPr>
        <p:spPr bwMode="auto">
          <a:xfrm>
            <a:off x="7623175" y="5121276"/>
            <a:ext cx="547688" cy="11430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grpSp>
        <p:nvGrpSpPr>
          <p:cNvPr id="217" name="Group 221"/>
          <p:cNvGrpSpPr>
            <a:grpSpLocks noChangeAspect="1"/>
          </p:cNvGrpSpPr>
          <p:nvPr/>
        </p:nvGrpSpPr>
        <p:grpSpPr bwMode="auto">
          <a:xfrm rot="5400000">
            <a:off x="7212013" y="5592763"/>
            <a:ext cx="311150" cy="53975"/>
            <a:chOff x="1950" y="3388"/>
            <a:chExt cx="410" cy="71"/>
          </a:xfrm>
        </p:grpSpPr>
        <p:sp>
          <p:nvSpPr>
            <p:cNvPr id="267" name="Oval 222"/>
            <p:cNvSpPr>
              <a:spLocks noChangeAspect="1" noChangeArrowheads="1"/>
            </p:cNvSpPr>
            <p:nvPr/>
          </p:nvSpPr>
          <p:spPr bwMode="auto">
            <a:xfrm>
              <a:off x="1950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68" name="Oval 223"/>
            <p:cNvSpPr>
              <a:spLocks noChangeAspect="1" noChangeArrowheads="1"/>
            </p:cNvSpPr>
            <p:nvPr/>
          </p:nvSpPr>
          <p:spPr bwMode="auto">
            <a:xfrm>
              <a:off x="2063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69" name="Oval 224"/>
            <p:cNvSpPr>
              <a:spLocks noChangeAspect="1" noChangeArrowheads="1"/>
            </p:cNvSpPr>
            <p:nvPr/>
          </p:nvSpPr>
          <p:spPr bwMode="auto">
            <a:xfrm>
              <a:off x="2176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70" name="Oval 225"/>
            <p:cNvSpPr>
              <a:spLocks noChangeAspect="1" noChangeArrowheads="1"/>
            </p:cNvSpPr>
            <p:nvPr/>
          </p:nvSpPr>
          <p:spPr bwMode="auto">
            <a:xfrm>
              <a:off x="2289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</p:grpSp>
      <p:sp>
        <p:nvSpPr>
          <p:cNvPr id="218" name="Text Box 226"/>
          <p:cNvSpPr txBox="1">
            <a:spLocks noChangeAspect="1" noChangeArrowheads="1"/>
          </p:cNvSpPr>
          <p:nvPr/>
        </p:nvSpPr>
        <p:spPr bwMode="auto">
          <a:xfrm rot="16200000">
            <a:off x="7127875" y="5160964"/>
            <a:ext cx="5429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Sukiennice</a:t>
            </a:r>
          </a:p>
        </p:txBody>
      </p:sp>
      <p:sp>
        <p:nvSpPr>
          <p:cNvPr id="219" name="Rectangle 227"/>
          <p:cNvSpPr>
            <a:spLocks noChangeAspect="1" noChangeArrowheads="1"/>
          </p:cNvSpPr>
          <p:nvPr/>
        </p:nvSpPr>
        <p:spPr bwMode="auto">
          <a:xfrm>
            <a:off x="6375400" y="4978401"/>
            <a:ext cx="863600" cy="863600"/>
          </a:xfrm>
          <a:prstGeom prst="rect">
            <a:avLst/>
          </a:prstGeom>
          <a:noFill/>
          <a:ln w="28575">
            <a:solidFill>
              <a:srgbClr val="3333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0" name="Rectangle 228"/>
          <p:cNvSpPr>
            <a:spLocks noChangeAspect="1" noChangeArrowheads="1"/>
          </p:cNvSpPr>
          <p:nvPr/>
        </p:nvSpPr>
        <p:spPr bwMode="auto">
          <a:xfrm>
            <a:off x="6621463" y="5434013"/>
            <a:ext cx="508000" cy="4032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1" name="Rectangle 229"/>
          <p:cNvSpPr>
            <a:spLocks noChangeAspect="1" noChangeArrowheads="1"/>
          </p:cNvSpPr>
          <p:nvPr/>
        </p:nvSpPr>
        <p:spPr bwMode="auto">
          <a:xfrm>
            <a:off x="6621463" y="5461001"/>
            <a:ext cx="508000" cy="173037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2" name="Line 230"/>
          <p:cNvSpPr>
            <a:spLocks noChangeAspect="1" noChangeShapeType="1"/>
          </p:cNvSpPr>
          <p:nvPr/>
        </p:nvSpPr>
        <p:spPr bwMode="auto">
          <a:xfrm>
            <a:off x="6621463" y="5395913"/>
            <a:ext cx="34925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3" name="Rectangle 231"/>
          <p:cNvSpPr>
            <a:spLocks noChangeAspect="1" noChangeArrowheads="1"/>
          </p:cNvSpPr>
          <p:nvPr/>
        </p:nvSpPr>
        <p:spPr bwMode="auto">
          <a:xfrm>
            <a:off x="6621463" y="5434013"/>
            <a:ext cx="508000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4" name="Line 232"/>
          <p:cNvSpPr>
            <a:spLocks noChangeAspect="1" noChangeShapeType="1"/>
          </p:cNvSpPr>
          <p:nvPr/>
        </p:nvSpPr>
        <p:spPr bwMode="auto">
          <a:xfrm>
            <a:off x="6621463" y="5416551"/>
            <a:ext cx="34925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" name="Oval 233"/>
          <p:cNvSpPr>
            <a:spLocks noChangeAspect="1" noChangeArrowheads="1"/>
          </p:cNvSpPr>
          <p:nvPr/>
        </p:nvSpPr>
        <p:spPr bwMode="auto">
          <a:xfrm rot="5400000">
            <a:off x="6403182" y="5722144"/>
            <a:ext cx="52388" cy="53975"/>
          </a:xfrm>
          <a:prstGeom prst="ellipse">
            <a:avLst/>
          </a:prstGeom>
          <a:solidFill>
            <a:srgbClr val="49524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6" name="AutoShape 234"/>
          <p:cNvSpPr>
            <a:spLocks noChangeAspect="1" noChangeArrowheads="1"/>
          </p:cNvSpPr>
          <p:nvPr/>
        </p:nvSpPr>
        <p:spPr bwMode="auto">
          <a:xfrm flipV="1">
            <a:off x="6408738" y="5788026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7" name="Text Box 235"/>
          <p:cNvSpPr txBox="1">
            <a:spLocks noChangeAspect="1" noChangeArrowheads="1"/>
          </p:cNvSpPr>
          <p:nvPr/>
        </p:nvSpPr>
        <p:spPr bwMode="auto">
          <a:xfrm rot="16200000">
            <a:off x="6144419" y="5177632"/>
            <a:ext cx="6080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Wielka waga</a:t>
            </a:r>
          </a:p>
        </p:txBody>
      </p:sp>
      <p:sp>
        <p:nvSpPr>
          <p:cNvPr id="229" name="Text Box 237"/>
          <p:cNvSpPr txBox="1">
            <a:spLocks noChangeAspect="1" noChangeArrowheads="1"/>
          </p:cNvSpPr>
          <p:nvPr/>
        </p:nvSpPr>
        <p:spPr bwMode="auto">
          <a:xfrm rot="16200000">
            <a:off x="5311775" y="6072189"/>
            <a:ext cx="4857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Wojciech</a:t>
            </a:r>
          </a:p>
        </p:txBody>
      </p:sp>
      <p:sp>
        <p:nvSpPr>
          <p:cNvPr id="230" name="Rectangle 238"/>
          <p:cNvSpPr>
            <a:spLocks noChangeAspect="1" noChangeArrowheads="1"/>
          </p:cNvSpPr>
          <p:nvPr/>
        </p:nvSpPr>
        <p:spPr bwMode="auto">
          <a:xfrm>
            <a:off x="5430838" y="5929313"/>
            <a:ext cx="865187" cy="8636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2" name="Rectangle 240"/>
          <p:cNvSpPr>
            <a:spLocks noChangeAspect="1" noChangeArrowheads="1"/>
          </p:cNvSpPr>
          <p:nvPr/>
        </p:nvSpPr>
        <p:spPr bwMode="auto">
          <a:xfrm>
            <a:off x="5430838" y="6292851"/>
            <a:ext cx="865187" cy="2698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3" name="Rectangle 241"/>
          <p:cNvSpPr>
            <a:spLocks noChangeAspect="1" noChangeArrowheads="1"/>
          </p:cNvSpPr>
          <p:nvPr/>
        </p:nvSpPr>
        <p:spPr bwMode="auto">
          <a:xfrm>
            <a:off x="5430838" y="6224588"/>
            <a:ext cx="865187" cy="57150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283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7" name="Rectangle 245"/>
          <p:cNvSpPr>
            <a:spLocks noChangeAspect="1" noChangeArrowheads="1"/>
          </p:cNvSpPr>
          <p:nvPr/>
        </p:nvSpPr>
        <p:spPr bwMode="auto">
          <a:xfrm>
            <a:off x="4500563" y="5930901"/>
            <a:ext cx="862012" cy="862012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8" name="Rectangle 246"/>
          <p:cNvSpPr>
            <a:spLocks noChangeAspect="1" noChangeArrowheads="1"/>
          </p:cNvSpPr>
          <p:nvPr/>
        </p:nvSpPr>
        <p:spPr bwMode="auto">
          <a:xfrm>
            <a:off x="4751388" y="5983288"/>
            <a:ext cx="612775" cy="804863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9" name="Rectangle 247"/>
          <p:cNvSpPr>
            <a:spLocks noChangeAspect="1" noChangeArrowheads="1"/>
          </p:cNvSpPr>
          <p:nvPr/>
        </p:nvSpPr>
        <p:spPr bwMode="auto">
          <a:xfrm>
            <a:off x="4751388" y="6122988"/>
            <a:ext cx="612775" cy="458788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0" name="Rectangle 248"/>
          <p:cNvSpPr>
            <a:spLocks noChangeAspect="1" noChangeArrowheads="1"/>
          </p:cNvSpPr>
          <p:nvPr/>
        </p:nvSpPr>
        <p:spPr bwMode="auto">
          <a:xfrm>
            <a:off x="4751388" y="5981701"/>
            <a:ext cx="612775" cy="1428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2" name="Text Box 250"/>
          <p:cNvSpPr txBox="1">
            <a:spLocks noChangeAspect="1" noChangeArrowheads="1"/>
          </p:cNvSpPr>
          <p:nvPr/>
        </p:nvSpPr>
        <p:spPr bwMode="auto">
          <a:xfrm rot="16200000">
            <a:off x="4221162" y="6196014"/>
            <a:ext cx="7461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Wieza ratuszowa</a:t>
            </a:r>
          </a:p>
        </p:txBody>
      </p:sp>
      <p:sp>
        <p:nvSpPr>
          <p:cNvPr id="243" name="Rectangle 251"/>
          <p:cNvSpPr>
            <a:spLocks noChangeArrowheads="1"/>
          </p:cNvSpPr>
          <p:nvPr/>
        </p:nvSpPr>
        <p:spPr bwMode="auto">
          <a:xfrm>
            <a:off x="6469063" y="5965826"/>
            <a:ext cx="1708150" cy="8175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4" name="Rectangle 252"/>
          <p:cNvSpPr>
            <a:spLocks noChangeArrowheads="1"/>
          </p:cNvSpPr>
          <p:nvPr/>
        </p:nvSpPr>
        <p:spPr bwMode="auto">
          <a:xfrm>
            <a:off x="6510338" y="6180138"/>
            <a:ext cx="234950" cy="92075"/>
          </a:xfrm>
          <a:prstGeom prst="rect">
            <a:avLst/>
          </a:prstGeom>
          <a:noFill/>
          <a:ln w="19050" algn="ctr">
            <a:solidFill>
              <a:srgbClr val="3333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7" name="Text Box 255"/>
          <p:cNvSpPr txBox="1">
            <a:spLocks noChangeArrowheads="1"/>
          </p:cNvSpPr>
          <p:nvPr/>
        </p:nvSpPr>
        <p:spPr bwMode="auto">
          <a:xfrm>
            <a:off x="6856413" y="5964238"/>
            <a:ext cx="1316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Town administration</a:t>
            </a:r>
          </a:p>
        </p:txBody>
      </p:sp>
      <p:sp>
        <p:nvSpPr>
          <p:cNvPr id="248" name="Text Box 256"/>
          <p:cNvSpPr txBox="1">
            <a:spLocks noChangeArrowheads="1"/>
          </p:cNvSpPr>
          <p:nvPr/>
        </p:nvSpPr>
        <p:spPr bwMode="auto">
          <a:xfrm>
            <a:off x="6856413" y="6110288"/>
            <a:ext cx="1336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Trade administration</a:t>
            </a:r>
          </a:p>
        </p:txBody>
      </p:sp>
      <p:sp>
        <p:nvSpPr>
          <p:cNvPr id="253" name="Rectangle 261"/>
          <p:cNvSpPr>
            <a:spLocks noChangeArrowheads="1"/>
          </p:cNvSpPr>
          <p:nvPr/>
        </p:nvSpPr>
        <p:spPr bwMode="auto">
          <a:xfrm>
            <a:off x="6507163" y="6032501"/>
            <a:ext cx="234950" cy="90487"/>
          </a:xfrm>
          <a:prstGeom prst="rect">
            <a:avLst/>
          </a:prstGeom>
          <a:noFill/>
          <a:ln w="9525" algn="ctr">
            <a:solidFill>
              <a:srgbClr val="292929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54" name="Text Box 262"/>
          <p:cNvSpPr txBox="1">
            <a:spLocks noChangeArrowheads="1"/>
          </p:cNvSpPr>
          <p:nvPr/>
        </p:nvSpPr>
        <p:spPr bwMode="auto">
          <a:xfrm>
            <a:off x="4770438" y="-8264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chemeClr val="tx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55" name="Text Box 263"/>
          <p:cNvSpPr txBox="1">
            <a:spLocks noChangeArrowheads="1"/>
          </p:cNvSpPr>
          <p:nvPr/>
        </p:nvSpPr>
        <p:spPr bwMode="auto">
          <a:xfrm>
            <a:off x="5743575" y="-8264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chemeClr val="tx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256" name="Text Box 264"/>
          <p:cNvSpPr txBox="1">
            <a:spLocks noChangeArrowheads="1"/>
          </p:cNvSpPr>
          <p:nvPr/>
        </p:nvSpPr>
        <p:spPr bwMode="auto">
          <a:xfrm>
            <a:off x="6675438" y="-8264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chemeClr val="tx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257" name="Text Box 265"/>
          <p:cNvSpPr txBox="1">
            <a:spLocks noChangeArrowheads="1"/>
          </p:cNvSpPr>
          <p:nvPr/>
        </p:nvSpPr>
        <p:spPr bwMode="auto">
          <a:xfrm>
            <a:off x="7575550" y="-8264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chemeClr val="tx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258" name="Text Box 266"/>
          <p:cNvSpPr txBox="1">
            <a:spLocks noChangeArrowheads="1"/>
          </p:cNvSpPr>
          <p:nvPr/>
        </p:nvSpPr>
        <p:spPr bwMode="auto">
          <a:xfrm>
            <a:off x="4049713" y="485775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59" name="Text Box 267"/>
          <p:cNvSpPr txBox="1">
            <a:spLocks noChangeArrowheads="1"/>
          </p:cNvSpPr>
          <p:nvPr/>
        </p:nvSpPr>
        <p:spPr bwMode="auto">
          <a:xfrm>
            <a:off x="4049713" y="1423987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60" name="Text Box 268"/>
          <p:cNvSpPr txBox="1">
            <a:spLocks noChangeArrowheads="1"/>
          </p:cNvSpPr>
          <p:nvPr/>
        </p:nvSpPr>
        <p:spPr bwMode="auto">
          <a:xfrm>
            <a:off x="4049713" y="2355850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61" name="Text Box 269"/>
          <p:cNvSpPr txBox="1">
            <a:spLocks noChangeArrowheads="1"/>
          </p:cNvSpPr>
          <p:nvPr/>
        </p:nvSpPr>
        <p:spPr bwMode="auto">
          <a:xfrm>
            <a:off x="4049713" y="337661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62" name="Text Box 270"/>
          <p:cNvSpPr txBox="1">
            <a:spLocks noChangeArrowheads="1"/>
          </p:cNvSpPr>
          <p:nvPr/>
        </p:nvSpPr>
        <p:spPr bwMode="auto">
          <a:xfrm>
            <a:off x="4049713" y="428466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263" name="Text Box 271"/>
          <p:cNvSpPr txBox="1">
            <a:spLocks noChangeArrowheads="1"/>
          </p:cNvSpPr>
          <p:nvPr/>
        </p:nvSpPr>
        <p:spPr bwMode="auto">
          <a:xfrm>
            <a:off x="4049713" y="5251451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264" name="Text Box 272"/>
          <p:cNvSpPr txBox="1">
            <a:spLocks noChangeArrowheads="1"/>
          </p:cNvSpPr>
          <p:nvPr/>
        </p:nvSpPr>
        <p:spPr bwMode="auto">
          <a:xfrm>
            <a:off x="4049713" y="6210301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7</a:t>
            </a:r>
          </a:p>
        </p:txBody>
      </p:sp>
      <p:sp>
        <p:nvSpPr>
          <p:cNvPr id="265" name="Line 273"/>
          <p:cNvSpPr>
            <a:spLocks noChangeAspect="1" noChangeShapeType="1"/>
          </p:cNvSpPr>
          <p:nvPr/>
        </p:nvSpPr>
        <p:spPr bwMode="auto">
          <a:xfrm>
            <a:off x="4757738" y="5967413"/>
            <a:ext cx="33337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" name="Line 274"/>
          <p:cNvSpPr>
            <a:spLocks noChangeAspect="1" noChangeShapeType="1"/>
          </p:cNvSpPr>
          <p:nvPr/>
        </p:nvSpPr>
        <p:spPr bwMode="auto">
          <a:xfrm>
            <a:off x="4757738" y="5946776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5" name="Group 287"/>
          <p:cNvGrpSpPr>
            <a:grpSpLocks/>
          </p:cNvGrpSpPr>
          <p:nvPr/>
        </p:nvGrpSpPr>
        <p:grpSpPr bwMode="auto">
          <a:xfrm>
            <a:off x="890588" y="620713"/>
            <a:ext cx="2870200" cy="2868612"/>
            <a:chOff x="30" y="15"/>
            <a:chExt cx="3055" cy="3053"/>
          </a:xfrm>
        </p:grpSpPr>
        <p:pic>
          <p:nvPicPr>
            <p:cNvPr id="276" name="Picture 28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66" t="25000" r="9222" b="5334"/>
            <a:stretch>
              <a:fillRect/>
            </a:stretch>
          </p:blipFill>
          <p:spPr bwMode="auto">
            <a:xfrm>
              <a:off x="30" y="15"/>
              <a:ext cx="3055" cy="3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7" name="Rectangle 289"/>
            <p:cNvSpPr>
              <a:spLocks noChangeArrowheads="1"/>
            </p:cNvSpPr>
            <p:nvPr/>
          </p:nvSpPr>
          <p:spPr bwMode="auto">
            <a:xfrm>
              <a:off x="733" y="1739"/>
              <a:ext cx="576" cy="748"/>
            </a:xfrm>
            <a:prstGeom prst="rect">
              <a:avLst/>
            </a:prstGeom>
            <a:noFill/>
            <a:ln w="9525" algn="ctr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278" name="Rectangle 290"/>
            <p:cNvSpPr>
              <a:spLocks noChangeArrowheads="1"/>
            </p:cNvSpPr>
            <p:nvPr/>
          </p:nvSpPr>
          <p:spPr bwMode="auto">
            <a:xfrm>
              <a:off x="2230" y="2124"/>
              <a:ext cx="314" cy="295"/>
            </a:xfrm>
            <a:prstGeom prst="rect">
              <a:avLst/>
            </a:prstGeom>
            <a:noFill/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279" name="Rectangle 291"/>
            <p:cNvSpPr>
              <a:spLocks noChangeArrowheads="1"/>
            </p:cNvSpPr>
            <p:nvPr/>
          </p:nvSpPr>
          <p:spPr bwMode="auto">
            <a:xfrm>
              <a:off x="2090" y="1724"/>
              <a:ext cx="182" cy="295"/>
            </a:xfrm>
            <a:prstGeom prst="rect">
              <a:avLst/>
            </a:prstGeom>
            <a:noFill/>
            <a:ln w="19050" algn="ctr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280" name="Rectangle 292"/>
            <p:cNvSpPr>
              <a:spLocks noChangeArrowheads="1"/>
            </p:cNvSpPr>
            <p:nvPr/>
          </p:nvSpPr>
          <p:spPr bwMode="auto">
            <a:xfrm>
              <a:off x="1738" y="2216"/>
              <a:ext cx="430" cy="295"/>
            </a:xfrm>
            <a:prstGeom prst="rect">
              <a:avLst/>
            </a:prstGeom>
            <a:noFill/>
            <a:ln w="19050" algn="ctr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281" name="Freeform 293"/>
            <p:cNvSpPr>
              <a:spLocks/>
            </p:cNvSpPr>
            <p:nvPr/>
          </p:nvSpPr>
          <p:spPr bwMode="auto">
            <a:xfrm>
              <a:off x="868" y="927"/>
              <a:ext cx="1492" cy="1260"/>
            </a:xfrm>
            <a:custGeom>
              <a:avLst/>
              <a:gdLst>
                <a:gd name="T0" fmla="*/ 6 w 1492"/>
                <a:gd name="T1" fmla="*/ 0 h 1260"/>
                <a:gd name="T2" fmla="*/ 1492 w 1492"/>
                <a:gd name="T3" fmla="*/ 2 h 1260"/>
                <a:gd name="T4" fmla="*/ 1490 w 1492"/>
                <a:gd name="T5" fmla="*/ 774 h 1260"/>
                <a:gd name="T6" fmla="*/ 1196 w 1492"/>
                <a:gd name="T7" fmla="*/ 774 h 1260"/>
                <a:gd name="T8" fmla="*/ 1194 w 1492"/>
                <a:gd name="T9" fmla="*/ 1260 h 1260"/>
                <a:gd name="T10" fmla="*/ 490 w 1492"/>
                <a:gd name="T11" fmla="*/ 1260 h 1260"/>
                <a:gd name="T12" fmla="*/ 490 w 1492"/>
                <a:gd name="T13" fmla="*/ 692 h 1260"/>
                <a:gd name="T14" fmla="*/ 0 w 1492"/>
                <a:gd name="T15" fmla="*/ 690 h 1260"/>
                <a:gd name="T16" fmla="*/ 6 w 1492"/>
                <a:gd name="T17" fmla="*/ 0 h 12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92" h="1260">
                  <a:moveTo>
                    <a:pt x="6" y="0"/>
                  </a:moveTo>
                  <a:lnTo>
                    <a:pt x="1492" y="2"/>
                  </a:lnTo>
                  <a:lnTo>
                    <a:pt x="1490" y="774"/>
                  </a:lnTo>
                  <a:lnTo>
                    <a:pt x="1196" y="774"/>
                  </a:lnTo>
                  <a:lnTo>
                    <a:pt x="1194" y="1260"/>
                  </a:lnTo>
                  <a:lnTo>
                    <a:pt x="490" y="1260"/>
                  </a:lnTo>
                  <a:lnTo>
                    <a:pt x="490" y="692"/>
                  </a:lnTo>
                  <a:lnTo>
                    <a:pt x="0" y="690"/>
                  </a:lnTo>
                  <a:lnTo>
                    <a:pt x="6" y="0"/>
                  </a:lnTo>
                </a:path>
              </a:pathLst>
            </a:custGeom>
            <a:noFill/>
            <a:ln w="9525" cap="rnd" cmpd="sng">
              <a:solidFill>
                <a:srgbClr val="33333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83" name="Rectangle 282"/>
          <p:cNvSpPr/>
          <p:nvPr/>
        </p:nvSpPr>
        <p:spPr>
          <a:xfrm>
            <a:off x="6327775" y="3016863"/>
            <a:ext cx="1905000" cy="966788"/>
          </a:xfrm>
          <a:prstGeom prst="rect">
            <a:avLst/>
          </a:prstGeom>
          <a:solidFill>
            <a:srgbClr val="FFFFFF">
              <a:alpha val="3000"/>
            </a:srgbClr>
          </a:solidFill>
          <a:ln w="34925" cap="flat">
            <a:solidFill>
              <a:srgbClr val="C00000"/>
            </a:solidFill>
            <a:miter lim="400000"/>
          </a:ln>
          <a:effectLst>
            <a:outerShdw blurRad="50800" dist="50800" dir="7800000" algn="ctr" rotWithShape="0">
              <a:schemeClr val="tx1">
                <a:alpha val="99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84" name="Rectangle 283"/>
          <p:cNvSpPr>
            <a:spLocks/>
          </p:cNvSpPr>
          <p:nvPr/>
        </p:nvSpPr>
        <p:spPr>
          <a:xfrm>
            <a:off x="4464014" y="4935339"/>
            <a:ext cx="2771811" cy="936000"/>
          </a:xfrm>
          <a:prstGeom prst="rect">
            <a:avLst/>
          </a:prstGeom>
          <a:solidFill>
            <a:srgbClr val="FFFFFF">
              <a:alpha val="3000"/>
            </a:srgbClr>
          </a:solidFill>
          <a:ln w="34925" cap="flat">
            <a:solidFill>
              <a:srgbClr val="C00000"/>
            </a:solidFill>
            <a:miter lim="400000"/>
          </a:ln>
          <a:effectLst>
            <a:outerShdw blurRad="50800" dist="50800" dir="7800000" algn="ctr" rotWithShape="0">
              <a:schemeClr val="tx1">
                <a:alpha val="99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85" name="Rectangle 284"/>
          <p:cNvSpPr>
            <a:spLocks/>
          </p:cNvSpPr>
          <p:nvPr/>
        </p:nvSpPr>
        <p:spPr>
          <a:xfrm>
            <a:off x="4470400" y="5898200"/>
            <a:ext cx="926306" cy="936000"/>
          </a:xfrm>
          <a:prstGeom prst="rect">
            <a:avLst/>
          </a:prstGeom>
          <a:solidFill>
            <a:srgbClr val="FFFFFF">
              <a:alpha val="3000"/>
            </a:srgbClr>
          </a:solidFill>
          <a:ln w="34925" cap="flat">
            <a:solidFill>
              <a:srgbClr val="C00000"/>
            </a:solidFill>
            <a:miter lim="400000"/>
          </a:ln>
          <a:effectLst>
            <a:outerShdw blurRad="50800" dist="50800" dir="7800000" algn="ctr" rotWithShape="0">
              <a:schemeClr val="tx1">
                <a:alpha val="99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695115" y="4067829"/>
            <a:ext cx="1202052" cy="0"/>
          </a:xfrm>
          <a:prstGeom prst="line">
            <a:avLst/>
          </a:prstGeom>
          <a:solidFill>
            <a:srgbClr val="FFFFFF">
              <a:alpha val="3000"/>
            </a:srgbClr>
          </a:solidFill>
          <a:ln w="34925" cap="flat">
            <a:solidFill>
              <a:srgbClr val="C00000"/>
            </a:solidFill>
            <a:miter lim="400000"/>
          </a:ln>
          <a:effectLst>
            <a:outerShdw blurRad="50800" dist="50800" dir="7800000" algn="ctr" rotWithShape="0">
              <a:schemeClr val="tx1">
                <a:alpha val="99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8" name="Text Box 5"/>
          <p:cNvSpPr txBox="1">
            <a:spLocks noChangeArrowheads="1"/>
          </p:cNvSpPr>
          <p:nvPr/>
        </p:nvSpPr>
        <p:spPr bwMode="auto">
          <a:xfrm>
            <a:off x="677863" y="3825875"/>
            <a:ext cx="33877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 smtClean="0">
                <a:latin typeface="Calibri" panose="020F0502020204030204" pitchFamily="34" charset="0"/>
              </a:rPr>
              <a:t>administration</a:t>
            </a:r>
            <a:r>
              <a:rPr lang="fr-FR" altLang="fr-FR" sz="1400" dirty="0" smtClean="0">
                <a:latin typeface="Calibri" panose="020F0502020204030204" pitchFamily="34" charset="0"/>
              </a:rPr>
              <a:t> : c4</a:t>
            </a:r>
            <a:r>
              <a:rPr lang="fr-FR" altLang="fr-FR" sz="1400" dirty="0">
                <a:latin typeface="Calibri" panose="020F0502020204030204" pitchFamily="34" charset="0"/>
              </a:rPr>
              <a:t>, d4, </a:t>
            </a:r>
            <a:r>
              <a:rPr lang="fr-FR" altLang="fr-FR" sz="1400" dirty="0" smtClean="0">
                <a:latin typeface="Calibri" panose="020F0502020204030204" pitchFamily="34" charset="0"/>
              </a:rPr>
              <a:t>a6, b6, c6, a7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latin typeface="Calibri" panose="020F0502020204030204" pitchFamily="34" charset="0"/>
              </a:rPr>
              <a:t>durées </a:t>
            </a:r>
            <a:r>
              <a:rPr lang="fr-FR" altLang="fr-FR" sz="1400" dirty="0">
                <a:latin typeface="Calibri" panose="020F0502020204030204" pitchFamily="34" charset="0"/>
              </a:rPr>
              <a:t>de vie plus longues que la moyenne, </a:t>
            </a:r>
            <a:endParaRPr lang="fr-FR" altLang="fr-FR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latin typeface="Calibri" panose="020F0502020204030204" pitchFamily="34" charset="0"/>
              </a:rPr>
              <a:t>moins </a:t>
            </a:r>
            <a:r>
              <a:rPr lang="fr-FR" altLang="fr-FR" sz="1400" dirty="0">
                <a:latin typeface="Calibri" panose="020F0502020204030204" pitchFamily="34" charset="0"/>
              </a:rPr>
              <a:t>de scénarii alternatifs (zones vertes</a:t>
            </a:r>
            <a:r>
              <a:rPr lang="fr-FR" altLang="fr-FR" sz="1400" dirty="0" smtClean="0">
                <a:latin typeface="Calibri" panose="020F0502020204030204" pitchFamily="34" charset="0"/>
              </a:rPr>
              <a:t>);</a:t>
            </a:r>
            <a:endParaRPr lang="fr-FR" altLang="fr-FR" sz="1400" dirty="0">
              <a:latin typeface="Calibri" panose="020F0502020204030204" pitchFamily="34" charset="0"/>
            </a:endParaRPr>
          </a:p>
        </p:txBody>
      </p:sp>
      <p:sp>
        <p:nvSpPr>
          <p:cNvPr id="291" name="Rectangle 253"/>
          <p:cNvSpPr>
            <a:spLocks noChangeArrowheads="1"/>
          </p:cNvSpPr>
          <p:nvPr/>
        </p:nvSpPr>
        <p:spPr bwMode="auto">
          <a:xfrm>
            <a:off x="6510338" y="6329363"/>
            <a:ext cx="234950" cy="904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92" name="Rectangle 254"/>
          <p:cNvSpPr>
            <a:spLocks noChangeArrowheads="1"/>
          </p:cNvSpPr>
          <p:nvPr/>
        </p:nvSpPr>
        <p:spPr bwMode="auto">
          <a:xfrm>
            <a:off x="6510338" y="6477001"/>
            <a:ext cx="234950" cy="9207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93" name="Text Box 257"/>
          <p:cNvSpPr txBox="1">
            <a:spLocks noChangeArrowheads="1"/>
          </p:cNvSpPr>
          <p:nvPr/>
        </p:nvSpPr>
        <p:spPr bwMode="auto">
          <a:xfrm>
            <a:off x="6856413" y="6251576"/>
            <a:ext cx="1098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Trading facilities</a:t>
            </a:r>
          </a:p>
        </p:txBody>
      </p:sp>
      <p:sp>
        <p:nvSpPr>
          <p:cNvPr id="294" name="Text Box 258"/>
          <p:cNvSpPr txBox="1">
            <a:spLocks noChangeArrowheads="1"/>
          </p:cNvSpPr>
          <p:nvPr/>
        </p:nvSpPr>
        <p:spPr bwMode="auto">
          <a:xfrm>
            <a:off x="6856413" y="6399213"/>
            <a:ext cx="9509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Religious use</a:t>
            </a:r>
          </a:p>
        </p:txBody>
      </p:sp>
      <p:sp>
        <p:nvSpPr>
          <p:cNvPr id="295" name="Rectangle 259"/>
          <p:cNvSpPr>
            <a:spLocks noChangeArrowheads="1"/>
          </p:cNvSpPr>
          <p:nvPr/>
        </p:nvSpPr>
        <p:spPr bwMode="auto">
          <a:xfrm>
            <a:off x="6510338" y="6626226"/>
            <a:ext cx="234950" cy="90487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333333"/>
            </a:solidFill>
            <a:prstDash val="lg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96" name="Text Box 260"/>
          <p:cNvSpPr txBox="1">
            <a:spLocks noChangeArrowheads="1"/>
          </p:cNvSpPr>
          <p:nvPr/>
        </p:nvSpPr>
        <p:spPr bwMode="auto">
          <a:xfrm>
            <a:off x="6856413" y="6548438"/>
            <a:ext cx="1357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Unlocalised artefacts</a:t>
            </a:r>
          </a:p>
        </p:txBody>
      </p:sp>
    </p:spTree>
    <p:extLst>
      <p:ext uri="{BB962C8B-B14F-4D97-AF65-F5344CB8AC3E}">
        <p14:creationId xmlns:p14="http://schemas.microsoft.com/office/powerpoint/2010/main" val="179248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Rectangle 1"/>
          <p:cNvSpPr>
            <a:spLocks noChangeArrowheads="1"/>
          </p:cNvSpPr>
          <p:nvPr/>
        </p:nvSpPr>
        <p:spPr bwMode="auto">
          <a:xfrm rot="16200000">
            <a:off x="-2678111" y="3223102"/>
            <a:ext cx="5854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J.Y.Blaise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I.Dudek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Visualizing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alternative scenarios of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evolution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in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heritage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i-KNOW 2011 , ACM International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Conference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Proceeding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Series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ACM, New York, ISBN 978-1-4503-0732-1</a:t>
            </a:r>
          </a:p>
        </p:txBody>
      </p:sp>
      <p:sp>
        <p:nvSpPr>
          <p:cNvPr id="29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9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93" name="Image 29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Rectangle 8"/>
          <p:cNvSpPr/>
          <p:nvPr/>
        </p:nvSpPr>
        <p:spPr>
          <a:xfrm>
            <a:off x="4370388" y="6577013"/>
            <a:ext cx="4033837" cy="28892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>
                <a:solidFill>
                  <a:schemeClr val="bg2"/>
                </a:solidFill>
                <a:latin typeface="Calibri Light" panose="020F0302020204030204" pitchFamily="34" charset="0"/>
              </a:rPr>
              <a:t>V_rep     </a:t>
            </a:r>
            <a:r>
              <a:rPr lang="fr-FR" altLang="fr-FR" sz="800">
                <a:solidFill>
                  <a:schemeClr val="bg2"/>
                </a:solidFill>
                <a:latin typeface="Calibri Light" panose="020F0302020204030204" pitchFamily="34" charset="0"/>
              </a:rPr>
              <a:t>[a repository of data/info/knowledge visualisation solutions]</a:t>
            </a:r>
          </a:p>
        </p:txBody>
      </p:sp>
      <p:sp>
        <p:nvSpPr>
          <p:cNvPr id="14" name="Rectangle 14"/>
          <p:cNvSpPr>
            <a:spLocks noChangeAspect="1" noChangeArrowheads="1"/>
          </p:cNvSpPr>
          <p:nvPr/>
        </p:nvSpPr>
        <p:spPr bwMode="auto">
          <a:xfrm>
            <a:off x="6373813" y="3073400"/>
            <a:ext cx="863600" cy="865187"/>
          </a:xfrm>
          <a:prstGeom prst="rect">
            <a:avLst/>
          </a:prstGeom>
          <a:noFill/>
          <a:ln w="28575">
            <a:solidFill>
              <a:srgbClr val="3333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" name="Rectangle 15"/>
          <p:cNvSpPr>
            <a:spLocks noChangeAspect="1" noChangeArrowheads="1"/>
          </p:cNvSpPr>
          <p:nvPr/>
        </p:nvSpPr>
        <p:spPr bwMode="auto">
          <a:xfrm>
            <a:off x="6672263" y="3529013"/>
            <a:ext cx="381000" cy="4032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" name="Rectangle 16"/>
          <p:cNvSpPr>
            <a:spLocks noChangeAspect="1" noChangeArrowheads="1"/>
          </p:cNvSpPr>
          <p:nvPr/>
        </p:nvSpPr>
        <p:spPr bwMode="auto">
          <a:xfrm>
            <a:off x="6672263" y="3495676"/>
            <a:ext cx="381000" cy="2698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" name="Rectangle 17"/>
          <p:cNvSpPr>
            <a:spLocks noChangeAspect="1" noChangeArrowheads="1"/>
          </p:cNvSpPr>
          <p:nvPr/>
        </p:nvSpPr>
        <p:spPr bwMode="auto">
          <a:xfrm>
            <a:off x="6672263" y="3641726"/>
            <a:ext cx="381000" cy="20002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" name="Line 18"/>
          <p:cNvSpPr>
            <a:spLocks noChangeAspect="1" noChangeShapeType="1"/>
          </p:cNvSpPr>
          <p:nvPr/>
        </p:nvSpPr>
        <p:spPr bwMode="auto">
          <a:xfrm>
            <a:off x="6672263" y="3482976"/>
            <a:ext cx="34925" cy="0"/>
          </a:xfrm>
          <a:prstGeom prst="line">
            <a:avLst/>
          </a:prstGeom>
          <a:noFill/>
          <a:ln w="19050">
            <a:solidFill>
              <a:srgbClr val="2332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Rectangle 19"/>
          <p:cNvSpPr>
            <a:spLocks noChangeAspect="1" noChangeArrowheads="1"/>
          </p:cNvSpPr>
          <p:nvPr/>
        </p:nvSpPr>
        <p:spPr bwMode="auto">
          <a:xfrm>
            <a:off x="6672263" y="3529013"/>
            <a:ext cx="381000" cy="11430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" name="Oval 20"/>
          <p:cNvSpPr>
            <a:spLocks noChangeAspect="1" noChangeArrowheads="1"/>
          </p:cNvSpPr>
          <p:nvPr/>
        </p:nvSpPr>
        <p:spPr bwMode="auto">
          <a:xfrm rot="5400000">
            <a:off x="6400800" y="3817938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" name="AutoShape 21"/>
          <p:cNvSpPr>
            <a:spLocks noChangeAspect="1" noChangeArrowheads="1"/>
          </p:cNvSpPr>
          <p:nvPr/>
        </p:nvSpPr>
        <p:spPr bwMode="auto">
          <a:xfrm flipV="1">
            <a:off x="6407150" y="3884613"/>
            <a:ext cx="39688" cy="396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" name="Text Box 22"/>
          <p:cNvSpPr txBox="1">
            <a:spLocks noChangeAspect="1" noChangeArrowheads="1"/>
          </p:cNvSpPr>
          <p:nvPr/>
        </p:nvSpPr>
        <p:spPr bwMode="auto">
          <a:xfrm rot="16200000">
            <a:off x="6186487" y="3248025"/>
            <a:ext cx="5429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Mala waga</a:t>
            </a:r>
          </a:p>
        </p:txBody>
      </p:sp>
      <p:sp>
        <p:nvSpPr>
          <p:cNvPr id="23" name="Rectangle 23"/>
          <p:cNvSpPr>
            <a:spLocks noChangeAspect="1" noChangeArrowheads="1"/>
          </p:cNvSpPr>
          <p:nvPr/>
        </p:nvSpPr>
        <p:spPr bwMode="auto">
          <a:xfrm>
            <a:off x="4500563" y="198437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" name="Rectangle 24"/>
          <p:cNvSpPr>
            <a:spLocks noChangeAspect="1" noChangeArrowheads="1"/>
          </p:cNvSpPr>
          <p:nvPr/>
        </p:nvSpPr>
        <p:spPr bwMode="auto">
          <a:xfrm>
            <a:off x="5167313" y="1003300"/>
            <a:ext cx="19050" cy="571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5" name="Rectangle 25"/>
          <p:cNvSpPr>
            <a:spLocks noChangeAspect="1" noChangeArrowheads="1"/>
          </p:cNvSpPr>
          <p:nvPr/>
        </p:nvSpPr>
        <p:spPr bwMode="auto">
          <a:xfrm>
            <a:off x="5167313" y="998537"/>
            <a:ext cx="19050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6" name="Line 26"/>
          <p:cNvSpPr>
            <a:spLocks noChangeAspect="1" noChangeShapeType="1"/>
          </p:cNvSpPr>
          <p:nvPr/>
        </p:nvSpPr>
        <p:spPr bwMode="auto">
          <a:xfrm>
            <a:off x="5167313" y="1030287"/>
            <a:ext cx="19050" cy="0"/>
          </a:xfrm>
          <a:prstGeom prst="line">
            <a:avLst/>
          </a:prstGeom>
          <a:noFill/>
          <a:ln w="19050">
            <a:solidFill>
              <a:srgbClr val="E9581B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27"/>
          <p:cNvSpPr>
            <a:spLocks noChangeAspect="1" noChangeShapeType="1"/>
          </p:cNvSpPr>
          <p:nvPr/>
        </p:nvSpPr>
        <p:spPr bwMode="auto">
          <a:xfrm>
            <a:off x="5167313" y="969962"/>
            <a:ext cx="19050" cy="0"/>
          </a:xfrm>
          <a:prstGeom prst="line">
            <a:avLst/>
          </a:prstGeom>
          <a:noFill/>
          <a:ln w="9525" cap="rnd">
            <a:solidFill>
              <a:srgbClr val="28301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28"/>
          <p:cNvSpPr>
            <a:spLocks noChangeAspect="1" noChangeShapeType="1"/>
          </p:cNvSpPr>
          <p:nvPr/>
        </p:nvSpPr>
        <p:spPr bwMode="auto">
          <a:xfrm>
            <a:off x="5167313" y="985837"/>
            <a:ext cx="19050" cy="0"/>
          </a:xfrm>
          <a:prstGeom prst="line">
            <a:avLst/>
          </a:prstGeom>
          <a:noFill/>
          <a:ln w="9525" cap="rnd">
            <a:solidFill>
              <a:srgbClr val="374C2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Oval 29"/>
          <p:cNvSpPr>
            <a:spLocks noChangeAspect="1" noChangeArrowheads="1"/>
          </p:cNvSpPr>
          <p:nvPr/>
        </p:nvSpPr>
        <p:spPr bwMode="auto">
          <a:xfrm rot="5400000">
            <a:off x="4528344" y="942181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0" name="Text Box 30"/>
          <p:cNvSpPr txBox="1">
            <a:spLocks noChangeAspect="1" noChangeArrowheads="1"/>
          </p:cNvSpPr>
          <p:nvPr/>
        </p:nvSpPr>
        <p:spPr bwMode="auto">
          <a:xfrm rot="16200000">
            <a:off x="4362450" y="327025"/>
            <a:ext cx="457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oficerski</a:t>
            </a:r>
          </a:p>
        </p:txBody>
      </p:sp>
      <p:sp>
        <p:nvSpPr>
          <p:cNvPr id="31" name="Rectangle 31"/>
          <p:cNvSpPr>
            <a:spLocks noChangeAspect="1" noChangeArrowheads="1"/>
          </p:cNvSpPr>
          <p:nvPr/>
        </p:nvSpPr>
        <p:spPr bwMode="auto">
          <a:xfrm>
            <a:off x="6372225" y="198437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2" name="Rectangle 32"/>
          <p:cNvSpPr>
            <a:spLocks noChangeAspect="1" noChangeArrowheads="1"/>
          </p:cNvSpPr>
          <p:nvPr/>
        </p:nvSpPr>
        <p:spPr bwMode="auto">
          <a:xfrm>
            <a:off x="6584950" y="973137"/>
            <a:ext cx="101600" cy="857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3" name="Rectangle 33"/>
          <p:cNvSpPr>
            <a:spLocks noChangeAspect="1" noChangeArrowheads="1"/>
          </p:cNvSpPr>
          <p:nvPr/>
        </p:nvSpPr>
        <p:spPr bwMode="auto">
          <a:xfrm>
            <a:off x="6584950" y="998537"/>
            <a:ext cx="101600" cy="2857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4" name="Rectangle 34"/>
          <p:cNvSpPr>
            <a:spLocks noChangeAspect="1" noChangeArrowheads="1"/>
          </p:cNvSpPr>
          <p:nvPr/>
        </p:nvSpPr>
        <p:spPr bwMode="auto">
          <a:xfrm>
            <a:off x="6584950" y="969962"/>
            <a:ext cx="101600" cy="285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5" name="Line 35"/>
          <p:cNvSpPr>
            <a:spLocks noChangeAspect="1" noChangeShapeType="1"/>
          </p:cNvSpPr>
          <p:nvPr/>
        </p:nvSpPr>
        <p:spPr bwMode="auto">
          <a:xfrm>
            <a:off x="6583363" y="957262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36"/>
          <p:cNvSpPr>
            <a:spLocks noChangeAspect="1" noChangeShapeType="1"/>
          </p:cNvSpPr>
          <p:nvPr/>
        </p:nvSpPr>
        <p:spPr bwMode="auto">
          <a:xfrm>
            <a:off x="6583363" y="938212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Oval 37"/>
          <p:cNvSpPr>
            <a:spLocks noChangeAspect="1" noChangeArrowheads="1"/>
          </p:cNvSpPr>
          <p:nvPr/>
        </p:nvSpPr>
        <p:spPr bwMode="auto">
          <a:xfrm rot="5400000">
            <a:off x="6400800" y="941388"/>
            <a:ext cx="52387" cy="55562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8" name="AutoShape 38"/>
          <p:cNvSpPr>
            <a:spLocks noChangeAspect="1" noChangeArrowheads="1"/>
          </p:cNvSpPr>
          <p:nvPr/>
        </p:nvSpPr>
        <p:spPr bwMode="auto">
          <a:xfrm flipV="1">
            <a:off x="6405563" y="1008062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39" name="Text Box 39"/>
          <p:cNvSpPr txBox="1">
            <a:spLocks noChangeAspect="1" noChangeArrowheads="1"/>
          </p:cNvSpPr>
          <p:nvPr/>
        </p:nvSpPr>
        <p:spPr bwMode="auto">
          <a:xfrm rot="16200000">
            <a:off x="6096794" y="473869"/>
            <a:ext cx="7445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Kamienne kramy</a:t>
            </a:r>
          </a:p>
        </p:txBody>
      </p:sp>
      <p:sp>
        <p:nvSpPr>
          <p:cNvPr id="40" name="Rectangle 40"/>
          <p:cNvSpPr>
            <a:spLocks noChangeAspect="1" noChangeArrowheads="1"/>
          </p:cNvSpPr>
          <p:nvPr/>
        </p:nvSpPr>
        <p:spPr bwMode="auto">
          <a:xfrm>
            <a:off x="5435600" y="198437"/>
            <a:ext cx="865188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1" name="Rectangle 41"/>
          <p:cNvSpPr>
            <a:spLocks noChangeAspect="1" noChangeArrowheads="1"/>
          </p:cNvSpPr>
          <p:nvPr/>
        </p:nvSpPr>
        <p:spPr bwMode="auto">
          <a:xfrm>
            <a:off x="5686425" y="889000"/>
            <a:ext cx="90488" cy="1714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2" name="Rectangle 42"/>
          <p:cNvSpPr>
            <a:spLocks noChangeAspect="1" noChangeArrowheads="1"/>
          </p:cNvSpPr>
          <p:nvPr/>
        </p:nvSpPr>
        <p:spPr bwMode="auto">
          <a:xfrm>
            <a:off x="5686425" y="885825"/>
            <a:ext cx="90488" cy="285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3" name="Line 43"/>
          <p:cNvSpPr>
            <a:spLocks noChangeAspect="1" noChangeShapeType="1"/>
          </p:cNvSpPr>
          <p:nvPr/>
        </p:nvSpPr>
        <p:spPr bwMode="auto">
          <a:xfrm>
            <a:off x="5686425" y="855662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44"/>
          <p:cNvSpPr>
            <a:spLocks noChangeAspect="1" noChangeShapeType="1"/>
          </p:cNvSpPr>
          <p:nvPr/>
        </p:nvSpPr>
        <p:spPr bwMode="auto">
          <a:xfrm>
            <a:off x="5686425" y="874712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Rectangle 45"/>
          <p:cNvSpPr>
            <a:spLocks noChangeAspect="1" noChangeArrowheads="1"/>
          </p:cNvSpPr>
          <p:nvPr/>
        </p:nvSpPr>
        <p:spPr bwMode="auto">
          <a:xfrm>
            <a:off x="5686425" y="912812"/>
            <a:ext cx="90488" cy="87313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6" name="Oval 46"/>
          <p:cNvSpPr>
            <a:spLocks noChangeAspect="1" noChangeArrowheads="1"/>
          </p:cNvSpPr>
          <p:nvPr/>
        </p:nvSpPr>
        <p:spPr bwMode="auto">
          <a:xfrm rot="5400000">
            <a:off x="5464969" y="942181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7" name="AutoShape 47"/>
          <p:cNvSpPr>
            <a:spLocks noChangeAspect="1" noChangeArrowheads="1"/>
          </p:cNvSpPr>
          <p:nvPr/>
        </p:nvSpPr>
        <p:spPr bwMode="auto">
          <a:xfrm flipV="1">
            <a:off x="5468938" y="1008062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48" name="Text Box 48"/>
          <p:cNvSpPr txBox="1">
            <a:spLocks noChangeAspect="1" noChangeArrowheads="1"/>
          </p:cNvSpPr>
          <p:nvPr/>
        </p:nvSpPr>
        <p:spPr bwMode="auto">
          <a:xfrm rot="16200000">
            <a:off x="5256212" y="381000"/>
            <a:ext cx="5429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chledbowe</a:t>
            </a:r>
          </a:p>
        </p:txBody>
      </p:sp>
      <p:sp>
        <p:nvSpPr>
          <p:cNvPr id="49" name="Rectangle 49"/>
          <p:cNvSpPr>
            <a:spLocks noChangeAspect="1" noChangeArrowheads="1"/>
          </p:cNvSpPr>
          <p:nvPr/>
        </p:nvSpPr>
        <p:spPr bwMode="auto">
          <a:xfrm>
            <a:off x="7308850" y="198437"/>
            <a:ext cx="863600" cy="863600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0" name="Rectangle 50"/>
          <p:cNvSpPr>
            <a:spLocks noChangeAspect="1" noChangeArrowheads="1"/>
          </p:cNvSpPr>
          <p:nvPr/>
        </p:nvSpPr>
        <p:spPr bwMode="auto">
          <a:xfrm>
            <a:off x="7975600" y="657225"/>
            <a:ext cx="142875" cy="4032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1" name="Rectangle 51"/>
          <p:cNvSpPr>
            <a:spLocks noChangeAspect="1" noChangeArrowheads="1"/>
          </p:cNvSpPr>
          <p:nvPr/>
        </p:nvSpPr>
        <p:spPr bwMode="auto">
          <a:xfrm>
            <a:off x="7975600" y="709612"/>
            <a:ext cx="142875" cy="260350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2" name="Rectangle 52"/>
          <p:cNvSpPr>
            <a:spLocks noChangeAspect="1" noChangeArrowheads="1"/>
          </p:cNvSpPr>
          <p:nvPr/>
        </p:nvSpPr>
        <p:spPr bwMode="auto">
          <a:xfrm>
            <a:off x="7975600" y="655637"/>
            <a:ext cx="142875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3" name="Line 53"/>
          <p:cNvSpPr>
            <a:spLocks noChangeAspect="1" noChangeShapeType="1"/>
          </p:cNvSpPr>
          <p:nvPr/>
        </p:nvSpPr>
        <p:spPr bwMode="auto">
          <a:xfrm>
            <a:off x="7975600" y="642937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54"/>
          <p:cNvSpPr>
            <a:spLocks noChangeAspect="1" noChangeShapeType="1"/>
          </p:cNvSpPr>
          <p:nvPr/>
        </p:nvSpPr>
        <p:spPr bwMode="auto">
          <a:xfrm>
            <a:off x="7975600" y="623887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Oval 55"/>
          <p:cNvSpPr>
            <a:spLocks noChangeAspect="1" noChangeArrowheads="1"/>
          </p:cNvSpPr>
          <p:nvPr/>
        </p:nvSpPr>
        <p:spPr bwMode="auto">
          <a:xfrm rot="5400000">
            <a:off x="7338219" y="942181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6" name="AutoShape 56"/>
          <p:cNvSpPr>
            <a:spLocks noChangeAspect="1" noChangeArrowheads="1"/>
          </p:cNvSpPr>
          <p:nvPr/>
        </p:nvSpPr>
        <p:spPr bwMode="auto">
          <a:xfrm flipV="1">
            <a:off x="7342188" y="1008062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7" name="Text Box 57"/>
          <p:cNvSpPr txBox="1">
            <a:spLocks noChangeAspect="1" noChangeArrowheads="1"/>
          </p:cNvSpPr>
          <p:nvPr/>
        </p:nvSpPr>
        <p:spPr bwMode="auto">
          <a:xfrm rot="16200000">
            <a:off x="7079456" y="445294"/>
            <a:ext cx="6619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odwach</a:t>
            </a: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4459288" y="1128712"/>
            <a:ext cx="2820987" cy="928688"/>
          </a:xfrm>
          <a:prstGeom prst="rect">
            <a:avLst/>
          </a:prstGeom>
          <a:noFill/>
          <a:ln w="9525" algn="ctr">
            <a:solidFill>
              <a:srgbClr val="4D4D4D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59" name="Rectangle 59"/>
          <p:cNvSpPr>
            <a:spLocks noChangeAspect="1" noChangeArrowheads="1"/>
          </p:cNvSpPr>
          <p:nvPr/>
        </p:nvSpPr>
        <p:spPr bwMode="auto">
          <a:xfrm>
            <a:off x="5445125" y="1157287"/>
            <a:ext cx="863600" cy="8651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0" name="Rectangle 60"/>
          <p:cNvSpPr>
            <a:spLocks noChangeAspect="1" noChangeArrowheads="1"/>
          </p:cNvSpPr>
          <p:nvPr/>
        </p:nvSpPr>
        <p:spPr bwMode="auto">
          <a:xfrm>
            <a:off x="5776913" y="1935162"/>
            <a:ext cx="142875" cy="857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1" name="Rectangle 61"/>
          <p:cNvSpPr>
            <a:spLocks noChangeAspect="1" noChangeArrowheads="1"/>
          </p:cNvSpPr>
          <p:nvPr/>
        </p:nvSpPr>
        <p:spPr bwMode="auto">
          <a:xfrm>
            <a:off x="5776913" y="1931987"/>
            <a:ext cx="142875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2" name="Line 62"/>
          <p:cNvSpPr>
            <a:spLocks noChangeAspect="1" noChangeShapeType="1"/>
          </p:cNvSpPr>
          <p:nvPr/>
        </p:nvSpPr>
        <p:spPr bwMode="auto">
          <a:xfrm>
            <a:off x="5776913" y="1901825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63"/>
          <p:cNvSpPr>
            <a:spLocks noChangeAspect="1" noChangeShapeType="1"/>
          </p:cNvSpPr>
          <p:nvPr/>
        </p:nvSpPr>
        <p:spPr bwMode="auto">
          <a:xfrm>
            <a:off x="5776913" y="1917700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64"/>
          <p:cNvSpPr>
            <a:spLocks noChangeAspect="1" noChangeShapeType="1"/>
          </p:cNvSpPr>
          <p:nvPr/>
        </p:nvSpPr>
        <p:spPr bwMode="auto">
          <a:xfrm>
            <a:off x="5776913" y="1992312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Oval 65"/>
          <p:cNvSpPr>
            <a:spLocks noChangeAspect="1" noChangeArrowheads="1"/>
          </p:cNvSpPr>
          <p:nvPr/>
        </p:nvSpPr>
        <p:spPr bwMode="auto">
          <a:xfrm rot="5400000">
            <a:off x="5472113" y="1901825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6" name="Rectangle 66"/>
          <p:cNvSpPr>
            <a:spLocks noChangeAspect="1" noChangeArrowheads="1"/>
          </p:cNvSpPr>
          <p:nvPr/>
        </p:nvSpPr>
        <p:spPr bwMode="auto">
          <a:xfrm>
            <a:off x="4498975" y="1157287"/>
            <a:ext cx="863600" cy="8651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7" name="Rectangle 67"/>
          <p:cNvSpPr>
            <a:spLocks noChangeAspect="1" noChangeArrowheads="1"/>
          </p:cNvSpPr>
          <p:nvPr/>
        </p:nvSpPr>
        <p:spPr bwMode="auto">
          <a:xfrm>
            <a:off x="4830763" y="1935162"/>
            <a:ext cx="142875" cy="857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8" name="Rectangle 68"/>
          <p:cNvSpPr>
            <a:spLocks noChangeAspect="1" noChangeArrowheads="1"/>
          </p:cNvSpPr>
          <p:nvPr/>
        </p:nvSpPr>
        <p:spPr bwMode="auto">
          <a:xfrm>
            <a:off x="4830763" y="1931987"/>
            <a:ext cx="142875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69" name="Line 69"/>
          <p:cNvSpPr>
            <a:spLocks noChangeAspect="1" noChangeShapeType="1"/>
          </p:cNvSpPr>
          <p:nvPr/>
        </p:nvSpPr>
        <p:spPr bwMode="auto">
          <a:xfrm>
            <a:off x="4830763" y="1901825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70"/>
          <p:cNvSpPr>
            <a:spLocks noChangeAspect="1" noChangeShapeType="1"/>
          </p:cNvSpPr>
          <p:nvPr/>
        </p:nvSpPr>
        <p:spPr bwMode="auto">
          <a:xfrm>
            <a:off x="4830763" y="1917700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71"/>
          <p:cNvSpPr>
            <a:spLocks noChangeAspect="1" noChangeShapeType="1"/>
          </p:cNvSpPr>
          <p:nvPr/>
        </p:nvSpPr>
        <p:spPr bwMode="auto">
          <a:xfrm>
            <a:off x="4830763" y="1992312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Oval 72"/>
          <p:cNvSpPr>
            <a:spLocks noChangeAspect="1" noChangeArrowheads="1"/>
          </p:cNvSpPr>
          <p:nvPr/>
        </p:nvSpPr>
        <p:spPr bwMode="auto">
          <a:xfrm rot="5400000">
            <a:off x="4525963" y="1901825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3" name="Rectangle 73"/>
          <p:cNvSpPr>
            <a:spLocks noChangeAspect="1" noChangeArrowheads="1"/>
          </p:cNvSpPr>
          <p:nvPr/>
        </p:nvSpPr>
        <p:spPr bwMode="auto">
          <a:xfrm>
            <a:off x="6383338" y="1157287"/>
            <a:ext cx="863600" cy="8651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4" name="Rectangle 74"/>
          <p:cNvSpPr>
            <a:spLocks noChangeAspect="1" noChangeArrowheads="1"/>
          </p:cNvSpPr>
          <p:nvPr/>
        </p:nvSpPr>
        <p:spPr bwMode="auto">
          <a:xfrm>
            <a:off x="6711950" y="1847850"/>
            <a:ext cx="147638" cy="17303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5" name="Rectangle 75"/>
          <p:cNvSpPr>
            <a:spLocks noChangeAspect="1" noChangeArrowheads="1"/>
          </p:cNvSpPr>
          <p:nvPr/>
        </p:nvSpPr>
        <p:spPr bwMode="auto">
          <a:xfrm>
            <a:off x="6711950" y="1846262"/>
            <a:ext cx="147638" cy="8572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6" name="Line 76"/>
          <p:cNvSpPr>
            <a:spLocks noChangeAspect="1" noChangeShapeType="1"/>
          </p:cNvSpPr>
          <p:nvPr/>
        </p:nvSpPr>
        <p:spPr bwMode="auto">
          <a:xfrm>
            <a:off x="6711950" y="1817687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" name="Line 77"/>
          <p:cNvSpPr>
            <a:spLocks noChangeAspect="1" noChangeShapeType="1"/>
          </p:cNvSpPr>
          <p:nvPr/>
        </p:nvSpPr>
        <p:spPr bwMode="auto">
          <a:xfrm>
            <a:off x="6711950" y="1833562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Rectangle 78"/>
          <p:cNvSpPr>
            <a:spLocks noChangeAspect="1" noChangeArrowheads="1"/>
          </p:cNvSpPr>
          <p:nvPr/>
        </p:nvSpPr>
        <p:spPr bwMode="auto">
          <a:xfrm>
            <a:off x="6711950" y="1931987"/>
            <a:ext cx="147638" cy="26988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79" name="Oval 79"/>
          <p:cNvSpPr>
            <a:spLocks noChangeAspect="1" noChangeArrowheads="1"/>
          </p:cNvSpPr>
          <p:nvPr/>
        </p:nvSpPr>
        <p:spPr bwMode="auto">
          <a:xfrm rot="5400000">
            <a:off x="6411913" y="1901825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0" name="Text Box 80"/>
          <p:cNvSpPr txBox="1">
            <a:spLocks noChangeAspect="1" noChangeArrowheads="1"/>
          </p:cNvSpPr>
          <p:nvPr/>
        </p:nvSpPr>
        <p:spPr bwMode="auto">
          <a:xfrm rot="16200000">
            <a:off x="6242844" y="1293019"/>
            <a:ext cx="4587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Smatruz</a:t>
            </a:r>
          </a:p>
        </p:txBody>
      </p:sp>
      <p:sp>
        <p:nvSpPr>
          <p:cNvPr id="81" name="Rectangle 81"/>
          <p:cNvSpPr>
            <a:spLocks noChangeAspect="1" noChangeArrowheads="1"/>
          </p:cNvSpPr>
          <p:nvPr/>
        </p:nvSpPr>
        <p:spPr bwMode="auto">
          <a:xfrm>
            <a:off x="4500563" y="2114550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2" name="Rectangle 82"/>
          <p:cNvSpPr>
            <a:spLocks noChangeAspect="1" noChangeArrowheads="1"/>
          </p:cNvSpPr>
          <p:nvPr/>
        </p:nvSpPr>
        <p:spPr bwMode="auto">
          <a:xfrm>
            <a:off x="5021263" y="2919412"/>
            <a:ext cx="200025" cy="571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3" name="Rectangle 83"/>
          <p:cNvSpPr>
            <a:spLocks noChangeAspect="1" noChangeArrowheads="1"/>
          </p:cNvSpPr>
          <p:nvPr/>
        </p:nvSpPr>
        <p:spPr bwMode="auto">
          <a:xfrm>
            <a:off x="5021263" y="2916237"/>
            <a:ext cx="200025" cy="285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4" name="Line 84"/>
          <p:cNvSpPr>
            <a:spLocks noChangeAspect="1" noChangeShapeType="1"/>
          </p:cNvSpPr>
          <p:nvPr/>
        </p:nvSpPr>
        <p:spPr bwMode="auto">
          <a:xfrm>
            <a:off x="5021263" y="2886075"/>
            <a:ext cx="33337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Line 85"/>
          <p:cNvSpPr>
            <a:spLocks noChangeAspect="1" noChangeShapeType="1"/>
          </p:cNvSpPr>
          <p:nvPr/>
        </p:nvSpPr>
        <p:spPr bwMode="auto">
          <a:xfrm>
            <a:off x="5021263" y="2947987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86"/>
          <p:cNvSpPr>
            <a:spLocks noChangeAspect="1" noChangeShapeType="1"/>
          </p:cNvSpPr>
          <p:nvPr/>
        </p:nvSpPr>
        <p:spPr bwMode="auto">
          <a:xfrm>
            <a:off x="5021263" y="2905125"/>
            <a:ext cx="33337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Oval 87"/>
          <p:cNvSpPr>
            <a:spLocks noChangeAspect="1" noChangeArrowheads="1"/>
          </p:cNvSpPr>
          <p:nvPr/>
        </p:nvSpPr>
        <p:spPr bwMode="auto">
          <a:xfrm rot="5400000">
            <a:off x="4528344" y="2858293"/>
            <a:ext cx="52388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88" name="Text Box 88"/>
          <p:cNvSpPr txBox="1">
            <a:spLocks noChangeAspect="1" noChangeArrowheads="1"/>
          </p:cNvSpPr>
          <p:nvPr/>
        </p:nvSpPr>
        <p:spPr bwMode="auto">
          <a:xfrm rot="16200000">
            <a:off x="4203700" y="2397125"/>
            <a:ext cx="7810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Kramy pod opatrz</a:t>
            </a:r>
          </a:p>
        </p:txBody>
      </p:sp>
      <p:sp>
        <p:nvSpPr>
          <p:cNvPr id="89" name="Rectangle 89"/>
          <p:cNvSpPr>
            <a:spLocks noChangeAspect="1" noChangeArrowheads="1"/>
          </p:cNvSpPr>
          <p:nvPr/>
        </p:nvSpPr>
        <p:spPr bwMode="auto">
          <a:xfrm>
            <a:off x="7313613" y="1157287"/>
            <a:ext cx="863600" cy="8651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0" name="Rectangle 90"/>
          <p:cNvSpPr>
            <a:spLocks noChangeAspect="1" noChangeArrowheads="1"/>
          </p:cNvSpPr>
          <p:nvPr/>
        </p:nvSpPr>
        <p:spPr bwMode="auto">
          <a:xfrm>
            <a:off x="7866063" y="1962150"/>
            <a:ext cx="158750" cy="571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1" name="Rectangle 91"/>
          <p:cNvSpPr>
            <a:spLocks noChangeAspect="1" noChangeArrowheads="1"/>
          </p:cNvSpPr>
          <p:nvPr/>
        </p:nvSpPr>
        <p:spPr bwMode="auto">
          <a:xfrm>
            <a:off x="7866063" y="1957387"/>
            <a:ext cx="158750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2" name="Line 92"/>
          <p:cNvSpPr>
            <a:spLocks noChangeAspect="1" noChangeShapeType="1"/>
          </p:cNvSpPr>
          <p:nvPr/>
        </p:nvSpPr>
        <p:spPr bwMode="auto">
          <a:xfrm>
            <a:off x="7866063" y="1989137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93"/>
          <p:cNvSpPr>
            <a:spLocks noChangeAspect="1" noChangeShapeType="1"/>
          </p:cNvSpPr>
          <p:nvPr/>
        </p:nvSpPr>
        <p:spPr bwMode="auto">
          <a:xfrm>
            <a:off x="7866063" y="1928812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94"/>
          <p:cNvSpPr>
            <a:spLocks noChangeAspect="1" noChangeShapeType="1"/>
          </p:cNvSpPr>
          <p:nvPr/>
        </p:nvSpPr>
        <p:spPr bwMode="auto">
          <a:xfrm>
            <a:off x="7866063" y="1944687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Oval 95"/>
          <p:cNvSpPr>
            <a:spLocks noChangeAspect="1" noChangeArrowheads="1"/>
          </p:cNvSpPr>
          <p:nvPr/>
        </p:nvSpPr>
        <p:spPr bwMode="auto">
          <a:xfrm rot="5400000">
            <a:off x="7340600" y="1816100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6" name="Oval 96"/>
          <p:cNvSpPr>
            <a:spLocks noChangeAspect="1" noChangeArrowheads="1"/>
          </p:cNvSpPr>
          <p:nvPr/>
        </p:nvSpPr>
        <p:spPr bwMode="auto">
          <a:xfrm rot="5400000">
            <a:off x="7340600" y="1901825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7" name="AutoShape 97"/>
          <p:cNvSpPr>
            <a:spLocks noChangeAspect="1" noChangeArrowheads="1"/>
          </p:cNvSpPr>
          <p:nvPr/>
        </p:nvSpPr>
        <p:spPr bwMode="auto">
          <a:xfrm flipV="1">
            <a:off x="7346950" y="1968500"/>
            <a:ext cx="41275" cy="396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98" name="Text Box 98"/>
          <p:cNvSpPr txBox="1">
            <a:spLocks noChangeAspect="1" noChangeArrowheads="1"/>
          </p:cNvSpPr>
          <p:nvPr/>
        </p:nvSpPr>
        <p:spPr bwMode="auto">
          <a:xfrm rot="16200000">
            <a:off x="7127875" y="1390650"/>
            <a:ext cx="606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Pod krzyzem</a:t>
            </a:r>
          </a:p>
        </p:txBody>
      </p:sp>
      <p:sp>
        <p:nvSpPr>
          <p:cNvPr id="99" name="Rectangle 99"/>
          <p:cNvSpPr>
            <a:spLocks noChangeAspect="1" noChangeArrowheads="1"/>
          </p:cNvSpPr>
          <p:nvPr/>
        </p:nvSpPr>
        <p:spPr bwMode="auto">
          <a:xfrm>
            <a:off x="7326313" y="2127250"/>
            <a:ext cx="850900" cy="8509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0" name="Rectangle 100"/>
          <p:cNvSpPr>
            <a:spLocks noChangeAspect="1" noChangeArrowheads="1"/>
          </p:cNvSpPr>
          <p:nvPr/>
        </p:nvSpPr>
        <p:spPr bwMode="auto">
          <a:xfrm>
            <a:off x="7675563" y="2892425"/>
            <a:ext cx="357187" cy="8413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1" name="Rectangle 101"/>
          <p:cNvSpPr>
            <a:spLocks noChangeAspect="1" noChangeArrowheads="1"/>
          </p:cNvSpPr>
          <p:nvPr/>
        </p:nvSpPr>
        <p:spPr bwMode="auto">
          <a:xfrm>
            <a:off x="7675563" y="2894012"/>
            <a:ext cx="357187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2" name="Line 102"/>
          <p:cNvSpPr>
            <a:spLocks noChangeAspect="1" noChangeShapeType="1"/>
          </p:cNvSpPr>
          <p:nvPr/>
        </p:nvSpPr>
        <p:spPr bwMode="auto">
          <a:xfrm>
            <a:off x="7673975" y="2841625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Line 103"/>
          <p:cNvSpPr>
            <a:spLocks noChangeAspect="1" noChangeShapeType="1"/>
          </p:cNvSpPr>
          <p:nvPr/>
        </p:nvSpPr>
        <p:spPr bwMode="auto">
          <a:xfrm>
            <a:off x="7675563" y="2924175"/>
            <a:ext cx="33337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Rectangle 104"/>
          <p:cNvSpPr>
            <a:spLocks noChangeAspect="1" noChangeArrowheads="1"/>
          </p:cNvSpPr>
          <p:nvPr/>
        </p:nvSpPr>
        <p:spPr bwMode="auto">
          <a:xfrm>
            <a:off x="7675563" y="2855912"/>
            <a:ext cx="357187" cy="26988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grpSp>
        <p:nvGrpSpPr>
          <p:cNvPr id="105" name="Group 105"/>
          <p:cNvGrpSpPr>
            <a:grpSpLocks noChangeAspect="1"/>
          </p:cNvGrpSpPr>
          <p:nvPr/>
        </p:nvGrpSpPr>
        <p:grpSpPr bwMode="auto">
          <a:xfrm rot="5400000">
            <a:off x="7224713" y="2732087"/>
            <a:ext cx="307975" cy="53975"/>
            <a:chOff x="1950" y="3388"/>
            <a:chExt cx="410" cy="71"/>
          </a:xfrm>
        </p:grpSpPr>
        <p:sp>
          <p:nvSpPr>
            <p:cNvPr id="271" name="Oval 106"/>
            <p:cNvSpPr>
              <a:spLocks noChangeAspect="1" noChangeArrowheads="1"/>
            </p:cNvSpPr>
            <p:nvPr/>
          </p:nvSpPr>
          <p:spPr bwMode="auto">
            <a:xfrm>
              <a:off x="1950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72" name="Oval 107"/>
            <p:cNvSpPr>
              <a:spLocks noChangeAspect="1" noChangeArrowheads="1"/>
            </p:cNvSpPr>
            <p:nvPr/>
          </p:nvSpPr>
          <p:spPr bwMode="auto">
            <a:xfrm>
              <a:off x="2063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73" name="Oval 108"/>
            <p:cNvSpPr>
              <a:spLocks noChangeAspect="1" noChangeArrowheads="1"/>
            </p:cNvSpPr>
            <p:nvPr/>
          </p:nvSpPr>
          <p:spPr bwMode="auto">
            <a:xfrm>
              <a:off x="2176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74" name="Oval 109"/>
            <p:cNvSpPr>
              <a:spLocks noChangeAspect="1" noChangeArrowheads="1"/>
            </p:cNvSpPr>
            <p:nvPr/>
          </p:nvSpPr>
          <p:spPr bwMode="auto">
            <a:xfrm>
              <a:off x="2289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</p:grpSp>
      <p:sp>
        <p:nvSpPr>
          <p:cNvPr id="106" name="Text Box 110"/>
          <p:cNvSpPr txBox="1">
            <a:spLocks noChangeAspect="1" noChangeArrowheads="1"/>
          </p:cNvSpPr>
          <p:nvPr/>
        </p:nvSpPr>
        <p:spPr bwMode="auto">
          <a:xfrm rot="16200000">
            <a:off x="7145337" y="2293938"/>
            <a:ext cx="5365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Mydlarskie</a:t>
            </a:r>
          </a:p>
        </p:txBody>
      </p:sp>
      <p:sp>
        <p:nvSpPr>
          <p:cNvPr id="107" name="Rectangle 111"/>
          <p:cNvSpPr>
            <a:spLocks noChangeAspect="1" noChangeArrowheads="1"/>
          </p:cNvSpPr>
          <p:nvPr/>
        </p:nvSpPr>
        <p:spPr bwMode="auto">
          <a:xfrm>
            <a:off x="5443538" y="2117725"/>
            <a:ext cx="858837" cy="860425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8" name="Rectangle 112"/>
          <p:cNvSpPr>
            <a:spLocks noChangeAspect="1" noChangeArrowheads="1"/>
          </p:cNvSpPr>
          <p:nvPr/>
        </p:nvSpPr>
        <p:spPr bwMode="auto">
          <a:xfrm>
            <a:off x="5759450" y="2919412"/>
            <a:ext cx="395288" cy="571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09" name="Rectangle 113"/>
          <p:cNvSpPr>
            <a:spLocks noChangeAspect="1" noChangeArrowheads="1"/>
          </p:cNvSpPr>
          <p:nvPr/>
        </p:nvSpPr>
        <p:spPr bwMode="auto">
          <a:xfrm>
            <a:off x="5759450" y="2917825"/>
            <a:ext cx="395288" cy="26987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0" name="Line 114"/>
          <p:cNvSpPr>
            <a:spLocks noChangeAspect="1" noChangeShapeType="1"/>
          </p:cNvSpPr>
          <p:nvPr/>
        </p:nvSpPr>
        <p:spPr bwMode="auto">
          <a:xfrm>
            <a:off x="5759450" y="2886075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" name="Line 115"/>
          <p:cNvSpPr>
            <a:spLocks noChangeAspect="1" noChangeShapeType="1"/>
          </p:cNvSpPr>
          <p:nvPr/>
        </p:nvSpPr>
        <p:spPr bwMode="auto">
          <a:xfrm>
            <a:off x="5759450" y="2947987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" name="Line 116"/>
          <p:cNvSpPr>
            <a:spLocks noChangeAspect="1" noChangeShapeType="1"/>
          </p:cNvSpPr>
          <p:nvPr/>
        </p:nvSpPr>
        <p:spPr bwMode="auto">
          <a:xfrm>
            <a:off x="5759450" y="2905125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" name="Oval 117"/>
          <p:cNvSpPr>
            <a:spLocks noChangeAspect="1" noChangeArrowheads="1"/>
          </p:cNvSpPr>
          <p:nvPr/>
        </p:nvSpPr>
        <p:spPr bwMode="auto">
          <a:xfrm rot="5400000">
            <a:off x="5470525" y="2687637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4" name="Oval 118"/>
          <p:cNvSpPr>
            <a:spLocks noChangeAspect="1" noChangeArrowheads="1"/>
          </p:cNvSpPr>
          <p:nvPr/>
        </p:nvSpPr>
        <p:spPr bwMode="auto">
          <a:xfrm rot="5400000">
            <a:off x="5470525" y="2773362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5" name="Oval 119"/>
          <p:cNvSpPr>
            <a:spLocks noChangeAspect="1" noChangeArrowheads="1"/>
          </p:cNvSpPr>
          <p:nvPr/>
        </p:nvSpPr>
        <p:spPr bwMode="auto">
          <a:xfrm rot="5400000">
            <a:off x="5470525" y="2859087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6" name="Text Box 120"/>
          <p:cNvSpPr txBox="1">
            <a:spLocks noChangeAspect="1" noChangeArrowheads="1"/>
          </p:cNvSpPr>
          <p:nvPr/>
        </p:nvSpPr>
        <p:spPr bwMode="auto">
          <a:xfrm rot="16200000">
            <a:off x="5281613" y="2268537"/>
            <a:ext cx="5016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szklarskie</a:t>
            </a:r>
          </a:p>
        </p:txBody>
      </p:sp>
      <p:sp>
        <p:nvSpPr>
          <p:cNvPr id="117" name="Rectangle 121"/>
          <p:cNvSpPr>
            <a:spLocks noChangeAspect="1" noChangeArrowheads="1"/>
          </p:cNvSpPr>
          <p:nvPr/>
        </p:nvSpPr>
        <p:spPr bwMode="auto">
          <a:xfrm>
            <a:off x="6381750" y="2114550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8" name="Rectangle 122"/>
          <p:cNvSpPr>
            <a:spLocks noChangeAspect="1" noChangeArrowheads="1"/>
          </p:cNvSpPr>
          <p:nvPr/>
        </p:nvSpPr>
        <p:spPr bwMode="auto">
          <a:xfrm>
            <a:off x="6757988" y="2932112"/>
            <a:ext cx="349250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19" name="Line 123"/>
          <p:cNvSpPr>
            <a:spLocks noChangeAspect="1" noChangeShapeType="1"/>
          </p:cNvSpPr>
          <p:nvPr/>
        </p:nvSpPr>
        <p:spPr bwMode="auto">
          <a:xfrm>
            <a:off x="6756400" y="2900362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" name="Line 124"/>
          <p:cNvSpPr>
            <a:spLocks noChangeAspect="1" noChangeShapeType="1"/>
          </p:cNvSpPr>
          <p:nvPr/>
        </p:nvSpPr>
        <p:spPr bwMode="auto">
          <a:xfrm>
            <a:off x="6757988" y="2963862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" name="Line 125"/>
          <p:cNvSpPr>
            <a:spLocks noChangeAspect="1" noChangeShapeType="1"/>
          </p:cNvSpPr>
          <p:nvPr/>
        </p:nvSpPr>
        <p:spPr bwMode="auto">
          <a:xfrm>
            <a:off x="6756400" y="2919412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" name="Line 126"/>
          <p:cNvSpPr>
            <a:spLocks noChangeAspect="1" noChangeShapeType="1"/>
          </p:cNvSpPr>
          <p:nvPr/>
        </p:nvSpPr>
        <p:spPr bwMode="auto">
          <a:xfrm>
            <a:off x="6757988" y="2971800"/>
            <a:ext cx="34925" cy="0"/>
          </a:xfrm>
          <a:prstGeom prst="line">
            <a:avLst/>
          </a:prstGeom>
          <a:noFill/>
          <a:ln w="19050">
            <a:solidFill>
              <a:srgbClr val="B232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" name="Oval 127"/>
          <p:cNvSpPr>
            <a:spLocks noChangeAspect="1" noChangeArrowheads="1"/>
          </p:cNvSpPr>
          <p:nvPr/>
        </p:nvSpPr>
        <p:spPr bwMode="auto">
          <a:xfrm rot="5400000">
            <a:off x="6409531" y="2770982"/>
            <a:ext cx="53975" cy="55562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4" name="Oval 128"/>
          <p:cNvSpPr>
            <a:spLocks noChangeAspect="1" noChangeArrowheads="1"/>
          </p:cNvSpPr>
          <p:nvPr/>
        </p:nvSpPr>
        <p:spPr bwMode="auto">
          <a:xfrm rot="5400000">
            <a:off x="6410325" y="2857500"/>
            <a:ext cx="52388" cy="55562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5" name="Text Box 129"/>
          <p:cNvSpPr txBox="1">
            <a:spLocks noChangeAspect="1" noChangeArrowheads="1"/>
          </p:cNvSpPr>
          <p:nvPr/>
        </p:nvSpPr>
        <p:spPr bwMode="auto">
          <a:xfrm rot="16200000">
            <a:off x="6177757" y="2313781"/>
            <a:ext cx="5953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Kramy solne</a:t>
            </a:r>
          </a:p>
        </p:txBody>
      </p:sp>
      <p:sp>
        <p:nvSpPr>
          <p:cNvPr id="126" name="Rectangle 130"/>
          <p:cNvSpPr>
            <a:spLocks noChangeAspect="1" noChangeArrowheads="1"/>
          </p:cNvSpPr>
          <p:nvPr/>
        </p:nvSpPr>
        <p:spPr bwMode="auto">
          <a:xfrm>
            <a:off x="5438775" y="3073400"/>
            <a:ext cx="862013" cy="862012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7" name="Rectangle 131"/>
          <p:cNvSpPr>
            <a:spLocks noChangeAspect="1" noChangeArrowheads="1"/>
          </p:cNvSpPr>
          <p:nvPr/>
        </p:nvSpPr>
        <p:spPr bwMode="auto">
          <a:xfrm>
            <a:off x="5788025" y="3816351"/>
            <a:ext cx="373063" cy="11588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8" name="Rectangle 132"/>
          <p:cNvSpPr>
            <a:spLocks noChangeAspect="1" noChangeArrowheads="1"/>
          </p:cNvSpPr>
          <p:nvPr/>
        </p:nvSpPr>
        <p:spPr bwMode="auto">
          <a:xfrm>
            <a:off x="5788025" y="3816351"/>
            <a:ext cx="373063" cy="285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29" name="Line 133"/>
          <p:cNvSpPr>
            <a:spLocks noChangeAspect="1" noChangeShapeType="1"/>
          </p:cNvSpPr>
          <p:nvPr/>
        </p:nvSpPr>
        <p:spPr bwMode="auto">
          <a:xfrm>
            <a:off x="5788025" y="3765551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0" name="Line 134"/>
          <p:cNvSpPr>
            <a:spLocks noChangeAspect="1" noChangeShapeType="1"/>
          </p:cNvSpPr>
          <p:nvPr/>
        </p:nvSpPr>
        <p:spPr bwMode="auto">
          <a:xfrm>
            <a:off x="5788025" y="3848101"/>
            <a:ext cx="34925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1" name="Rectangle 135"/>
          <p:cNvSpPr>
            <a:spLocks noChangeAspect="1" noChangeArrowheads="1"/>
          </p:cNvSpPr>
          <p:nvPr/>
        </p:nvSpPr>
        <p:spPr bwMode="auto">
          <a:xfrm>
            <a:off x="5788025" y="3779838"/>
            <a:ext cx="373063" cy="26988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2" name="Oval 136"/>
          <p:cNvSpPr>
            <a:spLocks noChangeAspect="1" noChangeArrowheads="1"/>
          </p:cNvSpPr>
          <p:nvPr/>
        </p:nvSpPr>
        <p:spPr bwMode="auto">
          <a:xfrm rot="5400000">
            <a:off x="5465763" y="3814763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3" name="AutoShape 137"/>
          <p:cNvSpPr>
            <a:spLocks noChangeAspect="1" noChangeArrowheads="1"/>
          </p:cNvSpPr>
          <p:nvPr/>
        </p:nvSpPr>
        <p:spPr bwMode="auto">
          <a:xfrm flipV="1">
            <a:off x="5472113" y="3881438"/>
            <a:ext cx="39687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4" name="Text Box 138"/>
          <p:cNvSpPr txBox="1">
            <a:spLocks noChangeAspect="1" noChangeArrowheads="1"/>
          </p:cNvSpPr>
          <p:nvPr/>
        </p:nvSpPr>
        <p:spPr bwMode="auto">
          <a:xfrm rot="16200000">
            <a:off x="5195888" y="3303588"/>
            <a:ext cx="6667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Kramy zelazne</a:t>
            </a:r>
          </a:p>
        </p:txBody>
      </p:sp>
      <p:sp>
        <p:nvSpPr>
          <p:cNvPr id="135" name="Rectangle 139"/>
          <p:cNvSpPr>
            <a:spLocks noChangeAspect="1" noChangeArrowheads="1"/>
          </p:cNvSpPr>
          <p:nvPr/>
        </p:nvSpPr>
        <p:spPr bwMode="auto">
          <a:xfrm>
            <a:off x="4500563" y="3071812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6" name="Rectangle 140"/>
          <p:cNvSpPr>
            <a:spLocks noChangeAspect="1" noChangeArrowheads="1"/>
          </p:cNvSpPr>
          <p:nvPr/>
        </p:nvSpPr>
        <p:spPr bwMode="auto">
          <a:xfrm>
            <a:off x="4843463" y="3844926"/>
            <a:ext cx="373062" cy="857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7" name="Rectangle 141"/>
          <p:cNvSpPr>
            <a:spLocks noChangeAspect="1" noChangeArrowheads="1"/>
          </p:cNvSpPr>
          <p:nvPr/>
        </p:nvSpPr>
        <p:spPr bwMode="auto">
          <a:xfrm>
            <a:off x="4843463" y="3843338"/>
            <a:ext cx="373062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8" name="Rectangle 142"/>
          <p:cNvSpPr>
            <a:spLocks noChangeAspect="1" noChangeArrowheads="1"/>
          </p:cNvSpPr>
          <p:nvPr/>
        </p:nvSpPr>
        <p:spPr bwMode="auto">
          <a:xfrm>
            <a:off x="4843463" y="3789363"/>
            <a:ext cx="373062" cy="26988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39" name="Line 143"/>
          <p:cNvSpPr>
            <a:spLocks noChangeAspect="1" noChangeShapeType="1"/>
          </p:cNvSpPr>
          <p:nvPr/>
        </p:nvSpPr>
        <p:spPr bwMode="auto">
          <a:xfrm>
            <a:off x="4843463" y="3876676"/>
            <a:ext cx="33337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0" name="Line 144"/>
          <p:cNvSpPr>
            <a:spLocks noChangeAspect="1" noChangeShapeType="1"/>
          </p:cNvSpPr>
          <p:nvPr/>
        </p:nvSpPr>
        <p:spPr bwMode="auto">
          <a:xfrm>
            <a:off x="4843463" y="3830638"/>
            <a:ext cx="33337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1" name="Oval 145"/>
          <p:cNvSpPr>
            <a:spLocks noChangeAspect="1" noChangeArrowheads="1"/>
          </p:cNvSpPr>
          <p:nvPr/>
        </p:nvSpPr>
        <p:spPr bwMode="auto">
          <a:xfrm rot="5400000">
            <a:off x="4527550" y="3814763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2" name="AutoShape 146"/>
          <p:cNvSpPr>
            <a:spLocks noChangeAspect="1" noChangeArrowheads="1"/>
          </p:cNvSpPr>
          <p:nvPr/>
        </p:nvSpPr>
        <p:spPr bwMode="auto">
          <a:xfrm flipV="1">
            <a:off x="4533900" y="3881438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3" name="Text Box 147"/>
          <p:cNvSpPr txBox="1">
            <a:spLocks noChangeAspect="1" noChangeArrowheads="1"/>
          </p:cNvSpPr>
          <p:nvPr/>
        </p:nvSpPr>
        <p:spPr bwMode="auto">
          <a:xfrm rot="16200000">
            <a:off x="4405313" y="3173412"/>
            <a:ext cx="3873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olejne</a:t>
            </a:r>
          </a:p>
        </p:txBody>
      </p:sp>
      <p:sp>
        <p:nvSpPr>
          <p:cNvPr id="144" name="Rectangle 148"/>
          <p:cNvSpPr>
            <a:spLocks noChangeAspect="1" noChangeArrowheads="1"/>
          </p:cNvSpPr>
          <p:nvPr/>
        </p:nvSpPr>
        <p:spPr bwMode="auto">
          <a:xfrm>
            <a:off x="7313613" y="3071812"/>
            <a:ext cx="863600" cy="863600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5" name="Rectangle 149"/>
          <p:cNvSpPr>
            <a:spLocks noChangeAspect="1" noChangeArrowheads="1"/>
          </p:cNvSpPr>
          <p:nvPr/>
        </p:nvSpPr>
        <p:spPr bwMode="auto">
          <a:xfrm>
            <a:off x="7624763" y="3700463"/>
            <a:ext cx="388937" cy="22860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6" name="Rectangle 150"/>
          <p:cNvSpPr>
            <a:spLocks noChangeAspect="1" noChangeArrowheads="1"/>
          </p:cNvSpPr>
          <p:nvPr/>
        </p:nvSpPr>
        <p:spPr bwMode="auto">
          <a:xfrm>
            <a:off x="7624763" y="3757613"/>
            <a:ext cx="388937" cy="87313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7" name="Rectangle 151"/>
          <p:cNvSpPr>
            <a:spLocks noChangeAspect="1" noChangeArrowheads="1"/>
          </p:cNvSpPr>
          <p:nvPr/>
        </p:nvSpPr>
        <p:spPr bwMode="auto">
          <a:xfrm>
            <a:off x="7626350" y="3700463"/>
            <a:ext cx="387350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48" name="Line 152"/>
          <p:cNvSpPr>
            <a:spLocks noChangeAspect="1" noChangeShapeType="1"/>
          </p:cNvSpPr>
          <p:nvPr/>
        </p:nvSpPr>
        <p:spPr bwMode="auto">
          <a:xfrm>
            <a:off x="7626350" y="3668713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9" name="Line 153"/>
          <p:cNvSpPr>
            <a:spLocks noChangeAspect="1" noChangeShapeType="1"/>
          </p:cNvSpPr>
          <p:nvPr/>
        </p:nvSpPr>
        <p:spPr bwMode="auto">
          <a:xfrm>
            <a:off x="7626350" y="3684588"/>
            <a:ext cx="33338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0" name="Oval 154"/>
          <p:cNvSpPr>
            <a:spLocks noChangeAspect="1" noChangeArrowheads="1"/>
          </p:cNvSpPr>
          <p:nvPr/>
        </p:nvSpPr>
        <p:spPr bwMode="auto">
          <a:xfrm rot="5400000">
            <a:off x="7340600" y="3814763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1" name="AutoShape 155"/>
          <p:cNvSpPr>
            <a:spLocks noChangeAspect="1" noChangeArrowheads="1"/>
          </p:cNvSpPr>
          <p:nvPr/>
        </p:nvSpPr>
        <p:spPr bwMode="auto">
          <a:xfrm flipV="1">
            <a:off x="7346950" y="3881438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2" name="Text Box 156"/>
          <p:cNvSpPr txBox="1">
            <a:spLocks noChangeAspect="1" noChangeArrowheads="1"/>
          </p:cNvSpPr>
          <p:nvPr/>
        </p:nvSpPr>
        <p:spPr bwMode="auto">
          <a:xfrm rot="16200000">
            <a:off x="7156450" y="3221037"/>
            <a:ext cx="482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Spichlerz</a:t>
            </a:r>
          </a:p>
        </p:txBody>
      </p:sp>
      <p:sp>
        <p:nvSpPr>
          <p:cNvPr id="153" name="Rectangle 157"/>
          <p:cNvSpPr>
            <a:spLocks noChangeAspect="1" noChangeArrowheads="1"/>
          </p:cNvSpPr>
          <p:nvPr/>
        </p:nvSpPr>
        <p:spPr bwMode="auto">
          <a:xfrm>
            <a:off x="4500563" y="4032251"/>
            <a:ext cx="852487" cy="852487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4" name="Rectangle 158"/>
          <p:cNvSpPr>
            <a:spLocks noChangeAspect="1" noChangeArrowheads="1"/>
          </p:cNvSpPr>
          <p:nvPr/>
        </p:nvSpPr>
        <p:spPr bwMode="auto">
          <a:xfrm>
            <a:off x="4824413" y="4625976"/>
            <a:ext cx="392112" cy="25558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5" name="Rectangle 159"/>
          <p:cNvSpPr>
            <a:spLocks noChangeAspect="1" noChangeArrowheads="1"/>
          </p:cNvSpPr>
          <p:nvPr/>
        </p:nvSpPr>
        <p:spPr bwMode="auto">
          <a:xfrm>
            <a:off x="4824413" y="4625976"/>
            <a:ext cx="392112" cy="1968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6" name="Rectangle 160"/>
          <p:cNvSpPr>
            <a:spLocks noChangeAspect="1" noChangeArrowheads="1"/>
          </p:cNvSpPr>
          <p:nvPr/>
        </p:nvSpPr>
        <p:spPr bwMode="auto">
          <a:xfrm>
            <a:off x="4824413" y="4533901"/>
            <a:ext cx="392112" cy="8413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7" name="Rectangle 161"/>
          <p:cNvSpPr>
            <a:spLocks noChangeAspect="1" noChangeArrowheads="1"/>
          </p:cNvSpPr>
          <p:nvPr/>
        </p:nvSpPr>
        <p:spPr bwMode="auto">
          <a:xfrm>
            <a:off x="4824413" y="4500563"/>
            <a:ext cx="392112" cy="26988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58" name="Line 162"/>
          <p:cNvSpPr>
            <a:spLocks noChangeAspect="1" noChangeShapeType="1"/>
          </p:cNvSpPr>
          <p:nvPr/>
        </p:nvSpPr>
        <p:spPr bwMode="auto">
          <a:xfrm>
            <a:off x="4824413" y="4822826"/>
            <a:ext cx="33337" cy="0"/>
          </a:xfrm>
          <a:prstGeom prst="line">
            <a:avLst/>
          </a:prstGeom>
          <a:noFill/>
          <a:ln w="19050">
            <a:solidFill>
              <a:srgbClr val="E958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" name="Oval 163"/>
          <p:cNvSpPr>
            <a:spLocks noChangeAspect="1" noChangeArrowheads="1"/>
          </p:cNvSpPr>
          <p:nvPr/>
        </p:nvSpPr>
        <p:spPr bwMode="auto">
          <a:xfrm rot="5400000">
            <a:off x="4526756" y="4596607"/>
            <a:ext cx="53975" cy="52388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0" name="Oval 164"/>
          <p:cNvSpPr>
            <a:spLocks noChangeAspect="1" noChangeArrowheads="1"/>
          </p:cNvSpPr>
          <p:nvPr/>
        </p:nvSpPr>
        <p:spPr bwMode="auto">
          <a:xfrm rot="5400000">
            <a:off x="4527550" y="4681538"/>
            <a:ext cx="52388" cy="52388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1" name="Oval 165"/>
          <p:cNvSpPr>
            <a:spLocks noChangeAspect="1" noChangeArrowheads="1"/>
          </p:cNvSpPr>
          <p:nvPr/>
        </p:nvSpPr>
        <p:spPr bwMode="auto">
          <a:xfrm rot="5400000">
            <a:off x="4526756" y="4766470"/>
            <a:ext cx="53975" cy="52388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2" name="AutoShape 166"/>
          <p:cNvSpPr>
            <a:spLocks noChangeAspect="1" noChangeArrowheads="1"/>
          </p:cNvSpPr>
          <p:nvPr/>
        </p:nvSpPr>
        <p:spPr bwMode="auto">
          <a:xfrm flipV="1">
            <a:off x="4533900" y="4832351"/>
            <a:ext cx="39688" cy="396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3" name="Text Box 167"/>
          <p:cNvSpPr txBox="1">
            <a:spLocks noChangeAspect="1" noChangeArrowheads="1"/>
          </p:cNvSpPr>
          <p:nvPr/>
        </p:nvSpPr>
        <p:spPr bwMode="auto">
          <a:xfrm rot="16200000">
            <a:off x="4229100" y="4308476"/>
            <a:ext cx="7429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Zespol zachodne</a:t>
            </a:r>
          </a:p>
        </p:txBody>
      </p:sp>
      <p:sp>
        <p:nvSpPr>
          <p:cNvPr id="164" name="Rectangle 168"/>
          <p:cNvSpPr>
            <a:spLocks noChangeAspect="1" noChangeArrowheads="1"/>
          </p:cNvSpPr>
          <p:nvPr/>
        </p:nvSpPr>
        <p:spPr bwMode="auto">
          <a:xfrm>
            <a:off x="6372225" y="4021138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5" name="Rectangle 169"/>
          <p:cNvSpPr>
            <a:spLocks noChangeAspect="1" noChangeArrowheads="1"/>
          </p:cNvSpPr>
          <p:nvPr/>
        </p:nvSpPr>
        <p:spPr bwMode="auto">
          <a:xfrm>
            <a:off x="6708775" y="4710113"/>
            <a:ext cx="409575" cy="173038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6" name="Rectangle 170"/>
          <p:cNvSpPr>
            <a:spLocks noChangeAspect="1" noChangeArrowheads="1"/>
          </p:cNvSpPr>
          <p:nvPr/>
        </p:nvSpPr>
        <p:spPr bwMode="auto">
          <a:xfrm>
            <a:off x="6708775" y="4708526"/>
            <a:ext cx="409575" cy="87312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7" name="Rectangle 171"/>
          <p:cNvSpPr>
            <a:spLocks noChangeAspect="1" noChangeArrowheads="1"/>
          </p:cNvSpPr>
          <p:nvPr/>
        </p:nvSpPr>
        <p:spPr bwMode="auto">
          <a:xfrm>
            <a:off x="6708775" y="4795838"/>
            <a:ext cx="409575" cy="26988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8" name="Rectangle 172"/>
          <p:cNvSpPr>
            <a:spLocks noChangeAspect="1" noChangeArrowheads="1"/>
          </p:cNvSpPr>
          <p:nvPr/>
        </p:nvSpPr>
        <p:spPr bwMode="auto">
          <a:xfrm>
            <a:off x="6708775" y="4672013"/>
            <a:ext cx="409575" cy="28575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69" name="Line 173"/>
          <p:cNvSpPr>
            <a:spLocks noChangeAspect="1" noChangeShapeType="1"/>
          </p:cNvSpPr>
          <p:nvPr/>
        </p:nvSpPr>
        <p:spPr bwMode="auto">
          <a:xfrm>
            <a:off x="6708775" y="4654551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0" name="Oval 174"/>
          <p:cNvSpPr>
            <a:spLocks noChangeAspect="1" noChangeArrowheads="1"/>
          </p:cNvSpPr>
          <p:nvPr/>
        </p:nvSpPr>
        <p:spPr bwMode="auto">
          <a:xfrm rot="5400000">
            <a:off x="6400007" y="4764882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1" name="AutoShape 175"/>
          <p:cNvSpPr>
            <a:spLocks noChangeAspect="1" noChangeArrowheads="1"/>
          </p:cNvSpPr>
          <p:nvPr/>
        </p:nvSpPr>
        <p:spPr bwMode="auto">
          <a:xfrm flipV="1">
            <a:off x="6403975" y="4830763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2" name="Text Box 176"/>
          <p:cNvSpPr txBox="1">
            <a:spLocks noChangeAspect="1" noChangeArrowheads="1"/>
          </p:cNvSpPr>
          <p:nvPr/>
        </p:nvSpPr>
        <p:spPr bwMode="auto">
          <a:xfrm rot="16200000">
            <a:off x="6141244" y="4253707"/>
            <a:ext cx="652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Jatki szewskie</a:t>
            </a:r>
          </a:p>
        </p:txBody>
      </p:sp>
      <p:sp>
        <p:nvSpPr>
          <p:cNvPr id="173" name="Rectangle 177"/>
          <p:cNvSpPr>
            <a:spLocks noChangeAspect="1" noChangeArrowheads="1"/>
          </p:cNvSpPr>
          <p:nvPr/>
        </p:nvSpPr>
        <p:spPr bwMode="auto">
          <a:xfrm>
            <a:off x="5429250" y="4021138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4" name="Rectangle 178"/>
          <p:cNvSpPr>
            <a:spLocks noChangeAspect="1" noChangeArrowheads="1"/>
          </p:cNvSpPr>
          <p:nvPr/>
        </p:nvSpPr>
        <p:spPr bwMode="auto">
          <a:xfrm>
            <a:off x="5767388" y="4683126"/>
            <a:ext cx="409575" cy="2000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5" name="Rectangle 179"/>
          <p:cNvSpPr>
            <a:spLocks noChangeAspect="1" noChangeArrowheads="1"/>
          </p:cNvSpPr>
          <p:nvPr/>
        </p:nvSpPr>
        <p:spPr bwMode="auto">
          <a:xfrm>
            <a:off x="5767388" y="4683126"/>
            <a:ext cx="409575" cy="8572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6" name="Rectangle 180"/>
          <p:cNvSpPr>
            <a:spLocks noChangeAspect="1" noChangeArrowheads="1"/>
          </p:cNvSpPr>
          <p:nvPr/>
        </p:nvSpPr>
        <p:spPr bwMode="auto">
          <a:xfrm>
            <a:off x="5767388" y="4770438"/>
            <a:ext cx="409575" cy="57150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ctr"/>
            <a:endParaRPr lang="fr-FR" altLang="fr-FR" noProof="1">
              <a:solidFill>
                <a:srgbClr val="080808"/>
              </a:solidFill>
            </a:endParaRPr>
          </a:p>
        </p:txBody>
      </p:sp>
      <p:sp>
        <p:nvSpPr>
          <p:cNvPr id="177" name="Rectangle 181"/>
          <p:cNvSpPr>
            <a:spLocks noChangeAspect="1" noChangeArrowheads="1"/>
          </p:cNvSpPr>
          <p:nvPr/>
        </p:nvSpPr>
        <p:spPr bwMode="auto">
          <a:xfrm>
            <a:off x="5767388" y="4613276"/>
            <a:ext cx="409575" cy="57150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78" name="Line 182"/>
          <p:cNvSpPr>
            <a:spLocks noChangeAspect="1" noChangeShapeType="1"/>
          </p:cNvSpPr>
          <p:nvPr/>
        </p:nvSpPr>
        <p:spPr bwMode="auto">
          <a:xfrm>
            <a:off x="5767388" y="4594226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" name="Oval 183"/>
          <p:cNvSpPr>
            <a:spLocks noChangeAspect="1" noChangeArrowheads="1"/>
          </p:cNvSpPr>
          <p:nvPr/>
        </p:nvSpPr>
        <p:spPr bwMode="auto">
          <a:xfrm rot="5400000">
            <a:off x="5458619" y="4764882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0" name="AutoShape 184"/>
          <p:cNvSpPr>
            <a:spLocks noChangeAspect="1" noChangeArrowheads="1"/>
          </p:cNvSpPr>
          <p:nvPr/>
        </p:nvSpPr>
        <p:spPr bwMode="auto">
          <a:xfrm flipV="1">
            <a:off x="5462588" y="4830763"/>
            <a:ext cx="41275" cy="412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1" name="Text Box 185"/>
          <p:cNvSpPr txBox="1">
            <a:spLocks noChangeAspect="1" noChangeArrowheads="1"/>
          </p:cNvSpPr>
          <p:nvPr/>
        </p:nvSpPr>
        <p:spPr bwMode="auto">
          <a:xfrm rot="16200000">
            <a:off x="5268118" y="4191795"/>
            <a:ext cx="5318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garbarskie</a:t>
            </a:r>
          </a:p>
        </p:txBody>
      </p:sp>
      <p:sp>
        <p:nvSpPr>
          <p:cNvPr id="182" name="Rectangle 186"/>
          <p:cNvSpPr>
            <a:spLocks noChangeAspect="1" noChangeArrowheads="1"/>
          </p:cNvSpPr>
          <p:nvPr/>
        </p:nvSpPr>
        <p:spPr bwMode="auto">
          <a:xfrm>
            <a:off x="7313613" y="4021138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3" name="Rectangle 187"/>
          <p:cNvSpPr>
            <a:spLocks noChangeAspect="1" noChangeArrowheads="1"/>
          </p:cNvSpPr>
          <p:nvPr/>
        </p:nvSpPr>
        <p:spPr bwMode="auto">
          <a:xfrm>
            <a:off x="7624763" y="4652963"/>
            <a:ext cx="428625" cy="230188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4" name="Rectangle 188"/>
          <p:cNvSpPr>
            <a:spLocks noChangeAspect="1" noChangeArrowheads="1"/>
          </p:cNvSpPr>
          <p:nvPr/>
        </p:nvSpPr>
        <p:spPr bwMode="auto">
          <a:xfrm>
            <a:off x="7624763" y="4738688"/>
            <a:ext cx="428625" cy="8572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5" name="Rectangle 189"/>
          <p:cNvSpPr>
            <a:spLocks noChangeAspect="1" noChangeArrowheads="1"/>
          </p:cNvSpPr>
          <p:nvPr/>
        </p:nvSpPr>
        <p:spPr bwMode="auto">
          <a:xfrm>
            <a:off x="7624763" y="4652963"/>
            <a:ext cx="428625" cy="8572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6" name="Rectangle 190"/>
          <p:cNvSpPr>
            <a:spLocks noChangeAspect="1" noChangeArrowheads="1"/>
          </p:cNvSpPr>
          <p:nvPr/>
        </p:nvSpPr>
        <p:spPr bwMode="auto">
          <a:xfrm>
            <a:off x="7624763" y="4616451"/>
            <a:ext cx="428625" cy="2698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7" name="Rectangle 191"/>
          <p:cNvSpPr>
            <a:spLocks noChangeAspect="1" noChangeArrowheads="1"/>
          </p:cNvSpPr>
          <p:nvPr/>
        </p:nvSpPr>
        <p:spPr bwMode="auto">
          <a:xfrm>
            <a:off x="7624763" y="4581526"/>
            <a:ext cx="428625" cy="26987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283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8" name="Oval 192"/>
          <p:cNvSpPr>
            <a:spLocks noChangeAspect="1" noChangeArrowheads="1"/>
          </p:cNvSpPr>
          <p:nvPr/>
        </p:nvSpPr>
        <p:spPr bwMode="auto">
          <a:xfrm rot="5400000">
            <a:off x="7340600" y="4592638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89" name="Oval 193"/>
          <p:cNvSpPr>
            <a:spLocks noChangeAspect="1" noChangeArrowheads="1"/>
          </p:cNvSpPr>
          <p:nvPr/>
        </p:nvSpPr>
        <p:spPr bwMode="auto">
          <a:xfrm rot="5400000">
            <a:off x="7340600" y="4678363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0" name="Oval 194"/>
          <p:cNvSpPr>
            <a:spLocks noChangeAspect="1" noChangeArrowheads="1"/>
          </p:cNvSpPr>
          <p:nvPr/>
        </p:nvSpPr>
        <p:spPr bwMode="auto">
          <a:xfrm rot="5400000">
            <a:off x="7341394" y="4764882"/>
            <a:ext cx="52387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1" name="AutoShape 195"/>
          <p:cNvSpPr>
            <a:spLocks noChangeAspect="1" noChangeArrowheads="1"/>
          </p:cNvSpPr>
          <p:nvPr/>
        </p:nvSpPr>
        <p:spPr bwMode="auto">
          <a:xfrm flipV="1">
            <a:off x="7346950" y="4830763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2" name="Text Box 196"/>
          <p:cNvSpPr txBox="1">
            <a:spLocks noChangeAspect="1" noChangeArrowheads="1"/>
          </p:cNvSpPr>
          <p:nvPr/>
        </p:nvSpPr>
        <p:spPr bwMode="auto">
          <a:xfrm rot="16200000">
            <a:off x="7073107" y="4244182"/>
            <a:ext cx="6524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Kramy bogate</a:t>
            </a:r>
          </a:p>
        </p:txBody>
      </p:sp>
      <p:sp>
        <p:nvSpPr>
          <p:cNvPr id="193" name="Rectangle 197"/>
          <p:cNvSpPr>
            <a:spLocks noChangeAspect="1" noChangeArrowheads="1"/>
          </p:cNvSpPr>
          <p:nvPr/>
        </p:nvSpPr>
        <p:spPr bwMode="auto">
          <a:xfrm>
            <a:off x="5437188" y="4978401"/>
            <a:ext cx="863600" cy="863600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4" name="Rectangle 198"/>
          <p:cNvSpPr>
            <a:spLocks noChangeAspect="1" noChangeArrowheads="1"/>
          </p:cNvSpPr>
          <p:nvPr/>
        </p:nvSpPr>
        <p:spPr bwMode="auto">
          <a:xfrm>
            <a:off x="5689600" y="5378451"/>
            <a:ext cx="449263" cy="458787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5" name="Rectangle 199"/>
          <p:cNvSpPr>
            <a:spLocks noChangeAspect="1" noChangeArrowheads="1"/>
          </p:cNvSpPr>
          <p:nvPr/>
        </p:nvSpPr>
        <p:spPr bwMode="auto">
          <a:xfrm>
            <a:off x="5689600" y="5462588"/>
            <a:ext cx="449263" cy="230188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6" name="Line 200"/>
          <p:cNvSpPr>
            <a:spLocks noChangeAspect="1" noChangeShapeType="1"/>
          </p:cNvSpPr>
          <p:nvPr/>
        </p:nvSpPr>
        <p:spPr bwMode="auto">
          <a:xfrm>
            <a:off x="5688013" y="5362576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" name="Line 201"/>
          <p:cNvSpPr>
            <a:spLocks noChangeAspect="1" noChangeShapeType="1"/>
          </p:cNvSpPr>
          <p:nvPr/>
        </p:nvSpPr>
        <p:spPr bwMode="auto">
          <a:xfrm>
            <a:off x="5689600" y="5341938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8" name="Rectangle 202"/>
          <p:cNvSpPr>
            <a:spLocks noChangeAspect="1" noChangeArrowheads="1"/>
          </p:cNvSpPr>
          <p:nvPr/>
        </p:nvSpPr>
        <p:spPr bwMode="auto">
          <a:xfrm>
            <a:off x="5689600" y="5378451"/>
            <a:ext cx="449263" cy="8572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199" name="Oval 203"/>
          <p:cNvSpPr>
            <a:spLocks noChangeAspect="1" noChangeArrowheads="1"/>
          </p:cNvSpPr>
          <p:nvPr/>
        </p:nvSpPr>
        <p:spPr bwMode="auto">
          <a:xfrm rot="5400000">
            <a:off x="5465763" y="5721350"/>
            <a:ext cx="52388" cy="55563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0" name="AutoShape 204"/>
          <p:cNvSpPr>
            <a:spLocks noChangeAspect="1" noChangeArrowheads="1"/>
          </p:cNvSpPr>
          <p:nvPr/>
        </p:nvSpPr>
        <p:spPr bwMode="auto">
          <a:xfrm flipV="1">
            <a:off x="5470525" y="5788026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1" name="Text Box 205"/>
          <p:cNvSpPr txBox="1">
            <a:spLocks noChangeAspect="1" noChangeArrowheads="1"/>
          </p:cNvSpPr>
          <p:nvPr/>
        </p:nvSpPr>
        <p:spPr bwMode="auto">
          <a:xfrm rot="16200000">
            <a:off x="5327650" y="5084763"/>
            <a:ext cx="4064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Ratusz</a:t>
            </a:r>
          </a:p>
        </p:txBody>
      </p:sp>
      <p:sp>
        <p:nvSpPr>
          <p:cNvPr id="202" name="Rectangle 206"/>
          <p:cNvSpPr>
            <a:spLocks noChangeAspect="1" noChangeArrowheads="1"/>
          </p:cNvSpPr>
          <p:nvPr/>
        </p:nvSpPr>
        <p:spPr bwMode="auto">
          <a:xfrm>
            <a:off x="4500563" y="4978401"/>
            <a:ext cx="863600" cy="863600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3" name="Rectangle 207"/>
          <p:cNvSpPr>
            <a:spLocks noChangeAspect="1" noChangeArrowheads="1"/>
          </p:cNvSpPr>
          <p:nvPr/>
        </p:nvSpPr>
        <p:spPr bwMode="auto">
          <a:xfrm>
            <a:off x="4752975" y="5608638"/>
            <a:ext cx="447675" cy="230188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4" name="Rectangle 208"/>
          <p:cNvSpPr>
            <a:spLocks noChangeAspect="1" noChangeArrowheads="1"/>
          </p:cNvSpPr>
          <p:nvPr/>
        </p:nvSpPr>
        <p:spPr bwMode="auto">
          <a:xfrm>
            <a:off x="4752975" y="5664201"/>
            <a:ext cx="447675" cy="114300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5" name="Rectangle 209"/>
          <p:cNvSpPr>
            <a:spLocks noChangeAspect="1" noChangeArrowheads="1"/>
          </p:cNvSpPr>
          <p:nvPr/>
        </p:nvSpPr>
        <p:spPr bwMode="auto">
          <a:xfrm>
            <a:off x="4752975" y="5608638"/>
            <a:ext cx="447675" cy="5715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6" name="Line 210"/>
          <p:cNvSpPr>
            <a:spLocks noChangeAspect="1" noChangeShapeType="1"/>
          </p:cNvSpPr>
          <p:nvPr/>
        </p:nvSpPr>
        <p:spPr bwMode="auto">
          <a:xfrm>
            <a:off x="4751388" y="5595938"/>
            <a:ext cx="34925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" name="Line 211"/>
          <p:cNvSpPr>
            <a:spLocks noChangeAspect="1" noChangeShapeType="1"/>
          </p:cNvSpPr>
          <p:nvPr/>
        </p:nvSpPr>
        <p:spPr bwMode="auto">
          <a:xfrm>
            <a:off x="4752975" y="5575301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" name="Oval 212"/>
          <p:cNvSpPr>
            <a:spLocks noChangeAspect="1" noChangeArrowheads="1"/>
          </p:cNvSpPr>
          <p:nvPr/>
        </p:nvSpPr>
        <p:spPr bwMode="auto">
          <a:xfrm rot="5400000">
            <a:off x="4528344" y="5722144"/>
            <a:ext cx="52388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09" name="AutoShape 213"/>
          <p:cNvSpPr>
            <a:spLocks noChangeAspect="1" noChangeArrowheads="1"/>
          </p:cNvSpPr>
          <p:nvPr/>
        </p:nvSpPr>
        <p:spPr bwMode="auto">
          <a:xfrm flipV="1">
            <a:off x="4533900" y="5788026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0" name="Text Box 214"/>
          <p:cNvSpPr txBox="1">
            <a:spLocks noChangeAspect="1" noChangeArrowheads="1"/>
          </p:cNvSpPr>
          <p:nvPr/>
        </p:nvSpPr>
        <p:spPr bwMode="auto">
          <a:xfrm rot="16200000">
            <a:off x="4379119" y="5090320"/>
            <a:ext cx="4143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Kabaty</a:t>
            </a:r>
          </a:p>
        </p:txBody>
      </p:sp>
      <p:sp>
        <p:nvSpPr>
          <p:cNvPr id="211" name="Rectangle 215"/>
          <p:cNvSpPr>
            <a:spLocks noChangeAspect="1" noChangeArrowheads="1"/>
          </p:cNvSpPr>
          <p:nvPr/>
        </p:nvSpPr>
        <p:spPr bwMode="auto">
          <a:xfrm>
            <a:off x="7313613" y="4978401"/>
            <a:ext cx="863600" cy="863600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2" name="Rectangle 216"/>
          <p:cNvSpPr>
            <a:spLocks noChangeAspect="1" noChangeArrowheads="1"/>
          </p:cNvSpPr>
          <p:nvPr/>
        </p:nvSpPr>
        <p:spPr bwMode="auto">
          <a:xfrm>
            <a:off x="7623175" y="5119688"/>
            <a:ext cx="547688" cy="717550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3" name="Rectangle 217"/>
          <p:cNvSpPr>
            <a:spLocks noChangeAspect="1" noChangeArrowheads="1"/>
          </p:cNvSpPr>
          <p:nvPr/>
        </p:nvSpPr>
        <p:spPr bwMode="auto">
          <a:xfrm>
            <a:off x="7623175" y="5048251"/>
            <a:ext cx="547688" cy="5873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4" name="Rectangle 218"/>
          <p:cNvSpPr>
            <a:spLocks noChangeAspect="1" noChangeArrowheads="1"/>
          </p:cNvSpPr>
          <p:nvPr/>
        </p:nvSpPr>
        <p:spPr bwMode="auto">
          <a:xfrm>
            <a:off x="7623175" y="5119688"/>
            <a:ext cx="547688" cy="574675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15" name="Line 219"/>
          <p:cNvSpPr>
            <a:spLocks noChangeAspect="1" noChangeShapeType="1"/>
          </p:cNvSpPr>
          <p:nvPr/>
        </p:nvSpPr>
        <p:spPr bwMode="auto">
          <a:xfrm>
            <a:off x="7623175" y="5033963"/>
            <a:ext cx="33338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" name="Rectangle 220"/>
          <p:cNvSpPr>
            <a:spLocks noChangeAspect="1" noChangeArrowheads="1"/>
          </p:cNvSpPr>
          <p:nvPr/>
        </p:nvSpPr>
        <p:spPr bwMode="auto">
          <a:xfrm>
            <a:off x="7623175" y="5121276"/>
            <a:ext cx="547688" cy="114300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grpSp>
        <p:nvGrpSpPr>
          <p:cNvPr id="217" name="Group 221"/>
          <p:cNvGrpSpPr>
            <a:grpSpLocks noChangeAspect="1"/>
          </p:cNvGrpSpPr>
          <p:nvPr/>
        </p:nvGrpSpPr>
        <p:grpSpPr bwMode="auto">
          <a:xfrm rot="5400000">
            <a:off x="7212013" y="5592763"/>
            <a:ext cx="311150" cy="53975"/>
            <a:chOff x="1950" y="3388"/>
            <a:chExt cx="410" cy="71"/>
          </a:xfrm>
        </p:grpSpPr>
        <p:sp>
          <p:nvSpPr>
            <p:cNvPr id="267" name="Oval 222"/>
            <p:cNvSpPr>
              <a:spLocks noChangeAspect="1" noChangeArrowheads="1"/>
            </p:cNvSpPr>
            <p:nvPr/>
          </p:nvSpPr>
          <p:spPr bwMode="auto">
            <a:xfrm>
              <a:off x="1950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68" name="Oval 223"/>
            <p:cNvSpPr>
              <a:spLocks noChangeAspect="1" noChangeArrowheads="1"/>
            </p:cNvSpPr>
            <p:nvPr/>
          </p:nvSpPr>
          <p:spPr bwMode="auto">
            <a:xfrm>
              <a:off x="2063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69" name="Oval 224"/>
            <p:cNvSpPr>
              <a:spLocks noChangeAspect="1" noChangeArrowheads="1"/>
            </p:cNvSpPr>
            <p:nvPr/>
          </p:nvSpPr>
          <p:spPr bwMode="auto">
            <a:xfrm>
              <a:off x="2176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  <p:sp>
          <p:nvSpPr>
            <p:cNvPr id="270" name="Oval 225"/>
            <p:cNvSpPr>
              <a:spLocks noChangeAspect="1" noChangeArrowheads="1"/>
            </p:cNvSpPr>
            <p:nvPr/>
          </p:nvSpPr>
          <p:spPr bwMode="auto">
            <a:xfrm>
              <a:off x="2289" y="3388"/>
              <a:ext cx="71" cy="71"/>
            </a:xfrm>
            <a:prstGeom prst="ellipse">
              <a:avLst/>
            </a:prstGeom>
            <a:solidFill>
              <a:srgbClr val="49524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080808"/>
                </a:solidFill>
              </a:endParaRPr>
            </a:p>
          </p:txBody>
        </p:sp>
      </p:grpSp>
      <p:sp>
        <p:nvSpPr>
          <p:cNvPr id="218" name="Text Box 226"/>
          <p:cNvSpPr txBox="1">
            <a:spLocks noChangeAspect="1" noChangeArrowheads="1"/>
          </p:cNvSpPr>
          <p:nvPr/>
        </p:nvSpPr>
        <p:spPr bwMode="auto">
          <a:xfrm rot="16200000">
            <a:off x="7127875" y="5160964"/>
            <a:ext cx="5429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Sukiennice</a:t>
            </a:r>
          </a:p>
        </p:txBody>
      </p:sp>
      <p:sp>
        <p:nvSpPr>
          <p:cNvPr id="219" name="Rectangle 227"/>
          <p:cNvSpPr>
            <a:spLocks noChangeAspect="1" noChangeArrowheads="1"/>
          </p:cNvSpPr>
          <p:nvPr/>
        </p:nvSpPr>
        <p:spPr bwMode="auto">
          <a:xfrm>
            <a:off x="6375400" y="4978401"/>
            <a:ext cx="863600" cy="863600"/>
          </a:xfrm>
          <a:prstGeom prst="rect">
            <a:avLst/>
          </a:prstGeom>
          <a:noFill/>
          <a:ln w="28575">
            <a:solidFill>
              <a:srgbClr val="3333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0" name="Rectangle 228"/>
          <p:cNvSpPr>
            <a:spLocks noChangeAspect="1" noChangeArrowheads="1"/>
          </p:cNvSpPr>
          <p:nvPr/>
        </p:nvSpPr>
        <p:spPr bwMode="auto">
          <a:xfrm>
            <a:off x="6621463" y="5434013"/>
            <a:ext cx="508000" cy="403225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1" name="Rectangle 229"/>
          <p:cNvSpPr>
            <a:spLocks noChangeAspect="1" noChangeArrowheads="1"/>
          </p:cNvSpPr>
          <p:nvPr/>
        </p:nvSpPr>
        <p:spPr bwMode="auto">
          <a:xfrm>
            <a:off x="6621463" y="5461001"/>
            <a:ext cx="508000" cy="173037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2" name="Line 230"/>
          <p:cNvSpPr>
            <a:spLocks noChangeAspect="1" noChangeShapeType="1"/>
          </p:cNvSpPr>
          <p:nvPr/>
        </p:nvSpPr>
        <p:spPr bwMode="auto">
          <a:xfrm>
            <a:off x="6621463" y="5395913"/>
            <a:ext cx="34925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3" name="Rectangle 231"/>
          <p:cNvSpPr>
            <a:spLocks noChangeAspect="1" noChangeArrowheads="1"/>
          </p:cNvSpPr>
          <p:nvPr/>
        </p:nvSpPr>
        <p:spPr bwMode="auto">
          <a:xfrm>
            <a:off x="6621463" y="5434013"/>
            <a:ext cx="508000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4" name="Line 232"/>
          <p:cNvSpPr>
            <a:spLocks noChangeAspect="1" noChangeShapeType="1"/>
          </p:cNvSpPr>
          <p:nvPr/>
        </p:nvSpPr>
        <p:spPr bwMode="auto">
          <a:xfrm>
            <a:off x="6621463" y="5416551"/>
            <a:ext cx="34925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" name="Oval 233"/>
          <p:cNvSpPr>
            <a:spLocks noChangeAspect="1" noChangeArrowheads="1"/>
          </p:cNvSpPr>
          <p:nvPr/>
        </p:nvSpPr>
        <p:spPr bwMode="auto">
          <a:xfrm rot="5400000">
            <a:off x="6403182" y="5722144"/>
            <a:ext cx="52388" cy="53975"/>
          </a:xfrm>
          <a:prstGeom prst="ellipse">
            <a:avLst/>
          </a:prstGeom>
          <a:solidFill>
            <a:srgbClr val="49524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6" name="AutoShape 234"/>
          <p:cNvSpPr>
            <a:spLocks noChangeAspect="1" noChangeArrowheads="1"/>
          </p:cNvSpPr>
          <p:nvPr/>
        </p:nvSpPr>
        <p:spPr bwMode="auto">
          <a:xfrm flipV="1">
            <a:off x="6408738" y="5788026"/>
            <a:ext cx="41275" cy="4127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7" name="Text Box 235"/>
          <p:cNvSpPr txBox="1">
            <a:spLocks noChangeAspect="1" noChangeArrowheads="1"/>
          </p:cNvSpPr>
          <p:nvPr/>
        </p:nvSpPr>
        <p:spPr bwMode="auto">
          <a:xfrm rot="16200000">
            <a:off x="6144419" y="5177632"/>
            <a:ext cx="6080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Wielka waga</a:t>
            </a:r>
          </a:p>
        </p:txBody>
      </p:sp>
      <p:sp>
        <p:nvSpPr>
          <p:cNvPr id="228" name="Rectangle 236"/>
          <p:cNvSpPr>
            <a:spLocks noChangeAspect="1" noChangeArrowheads="1"/>
          </p:cNvSpPr>
          <p:nvPr/>
        </p:nvSpPr>
        <p:spPr bwMode="auto">
          <a:xfrm>
            <a:off x="5430838" y="6332538"/>
            <a:ext cx="865187" cy="458788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29" name="Text Box 237"/>
          <p:cNvSpPr txBox="1">
            <a:spLocks noChangeAspect="1" noChangeArrowheads="1"/>
          </p:cNvSpPr>
          <p:nvPr/>
        </p:nvSpPr>
        <p:spPr bwMode="auto">
          <a:xfrm rot="16200000">
            <a:off x="5311775" y="6072189"/>
            <a:ext cx="4857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Wojciech</a:t>
            </a:r>
          </a:p>
        </p:txBody>
      </p:sp>
      <p:sp>
        <p:nvSpPr>
          <p:cNvPr id="230" name="Rectangle 238"/>
          <p:cNvSpPr>
            <a:spLocks noChangeAspect="1" noChangeArrowheads="1"/>
          </p:cNvSpPr>
          <p:nvPr/>
        </p:nvSpPr>
        <p:spPr bwMode="auto">
          <a:xfrm>
            <a:off x="5430838" y="5929313"/>
            <a:ext cx="865187" cy="8636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1" name="Rectangle 239"/>
          <p:cNvSpPr>
            <a:spLocks noChangeAspect="1" noChangeArrowheads="1"/>
          </p:cNvSpPr>
          <p:nvPr/>
        </p:nvSpPr>
        <p:spPr bwMode="auto">
          <a:xfrm>
            <a:off x="5430838" y="6359526"/>
            <a:ext cx="865187" cy="201612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2" name="Rectangle 240"/>
          <p:cNvSpPr>
            <a:spLocks noChangeAspect="1" noChangeArrowheads="1"/>
          </p:cNvSpPr>
          <p:nvPr/>
        </p:nvSpPr>
        <p:spPr bwMode="auto">
          <a:xfrm>
            <a:off x="5430838" y="6292851"/>
            <a:ext cx="865187" cy="26987"/>
          </a:xfrm>
          <a:prstGeom prst="rect">
            <a:avLst/>
          </a:prstGeom>
          <a:solidFill>
            <a:srgbClr val="374C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3" name="Rectangle 241"/>
          <p:cNvSpPr>
            <a:spLocks noChangeAspect="1" noChangeArrowheads="1"/>
          </p:cNvSpPr>
          <p:nvPr/>
        </p:nvSpPr>
        <p:spPr bwMode="auto">
          <a:xfrm>
            <a:off x="5430838" y="6224588"/>
            <a:ext cx="865187" cy="57150"/>
          </a:xfrm>
          <a:prstGeom prst="rect">
            <a:avLst/>
          </a:prstGeom>
          <a:solidFill>
            <a:srgbClr val="283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283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4" name="Rectangle 242"/>
          <p:cNvSpPr>
            <a:spLocks noChangeAspect="1" noChangeArrowheads="1"/>
          </p:cNvSpPr>
          <p:nvPr/>
        </p:nvSpPr>
        <p:spPr bwMode="auto">
          <a:xfrm>
            <a:off x="5430838" y="6332538"/>
            <a:ext cx="865187" cy="26988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5" name="Oval 243"/>
          <p:cNvSpPr>
            <a:spLocks noChangeAspect="1" noChangeArrowheads="1"/>
          </p:cNvSpPr>
          <p:nvPr/>
        </p:nvSpPr>
        <p:spPr bwMode="auto">
          <a:xfrm rot="5400000">
            <a:off x="5457825" y="6586538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6" name="Oval 244"/>
          <p:cNvSpPr>
            <a:spLocks noChangeAspect="1" noChangeArrowheads="1"/>
          </p:cNvSpPr>
          <p:nvPr/>
        </p:nvSpPr>
        <p:spPr bwMode="auto">
          <a:xfrm rot="5400000">
            <a:off x="5457825" y="6672263"/>
            <a:ext cx="53975" cy="53975"/>
          </a:xfrm>
          <a:prstGeom prst="ellipse">
            <a:avLst/>
          </a:prstGeom>
          <a:solidFill>
            <a:srgbClr val="49524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7" name="Rectangle 245"/>
          <p:cNvSpPr>
            <a:spLocks noChangeAspect="1" noChangeArrowheads="1"/>
          </p:cNvSpPr>
          <p:nvPr/>
        </p:nvSpPr>
        <p:spPr bwMode="auto">
          <a:xfrm>
            <a:off x="4500563" y="5930901"/>
            <a:ext cx="862012" cy="862012"/>
          </a:xfrm>
          <a:prstGeom prst="rect">
            <a:avLst/>
          </a:prstGeom>
          <a:noFill/>
          <a:ln w="9525">
            <a:solidFill>
              <a:srgbClr val="333333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8" name="Rectangle 246"/>
          <p:cNvSpPr>
            <a:spLocks noChangeAspect="1" noChangeArrowheads="1"/>
          </p:cNvSpPr>
          <p:nvPr/>
        </p:nvSpPr>
        <p:spPr bwMode="auto">
          <a:xfrm>
            <a:off x="4751388" y="5983288"/>
            <a:ext cx="612775" cy="804863"/>
          </a:xfrm>
          <a:prstGeom prst="rect">
            <a:avLst/>
          </a:prstGeom>
          <a:solidFill>
            <a:srgbClr val="B2320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39" name="Rectangle 247"/>
          <p:cNvSpPr>
            <a:spLocks noChangeAspect="1" noChangeArrowheads="1"/>
          </p:cNvSpPr>
          <p:nvPr/>
        </p:nvSpPr>
        <p:spPr bwMode="auto">
          <a:xfrm>
            <a:off x="4751388" y="6122988"/>
            <a:ext cx="612775" cy="458788"/>
          </a:xfrm>
          <a:prstGeom prst="rect">
            <a:avLst/>
          </a:prstGeom>
          <a:solidFill>
            <a:srgbClr val="E958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0" name="Rectangle 248"/>
          <p:cNvSpPr>
            <a:spLocks noChangeAspect="1" noChangeArrowheads="1"/>
          </p:cNvSpPr>
          <p:nvPr/>
        </p:nvSpPr>
        <p:spPr bwMode="auto">
          <a:xfrm>
            <a:off x="4751388" y="5981701"/>
            <a:ext cx="612775" cy="142875"/>
          </a:xfrm>
          <a:prstGeom prst="rect">
            <a:avLst/>
          </a:prstGeom>
          <a:solidFill>
            <a:srgbClr val="601B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1" name="Oval 249"/>
          <p:cNvSpPr>
            <a:spLocks noChangeAspect="1" noChangeArrowheads="1"/>
          </p:cNvSpPr>
          <p:nvPr/>
        </p:nvSpPr>
        <p:spPr bwMode="auto">
          <a:xfrm rot="5400000">
            <a:off x="4528344" y="6673057"/>
            <a:ext cx="52387" cy="53975"/>
          </a:xfrm>
          <a:prstGeom prst="ellipse">
            <a:avLst/>
          </a:prstGeom>
          <a:solidFill>
            <a:srgbClr val="49524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2" name="Text Box 250"/>
          <p:cNvSpPr txBox="1">
            <a:spLocks noChangeAspect="1" noChangeArrowheads="1"/>
          </p:cNvSpPr>
          <p:nvPr/>
        </p:nvSpPr>
        <p:spPr bwMode="auto">
          <a:xfrm rot="16200000">
            <a:off x="4221162" y="6196014"/>
            <a:ext cx="7461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00138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600" noProof="1">
                <a:solidFill>
                  <a:srgbClr val="080808"/>
                </a:solidFill>
                <a:latin typeface="Tahoma" panose="020B0604030504040204" pitchFamily="34" charset="0"/>
              </a:rPr>
              <a:t>Wieza ratuszowa</a:t>
            </a:r>
          </a:p>
        </p:txBody>
      </p:sp>
      <p:sp>
        <p:nvSpPr>
          <p:cNvPr id="243" name="Rectangle 251"/>
          <p:cNvSpPr>
            <a:spLocks noChangeArrowheads="1"/>
          </p:cNvSpPr>
          <p:nvPr/>
        </p:nvSpPr>
        <p:spPr bwMode="auto">
          <a:xfrm>
            <a:off x="6469063" y="5965826"/>
            <a:ext cx="1708150" cy="8175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4" name="Rectangle 252"/>
          <p:cNvSpPr>
            <a:spLocks noChangeArrowheads="1"/>
          </p:cNvSpPr>
          <p:nvPr/>
        </p:nvSpPr>
        <p:spPr bwMode="auto">
          <a:xfrm>
            <a:off x="6510338" y="6180138"/>
            <a:ext cx="234950" cy="92075"/>
          </a:xfrm>
          <a:prstGeom prst="rect">
            <a:avLst/>
          </a:prstGeom>
          <a:noFill/>
          <a:ln w="19050" algn="ctr">
            <a:solidFill>
              <a:srgbClr val="3333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5" name="Rectangle 253"/>
          <p:cNvSpPr>
            <a:spLocks noChangeArrowheads="1"/>
          </p:cNvSpPr>
          <p:nvPr/>
        </p:nvSpPr>
        <p:spPr bwMode="auto">
          <a:xfrm>
            <a:off x="6510338" y="6329363"/>
            <a:ext cx="234950" cy="90488"/>
          </a:xfrm>
          <a:prstGeom prst="rect">
            <a:avLst/>
          </a:prstGeom>
          <a:noFill/>
          <a:ln w="12700" cap="rnd" algn="ctr">
            <a:solidFill>
              <a:srgbClr val="4D4D4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6" name="Rectangle 254"/>
          <p:cNvSpPr>
            <a:spLocks noChangeArrowheads="1"/>
          </p:cNvSpPr>
          <p:nvPr/>
        </p:nvSpPr>
        <p:spPr bwMode="auto">
          <a:xfrm>
            <a:off x="6510338" y="6477001"/>
            <a:ext cx="234950" cy="9207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47" name="Text Box 255"/>
          <p:cNvSpPr txBox="1">
            <a:spLocks noChangeArrowheads="1"/>
          </p:cNvSpPr>
          <p:nvPr/>
        </p:nvSpPr>
        <p:spPr bwMode="auto">
          <a:xfrm>
            <a:off x="6856413" y="5964238"/>
            <a:ext cx="1316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Town administration</a:t>
            </a:r>
          </a:p>
        </p:txBody>
      </p:sp>
      <p:sp>
        <p:nvSpPr>
          <p:cNvPr id="248" name="Text Box 256"/>
          <p:cNvSpPr txBox="1">
            <a:spLocks noChangeArrowheads="1"/>
          </p:cNvSpPr>
          <p:nvPr/>
        </p:nvSpPr>
        <p:spPr bwMode="auto">
          <a:xfrm>
            <a:off x="6856413" y="6110288"/>
            <a:ext cx="1336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Trade administration</a:t>
            </a:r>
          </a:p>
        </p:txBody>
      </p:sp>
      <p:sp>
        <p:nvSpPr>
          <p:cNvPr id="249" name="Text Box 257"/>
          <p:cNvSpPr txBox="1">
            <a:spLocks noChangeArrowheads="1"/>
          </p:cNvSpPr>
          <p:nvPr/>
        </p:nvSpPr>
        <p:spPr bwMode="auto">
          <a:xfrm>
            <a:off x="6856413" y="6251576"/>
            <a:ext cx="1098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Trading facilities</a:t>
            </a:r>
          </a:p>
        </p:txBody>
      </p:sp>
      <p:sp>
        <p:nvSpPr>
          <p:cNvPr id="250" name="Text Box 258"/>
          <p:cNvSpPr txBox="1">
            <a:spLocks noChangeArrowheads="1"/>
          </p:cNvSpPr>
          <p:nvPr/>
        </p:nvSpPr>
        <p:spPr bwMode="auto">
          <a:xfrm>
            <a:off x="6856413" y="6399213"/>
            <a:ext cx="9509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Religious use</a:t>
            </a:r>
          </a:p>
        </p:txBody>
      </p:sp>
      <p:sp>
        <p:nvSpPr>
          <p:cNvPr id="251" name="Rectangle 259"/>
          <p:cNvSpPr>
            <a:spLocks noChangeArrowheads="1"/>
          </p:cNvSpPr>
          <p:nvPr/>
        </p:nvSpPr>
        <p:spPr bwMode="auto">
          <a:xfrm>
            <a:off x="6510338" y="6626226"/>
            <a:ext cx="234950" cy="90487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333333"/>
            </a:solidFill>
            <a:prstDash val="lg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52" name="Text Box 260"/>
          <p:cNvSpPr txBox="1">
            <a:spLocks noChangeArrowheads="1"/>
          </p:cNvSpPr>
          <p:nvPr/>
        </p:nvSpPr>
        <p:spPr bwMode="auto">
          <a:xfrm>
            <a:off x="6856413" y="6548438"/>
            <a:ext cx="1357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152525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noProof="1">
                <a:solidFill>
                  <a:srgbClr val="080808"/>
                </a:solidFill>
              </a:rPr>
              <a:t>Unlocalised artefacts</a:t>
            </a:r>
          </a:p>
        </p:txBody>
      </p:sp>
      <p:sp>
        <p:nvSpPr>
          <p:cNvPr id="253" name="Rectangle 261"/>
          <p:cNvSpPr>
            <a:spLocks noChangeArrowheads="1"/>
          </p:cNvSpPr>
          <p:nvPr/>
        </p:nvSpPr>
        <p:spPr bwMode="auto">
          <a:xfrm>
            <a:off x="6507163" y="6032501"/>
            <a:ext cx="234950" cy="90487"/>
          </a:xfrm>
          <a:prstGeom prst="rect">
            <a:avLst/>
          </a:prstGeom>
          <a:noFill/>
          <a:ln w="9525" algn="ctr">
            <a:solidFill>
              <a:srgbClr val="292929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080808"/>
              </a:solidFill>
            </a:endParaRPr>
          </a:p>
        </p:txBody>
      </p:sp>
      <p:sp>
        <p:nvSpPr>
          <p:cNvPr id="254" name="Text Box 262"/>
          <p:cNvSpPr txBox="1">
            <a:spLocks noChangeArrowheads="1"/>
          </p:cNvSpPr>
          <p:nvPr/>
        </p:nvSpPr>
        <p:spPr bwMode="auto">
          <a:xfrm>
            <a:off x="4770438" y="-8264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chemeClr val="tx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55" name="Text Box 263"/>
          <p:cNvSpPr txBox="1">
            <a:spLocks noChangeArrowheads="1"/>
          </p:cNvSpPr>
          <p:nvPr/>
        </p:nvSpPr>
        <p:spPr bwMode="auto">
          <a:xfrm>
            <a:off x="5743575" y="-8264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chemeClr val="tx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256" name="Text Box 264"/>
          <p:cNvSpPr txBox="1">
            <a:spLocks noChangeArrowheads="1"/>
          </p:cNvSpPr>
          <p:nvPr/>
        </p:nvSpPr>
        <p:spPr bwMode="auto">
          <a:xfrm>
            <a:off x="6675438" y="-8264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chemeClr val="tx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257" name="Text Box 265"/>
          <p:cNvSpPr txBox="1">
            <a:spLocks noChangeArrowheads="1"/>
          </p:cNvSpPr>
          <p:nvPr/>
        </p:nvSpPr>
        <p:spPr bwMode="auto">
          <a:xfrm>
            <a:off x="7575550" y="-8264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chemeClr val="tx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258" name="Text Box 266"/>
          <p:cNvSpPr txBox="1">
            <a:spLocks noChangeArrowheads="1"/>
          </p:cNvSpPr>
          <p:nvPr/>
        </p:nvSpPr>
        <p:spPr bwMode="auto">
          <a:xfrm>
            <a:off x="4049713" y="485775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59" name="Text Box 267"/>
          <p:cNvSpPr txBox="1">
            <a:spLocks noChangeArrowheads="1"/>
          </p:cNvSpPr>
          <p:nvPr/>
        </p:nvSpPr>
        <p:spPr bwMode="auto">
          <a:xfrm>
            <a:off x="4049713" y="1423987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60" name="Text Box 268"/>
          <p:cNvSpPr txBox="1">
            <a:spLocks noChangeArrowheads="1"/>
          </p:cNvSpPr>
          <p:nvPr/>
        </p:nvSpPr>
        <p:spPr bwMode="auto">
          <a:xfrm>
            <a:off x="4049713" y="2355850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61" name="Text Box 269"/>
          <p:cNvSpPr txBox="1">
            <a:spLocks noChangeArrowheads="1"/>
          </p:cNvSpPr>
          <p:nvPr/>
        </p:nvSpPr>
        <p:spPr bwMode="auto">
          <a:xfrm>
            <a:off x="4049713" y="337661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62" name="Text Box 270"/>
          <p:cNvSpPr txBox="1">
            <a:spLocks noChangeArrowheads="1"/>
          </p:cNvSpPr>
          <p:nvPr/>
        </p:nvSpPr>
        <p:spPr bwMode="auto">
          <a:xfrm>
            <a:off x="4049713" y="428466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263" name="Text Box 271"/>
          <p:cNvSpPr txBox="1">
            <a:spLocks noChangeArrowheads="1"/>
          </p:cNvSpPr>
          <p:nvPr/>
        </p:nvSpPr>
        <p:spPr bwMode="auto">
          <a:xfrm>
            <a:off x="4049713" y="5251451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264" name="Text Box 272"/>
          <p:cNvSpPr txBox="1">
            <a:spLocks noChangeArrowheads="1"/>
          </p:cNvSpPr>
          <p:nvPr/>
        </p:nvSpPr>
        <p:spPr bwMode="auto">
          <a:xfrm>
            <a:off x="4049713" y="6210301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 defTabSz="12954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129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b="1" noProof="1">
                <a:solidFill>
                  <a:srgbClr val="080808"/>
                </a:solidFill>
                <a:latin typeface="Courier New" panose="02070309020205020404" pitchFamily="49" charset="0"/>
              </a:rPr>
              <a:t>7</a:t>
            </a:r>
          </a:p>
        </p:txBody>
      </p:sp>
      <p:sp>
        <p:nvSpPr>
          <p:cNvPr id="265" name="Line 273"/>
          <p:cNvSpPr>
            <a:spLocks noChangeAspect="1" noChangeShapeType="1"/>
          </p:cNvSpPr>
          <p:nvPr/>
        </p:nvSpPr>
        <p:spPr bwMode="auto">
          <a:xfrm>
            <a:off x="4757738" y="5967413"/>
            <a:ext cx="33337" cy="0"/>
          </a:xfrm>
          <a:prstGeom prst="line">
            <a:avLst/>
          </a:prstGeom>
          <a:noFill/>
          <a:ln w="19050">
            <a:solidFill>
              <a:srgbClr val="374C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" name="Line 274"/>
          <p:cNvSpPr>
            <a:spLocks noChangeAspect="1" noChangeShapeType="1"/>
          </p:cNvSpPr>
          <p:nvPr/>
        </p:nvSpPr>
        <p:spPr bwMode="auto">
          <a:xfrm>
            <a:off x="4757738" y="5946776"/>
            <a:ext cx="34925" cy="0"/>
          </a:xfrm>
          <a:prstGeom prst="line">
            <a:avLst/>
          </a:prstGeom>
          <a:noFill/>
          <a:ln w="19050">
            <a:solidFill>
              <a:srgbClr val="283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5" name="Group 287"/>
          <p:cNvGrpSpPr>
            <a:grpSpLocks/>
          </p:cNvGrpSpPr>
          <p:nvPr/>
        </p:nvGrpSpPr>
        <p:grpSpPr bwMode="auto">
          <a:xfrm>
            <a:off x="890588" y="620713"/>
            <a:ext cx="2870200" cy="2868612"/>
            <a:chOff x="30" y="15"/>
            <a:chExt cx="3055" cy="3053"/>
          </a:xfrm>
        </p:grpSpPr>
        <p:pic>
          <p:nvPicPr>
            <p:cNvPr id="276" name="Picture 28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66" t="25000" r="9222" b="5334"/>
            <a:stretch>
              <a:fillRect/>
            </a:stretch>
          </p:blipFill>
          <p:spPr bwMode="auto">
            <a:xfrm>
              <a:off x="30" y="15"/>
              <a:ext cx="3055" cy="3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7" name="Rectangle 289"/>
            <p:cNvSpPr>
              <a:spLocks noChangeArrowheads="1"/>
            </p:cNvSpPr>
            <p:nvPr/>
          </p:nvSpPr>
          <p:spPr bwMode="auto">
            <a:xfrm>
              <a:off x="733" y="1739"/>
              <a:ext cx="576" cy="748"/>
            </a:xfrm>
            <a:prstGeom prst="rect">
              <a:avLst/>
            </a:prstGeom>
            <a:noFill/>
            <a:ln w="9525" algn="ctr">
              <a:solidFill>
                <a:srgbClr val="333333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278" name="Rectangle 290"/>
            <p:cNvSpPr>
              <a:spLocks noChangeArrowheads="1"/>
            </p:cNvSpPr>
            <p:nvPr/>
          </p:nvSpPr>
          <p:spPr bwMode="auto">
            <a:xfrm>
              <a:off x="2230" y="2124"/>
              <a:ext cx="314" cy="295"/>
            </a:xfrm>
            <a:prstGeom prst="rect">
              <a:avLst/>
            </a:prstGeom>
            <a:noFill/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279" name="Rectangle 291"/>
            <p:cNvSpPr>
              <a:spLocks noChangeArrowheads="1"/>
            </p:cNvSpPr>
            <p:nvPr/>
          </p:nvSpPr>
          <p:spPr bwMode="auto">
            <a:xfrm>
              <a:off x="2090" y="1724"/>
              <a:ext cx="182" cy="295"/>
            </a:xfrm>
            <a:prstGeom prst="rect">
              <a:avLst/>
            </a:prstGeom>
            <a:noFill/>
            <a:ln w="19050" algn="ctr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280" name="Rectangle 292"/>
            <p:cNvSpPr>
              <a:spLocks noChangeArrowheads="1"/>
            </p:cNvSpPr>
            <p:nvPr/>
          </p:nvSpPr>
          <p:spPr bwMode="auto">
            <a:xfrm>
              <a:off x="1738" y="2216"/>
              <a:ext cx="430" cy="295"/>
            </a:xfrm>
            <a:prstGeom prst="rect">
              <a:avLst/>
            </a:prstGeom>
            <a:noFill/>
            <a:ln w="19050" algn="ctr">
              <a:solidFill>
                <a:srgbClr val="3333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281" name="Freeform 293"/>
            <p:cNvSpPr>
              <a:spLocks/>
            </p:cNvSpPr>
            <p:nvPr/>
          </p:nvSpPr>
          <p:spPr bwMode="auto">
            <a:xfrm>
              <a:off x="868" y="927"/>
              <a:ext cx="1492" cy="1260"/>
            </a:xfrm>
            <a:custGeom>
              <a:avLst/>
              <a:gdLst>
                <a:gd name="T0" fmla="*/ 6 w 1492"/>
                <a:gd name="T1" fmla="*/ 0 h 1260"/>
                <a:gd name="T2" fmla="*/ 1492 w 1492"/>
                <a:gd name="T3" fmla="*/ 2 h 1260"/>
                <a:gd name="T4" fmla="*/ 1490 w 1492"/>
                <a:gd name="T5" fmla="*/ 774 h 1260"/>
                <a:gd name="T6" fmla="*/ 1196 w 1492"/>
                <a:gd name="T7" fmla="*/ 774 h 1260"/>
                <a:gd name="T8" fmla="*/ 1194 w 1492"/>
                <a:gd name="T9" fmla="*/ 1260 h 1260"/>
                <a:gd name="T10" fmla="*/ 490 w 1492"/>
                <a:gd name="T11" fmla="*/ 1260 h 1260"/>
                <a:gd name="T12" fmla="*/ 490 w 1492"/>
                <a:gd name="T13" fmla="*/ 692 h 1260"/>
                <a:gd name="T14" fmla="*/ 0 w 1492"/>
                <a:gd name="T15" fmla="*/ 690 h 1260"/>
                <a:gd name="T16" fmla="*/ 6 w 1492"/>
                <a:gd name="T17" fmla="*/ 0 h 12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92" h="1260">
                  <a:moveTo>
                    <a:pt x="6" y="0"/>
                  </a:moveTo>
                  <a:lnTo>
                    <a:pt x="1492" y="2"/>
                  </a:lnTo>
                  <a:lnTo>
                    <a:pt x="1490" y="774"/>
                  </a:lnTo>
                  <a:lnTo>
                    <a:pt x="1196" y="774"/>
                  </a:lnTo>
                  <a:lnTo>
                    <a:pt x="1194" y="1260"/>
                  </a:lnTo>
                  <a:lnTo>
                    <a:pt x="490" y="1260"/>
                  </a:lnTo>
                  <a:lnTo>
                    <a:pt x="490" y="692"/>
                  </a:lnTo>
                  <a:lnTo>
                    <a:pt x="0" y="690"/>
                  </a:lnTo>
                  <a:lnTo>
                    <a:pt x="6" y="0"/>
                  </a:lnTo>
                </a:path>
              </a:pathLst>
            </a:custGeom>
            <a:noFill/>
            <a:ln w="9525" cap="rnd" cmpd="sng">
              <a:solidFill>
                <a:srgbClr val="33333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86" name="Rectangle 285"/>
          <p:cNvSpPr>
            <a:spLocks noChangeAspect="1"/>
          </p:cNvSpPr>
          <p:nvPr/>
        </p:nvSpPr>
        <p:spPr>
          <a:xfrm>
            <a:off x="7272338" y="4930775"/>
            <a:ext cx="955674" cy="960439"/>
          </a:xfrm>
          <a:prstGeom prst="rect">
            <a:avLst/>
          </a:prstGeom>
          <a:solidFill>
            <a:srgbClr val="FFC000">
              <a:alpha val="39000"/>
            </a:srgbClr>
          </a:solidFill>
          <a:ln w="34925" cap="flat">
            <a:solidFill>
              <a:schemeClr val="tx1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695115" y="3016863"/>
            <a:ext cx="7537660" cy="3817337"/>
            <a:chOff x="695115" y="3016863"/>
            <a:chExt cx="7537660" cy="3817337"/>
          </a:xfrm>
        </p:grpSpPr>
        <p:sp>
          <p:nvSpPr>
            <p:cNvPr id="283" name="Rectangle 282"/>
            <p:cNvSpPr/>
            <p:nvPr/>
          </p:nvSpPr>
          <p:spPr>
            <a:xfrm>
              <a:off x="6327775" y="3016863"/>
              <a:ext cx="1905000" cy="966788"/>
            </a:xfrm>
            <a:prstGeom prst="rect">
              <a:avLst/>
            </a:prstGeom>
            <a:solidFill>
              <a:srgbClr val="FFFFFF">
                <a:alpha val="3000"/>
              </a:srgbClr>
            </a:solidFill>
            <a:ln w="34925" cap="flat">
              <a:solidFill>
                <a:srgbClr val="C00000"/>
              </a:solidFill>
              <a:miter lim="400000"/>
            </a:ln>
            <a:effectLst>
              <a:outerShdw blurRad="50800" dist="50800" dir="7800000" algn="ctr" rotWithShape="0">
                <a:schemeClr val="tx1">
                  <a:alpha val="99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84" name="Rectangle 283"/>
            <p:cNvSpPr>
              <a:spLocks/>
            </p:cNvSpPr>
            <p:nvPr/>
          </p:nvSpPr>
          <p:spPr>
            <a:xfrm>
              <a:off x="4464014" y="4935339"/>
              <a:ext cx="2771811" cy="936000"/>
            </a:xfrm>
            <a:prstGeom prst="rect">
              <a:avLst/>
            </a:prstGeom>
            <a:solidFill>
              <a:srgbClr val="FFFFFF">
                <a:alpha val="3000"/>
              </a:srgbClr>
            </a:solidFill>
            <a:ln w="34925" cap="flat">
              <a:solidFill>
                <a:srgbClr val="C00000"/>
              </a:solidFill>
              <a:miter lim="400000"/>
            </a:ln>
            <a:effectLst>
              <a:outerShdw blurRad="50800" dist="50800" dir="7800000" algn="ctr" rotWithShape="0">
                <a:schemeClr val="tx1">
                  <a:alpha val="99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squar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85" name="Rectangle 284"/>
            <p:cNvSpPr>
              <a:spLocks/>
            </p:cNvSpPr>
            <p:nvPr/>
          </p:nvSpPr>
          <p:spPr>
            <a:xfrm>
              <a:off x="4470400" y="5898200"/>
              <a:ext cx="926306" cy="936000"/>
            </a:xfrm>
            <a:prstGeom prst="rect">
              <a:avLst/>
            </a:prstGeom>
            <a:solidFill>
              <a:srgbClr val="FFFFFF">
                <a:alpha val="3000"/>
              </a:srgbClr>
            </a:solidFill>
            <a:ln w="34925" cap="flat">
              <a:solidFill>
                <a:srgbClr val="C00000"/>
              </a:solidFill>
              <a:miter lim="400000"/>
            </a:ln>
            <a:effectLst>
              <a:outerShdw blurRad="50800" dist="50800" dir="7800000" algn="ctr" rotWithShape="0">
                <a:schemeClr val="tx1">
                  <a:alpha val="99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squar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cxnSp>
          <p:nvCxnSpPr>
            <p:cNvPr id="3" name="Connecteur droit 2"/>
            <p:cNvCxnSpPr/>
            <p:nvPr/>
          </p:nvCxnSpPr>
          <p:spPr>
            <a:xfrm>
              <a:off x="695115" y="4067829"/>
              <a:ext cx="1202052" cy="0"/>
            </a:xfrm>
            <a:prstGeom prst="line">
              <a:avLst/>
            </a:prstGeom>
            <a:solidFill>
              <a:srgbClr val="FFFFFF">
                <a:alpha val="3000"/>
              </a:srgbClr>
            </a:solidFill>
            <a:ln w="34925" cap="flat">
              <a:solidFill>
                <a:srgbClr val="C00000"/>
              </a:solidFill>
              <a:miter lim="400000"/>
            </a:ln>
            <a:effectLst>
              <a:outerShdw blurRad="50800" dist="50800" dir="7800000" algn="ctr" rotWithShape="0">
                <a:schemeClr val="tx1">
                  <a:alpha val="99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287" name="Connecteur droit 286"/>
          <p:cNvCxnSpPr/>
          <p:nvPr/>
        </p:nvCxnSpPr>
        <p:spPr>
          <a:xfrm>
            <a:off x="677863" y="5354306"/>
            <a:ext cx="1202052" cy="0"/>
          </a:xfrm>
          <a:prstGeom prst="line">
            <a:avLst/>
          </a:prstGeom>
          <a:solidFill>
            <a:srgbClr val="FFC000">
              <a:alpha val="39000"/>
            </a:srgbClr>
          </a:solidFill>
          <a:ln w="34925" cap="flat">
            <a:solidFill>
              <a:schemeClr val="tx1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8" name="Text Box 5"/>
          <p:cNvSpPr txBox="1">
            <a:spLocks noChangeArrowheads="1"/>
          </p:cNvSpPr>
          <p:nvPr/>
        </p:nvSpPr>
        <p:spPr bwMode="auto">
          <a:xfrm>
            <a:off x="677863" y="3825875"/>
            <a:ext cx="33877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 smtClean="0">
                <a:latin typeface="Calibri" panose="020F0502020204030204" pitchFamily="34" charset="0"/>
              </a:rPr>
              <a:t>administration</a:t>
            </a:r>
            <a:r>
              <a:rPr lang="fr-FR" altLang="fr-FR" sz="1400" dirty="0" smtClean="0">
                <a:latin typeface="Calibri" panose="020F0502020204030204" pitchFamily="34" charset="0"/>
              </a:rPr>
              <a:t> : c4</a:t>
            </a:r>
            <a:r>
              <a:rPr lang="fr-FR" altLang="fr-FR" sz="1400" dirty="0">
                <a:latin typeface="Calibri" panose="020F0502020204030204" pitchFamily="34" charset="0"/>
              </a:rPr>
              <a:t>, d4, </a:t>
            </a:r>
            <a:r>
              <a:rPr lang="fr-FR" altLang="fr-FR" sz="1400" dirty="0" smtClean="0">
                <a:latin typeface="Calibri" panose="020F0502020204030204" pitchFamily="34" charset="0"/>
              </a:rPr>
              <a:t>a6, b6, c6, a7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latin typeface="Calibri" panose="020F0502020204030204" pitchFamily="34" charset="0"/>
              </a:rPr>
              <a:t>durées </a:t>
            </a:r>
            <a:r>
              <a:rPr lang="fr-FR" altLang="fr-FR" sz="1400" dirty="0">
                <a:latin typeface="Calibri" panose="020F0502020204030204" pitchFamily="34" charset="0"/>
              </a:rPr>
              <a:t>de vie plus longues que la moyenne, </a:t>
            </a:r>
            <a:endParaRPr lang="fr-FR" altLang="fr-FR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latin typeface="Calibri" panose="020F0502020204030204" pitchFamily="34" charset="0"/>
              </a:rPr>
              <a:t>moins </a:t>
            </a:r>
            <a:r>
              <a:rPr lang="fr-FR" altLang="fr-FR" sz="1400" dirty="0">
                <a:latin typeface="Calibri" panose="020F0502020204030204" pitchFamily="34" charset="0"/>
              </a:rPr>
              <a:t>de scénarii alternatifs (zones vertes</a:t>
            </a:r>
            <a:r>
              <a:rPr lang="fr-FR" altLang="fr-FR" sz="1400" dirty="0" smtClean="0">
                <a:latin typeface="Calibri" panose="020F0502020204030204" pitchFamily="34" charset="0"/>
              </a:rPr>
              <a:t>);</a:t>
            </a:r>
            <a:endParaRPr lang="fr-FR" altLang="fr-FR" sz="1400" dirty="0">
              <a:latin typeface="Calibri" panose="020F0502020204030204" pitchFamily="34" charset="0"/>
            </a:endParaRPr>
          </a:p>
        </p:txBody>
      </p:sp>
      <p:sp>
        <p:nvSpPr>
          <p:cNvPr id="289" name="Text Box 5"/>
          <p:cNvSpPr txBox="1">
            <a:spLocks noChangeArrowheads="1"/>
          </p:cNvSpPr>
          <p:nvPr/>
        </p:nvSpPr>
        <p:spPr bwMode="auto">
          <a:xfrm>
            <a:off x="668774" y="5109606"/>
            <a:ext cx="33877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latin typeface="Calibri" panose="020F0502020204030204" pitchFamily="34" charset="0"/>
              </a:rPr>
              <a:t>exception :  d6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latin typeface="Calibri" panose="020F0502020204030204" pitchFamily="34" charset="0"/>
              </a:rPr>
              <a:t>plusieurs </a:t>
            </a:r>
            <a:r>
              <a:rPr lang="fr-FR" altLang="fr-FR" sz="1400" dirty="0">
                <a:latin typeface="Calibri" panose="020F0502020204030204" pitchFamily="34" charset="0"/>
              </a:rPr>
              <a:t>scénarii alternatifs, </a:t>
            </a:r>
            <a:endParaRPr lang="fr-FR" altLang="fr-FR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latin typeface="Calibri" panose="020F0502020204030204" pitchFamily="34" charset="0"/>
              </a:rPr>
              <a:t>valeur </a:t>
            </a:r>
            <a:r>
              <a:rPr lang="fr-FR" altLang="fr-FR" sz="1400" dirty="0">
                <a:latin typeface="Calibri" panose="020F0502020204030204" pitchFamily="34" charset="0"/>
              </a:rPr>
              <a:t>maximum pour les points d’initialisation alternatifs.</a:t>
            </a:r>
            <a:endParaRPr lang="fr-FR" altLang="fr-F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381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0" animBg="1"/>
      <p:bldP spid="289" grpId="0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825</Words>
  <Application>Microsoft Office PowerPoint</Application>
  <PresentationFormat>Affichage à l'écran (4:3)</PresentationFormat>
  <Paragraphs>244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Gill Sans Light</vt:lpstr>
      <vt:lpstr>Tahoma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655</cp:revision>
  <dcterms:created xsi:type="dcterms:W3CDTF">2014-07-04T08:23:44Z</dcterms:created>
  <dcterms:modified xsi:type="dcterms:W3CDTF">2021-11-23T14:24:22Z</dcterms:modified>
</cp:coreProperties>
</file>