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63" r:id="rId2"/>
  </p:sldIdLst>
  <p:sldSz cx="9144000" cy="6858000" type="screen4x3"/>
  <p:notesSz cx="6858000" cy="9144000"/>
  <p:defaultTextStyle>
    <a:defPPr>
      <a:defRPr lang="fr-FR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Gill Sans Light"/>
        <a:cs typeface="Gill Sans Light"/>
      </a:defRPr>
    </a:lvl9pPr>
  </p:defaultTextStyle>
  <p:extLst>
    <p:ext uri="{EFAFB233-063F-42B5-8137-9DF3F51BA10A}">
      <p15:sldGuideLst xmlns:p15="http://schemas.microsoft.com/office/powerpoint/2012/main">
        <p15:guide id="1" orient="horz" pos="2153">
          <p15:clr>
            <a:srgbClr val="A4A3A4"/>
          </p15:clr>
        </p15:guide>
        <p15:guide id="2" pos="4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80808"/>
    <a:srgbClr val="008A3E"/>
    <a:srgbClr val="FFFFFF"/>
    <a:srgbClr val="585650"/>
    <a:srgbClr val="A40202"/>
    <a:srgbClr val="3A6B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7" autoAdjust="0"/>
    <p:restoredTop sz="98378" autoAdjust="0"/>
  </p:normalViewPr>
  <p:slideViewPr>
    <p:cSldViewPr snapToGrid="0">
      <p:cViewPr varScale="1">
        <p:scale>
          <a:sx n="101" d="100"/>
          <a:sy n="101" d="100"/>
        </p:scale>
        <p:origin x="540" y="108"/>
      </p:cViewPr>
      <p:guideLst>
        <p:guide orient="horz" pos="2153"/>
        <p:guide pos="4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392"/>
    </p:cViewPr>
  </p:sorterViewPr>
  <p:gridSpacing cx="72010" cy="7201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DA05FC9E-4FA5-4DA6-9E08-81F53D1F2CEF}" type="datetimeFigureOut">
              <a:rPr lang="fr-FR" altLang="fr-FR"/>
              <a:pPr>
                <a:defRPr/>
              </a:pPr>
              <a:t>16/01/2019</a:t>
            </a:fld>
            <a:endParaRPr lang="fr-FR" altLang="fr-FR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931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noProof="0" smtClean="0"/>
              <a:t>Cliquez pour modifier les styles du texte du masque</a:t>
            </a:r>
          </a:p>
          <a:p>
            <a:pPr lvl="1"/>
            <a:r>
              <a:rPr lang="fr-FR" altLang="fr-FR" noProof="0" smtClean="0"/>
              <a:t>Deuxième niveau</a:t>
            </a:r>
          </a:p>
          <a:p>
            <a:pPr lvl="2"/>
            <a:r>
              <a:rPr lang="fr-FR" altLang="fr-FR" noProof="0" smtClean="0"/>
              <a:t>Troisième niveau</a:t>
            </a:r>
          </a:p>
          <a:p>
            <a:pPr lvl="3"/>
            <a:r>
              <a:rPr lang="fr-FR" altLang="fr-FR" noProof="0" smtClean="0"/>
              <a:t>Quatrième niveau</a:t>
            </a:r>
          </a:p>
          <a:p>
            <a:pPr lvl="4"/>
            <a:r>
              <a:rPr lang="fr-FR" altLang="fr-FR" noProof="0" smtClean="0"/>
              <a:t>Cinquième niveau</a:t>
            </a:r>
          </a:p>
        </p:txBody>
      </p:sp>
      <p:sp>
        <p:nvSpPr>
          <p:cNvPr id="931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endParaRPr lang="fr-FR" altLang="fr-FR"/>
          </a:p>
        </p:txBody>
      </p:sp>
      <p:sp>
        <p:nvSpPr>
          <p:cNvPr id="931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Gill Sans Light"/>
              </a:defRPr>
            </a:lvl1pPr>
          </a:lstStyle>
          <a:p>
            <a:pPr>
              <a:defRPr/>
            </a:pPr>
            <a:fld id="{A6949904-67F6-4984-919B-90CD560653EA}" type="slidenum">
              <a:rPr lang="fr-FR" altLang="fr-FR"/>
              <a:pPr>
                <a:defRPr/>
              </a:pPr>
              <a:t>‹N°›</a:t>
            </a:fld>
            <a:endParaRPr lang="fr-FR" altLang="fr-FR"/>
          </a:p>
        </p:txBody>
      </p:sp>
    </p:spTree>
    <p:extLst>
      <p:ext uri="{BB962C8B-B14F-4D97-AF65-F5344CB8AC3E}">
        <p14:creationId xmlns:p14="http://schemas.microsoft.com/office/powerpoint/2010/main" val="273030850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Espace réservé de l'image des diapositives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4099" name="Espace réservé des commentaires 2"/>
          <p:cNvSpPr>
            <a:spLocks noGrp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fr-FR" altLang="fr-FR" smtClean="0"/>
          </a:p>
        </p:txBody>
      </p:sp>
      <p:sp>
        <p:nvSpPr>
          <p:cNvPr id="4100" name="Espace réservé du numéro de diapositive 3"/>
          <p:cNvSpPr>
            <a:spLocks noGrp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fld id="{04B8BD5C-8A4A-4C05-A9B9-1F2FCDBBFE6C}" type="slidenum">
              <a:rPr lang="fr-FR" altLang="fr-FR" smtClean="0">
                <a:latin typeface="Gill Sans Light"/>
              </a:rPr>
              <a:pPr/>
              <a:t>1</a:t>
            </a:fld>
            <a:endParaRPr lang="fr-FR" altLang="fr-FR" smtClean="0">
              <a:latin typeface="Gill Sans Light"/>
            </a:endParaRPr>
          </a:p>
        </p:txBody>
      </p:sp>
    </p:spTree>
    <p:extLst>
      <p:ext uri="{BB962C8B-B14F-4D97-AF65-F5344CB8AC3E}">
        <p14:creationId xmlns:p14="http://schemas.microsoft.com/office/powerpoint/2010/main" val="34094891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250032" y="1437680"/>
            <a:ext cx="8643938" cy="2277070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250032" y="3705820"/>
            <a:ext cx="8643938" cy="910828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92556899"/>
      </p:ext>
    </p:extLst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34420944"/>
      </p:ext>
    </p:extLst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978643464"/>
      </p:ext>
    </p:extLst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23534961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250032" y="2286000"/>
            <a:ext cx="8643938" cy="2277070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1156992229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Shape 13"/>
          <p:cNvSpPr>
            <a:spLocks noGrp="1"/>
          </p:cNvSpPr>
          <p:nvPr>
            <p:ph type="title"/>
          </p:nvPr>
        </p:nvSpPr>
        <p:spPr>
          <a:xfrm>
            <a:off x="250031" y="714375"/>
            <a:ext cx="4143375" cy="2732484"/>
          </a:xfrm>
          <a:prstGeom prst="rect">
            <a:avLst/>
          </a:prstGeom>
        </p:spPr>
        <p:txBody>
          <a:bodyPr anchor="b"/>
          <a:lstStyle/>
          <a:p>
            <a:pPr lvl="0"/>
            <a:r>
              <a:rPr/>
              <a:t>Title Text</a:t>
            </a:r>
          </a:p>
        </p:txBody>
      </p:sp>
      <p:sp>
        <p:nvSpPr>
          <p:cNvPr id="14" name="Shape 14"/>
          <p:cNvSpPr>
            <a:spLocks noGrp="1"/>
          </p:cNvSpPr>
          <p:nvPr>
            <p:ph type="body" idx="1"/>
          </p:nvPr>
        </p:nvSpPr>
        <p:spPr>
          <a:xfrm>
            <a:off x="250031" y="3437931"/>
            <a:ext cx="4143375" cy="2732484"/>
          </a:xfrm>
          <a:prstGeom prst="rect">
            <a:avLst/>
          </a:prstGeom>
        </p:spPr>
        <p:txBody>
          <a:bodyPr anchor="t"/>
          <a:lstStyle>
            <a:lvl1pPr marL="0" indent="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1pPr>
            <a:lvl2pPr marL="0" indent="16072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2pPr>
            <a:lvl3pPr marL="0" indent="321440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3pPr>
            <a:lvl4pPr marL="0" indent="482161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4pPr>
            <a:lvl5pPr marL="0" indent="642882" algn="ctr">
              <a:lnSpc>
                <a:spcPct val="100000"/>
              </a:lnSpc>
              <a:spcBef>
                <a:spcPts val="0"/>
              </a:spcBef>
              <a:buSzTx/>
              <a:buNone/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03190918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</p:spTree>
    <p:extLst>
      <p:ext uri="{BB962C8B-B14F-4D97-AF65-F5344CB8AC3E}">
        <p14:creationId xmlns:p14="http://schemas.microsoft.com/office/powerpoint/2010/main" val="61602529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19" name="Shape 19"/>
          <p:cNvSpPr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1386255050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r>
              <a:rPr/>
              <a:t>Title Text</a:t>
            </a:r>
          </a:p>
        </p:txBody>
      </p:sp>
      <p:sp>
        <p:nvSpPr>
          <p:cNvPr id="22" name="Shape 22"/>
          <p:cNvSpPr>
            <a:spLocks noGrp="1"/>
          </p:cNvSpPr>
          <p:nvPr>
            <p:ph type="body" idx="1"/>
          </p:nvPr>
        </p:nvSpPr>
        <p:spPr>
          <a:xfrm>
            <a:off x="250031" y="1919884"/>
            <a:ext cx="4143375" cy="4429125"/>
          </a:xfrm>
          <a:prstGeom prst="rect">
            <a:avLst/>
          </a:prstGeom>
        </p:spPr>
        <p:txBody>
          <a:bodyPr/>
          <a:lstStyle>
            <a:lvl1pPr marL="303583" indent="-303583">
              <a:lnSpc>
                <a:spcPct val="100000"/>
              </a:lnSpc>
              <a:spcBef>
                <a:spcPts val="2672"/>
              </a:spcBef>
              <a:defRPr sz="2700"/>
            </a:lvl1pPr>
            <a:lvl2pPr marL="607166" indent="-303583">
              <a:lnSpc>
                <a:spcPct val="100000"/>
              </a:lnSpc>
              <a:spcBef>
                <a:spcPts val="2672"/>
              </a:spcBef>
              <a:defRPr sz="2700"/>
            </a:lvl2pPr>
            <a:lvl3pPr marL="910749" indent="-303583">
              <a:lnSpc>
                <a:spcPct val="100000"/>
              </a:lnSpc>
              <a:spcBef>
                <a:spcPts val="2672"/>
              </a:spcBef>
              <a:defRPr sz="2700"/>
            </a:lvl3pPr>
            <a:lvl4pPr marL="1214332" indent="-303583">
              <a:lnSpc>
                <a:spcPct val="100000"/>
              </a:lnSpc>
              <a:spcBef>
                <a:spcPts val="2672"/>
              </a:spcBef>
              <a:defRPr sz="2700"/>
            </a:lvl4pPr>
            <a:lvl5pPr marL="1517916" indent="-303583">
              <a:lnSpc>
                <a:spcPct val="100000"/>
              </a:lnSpc>
              <a:spcBef>
                <a:spcPts val="2672"/>
              </a:spcBef>
              <a:defRPr sz="2700"/>
            </a:lvl5pPr>
          </a:lstStyle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2998349727"/>
      </p:ext>
    </p:extLst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Shape 24"/>
          <p:cNvSpPr>
            <a:spLocks noGrp="1"/>
          </p:cNvSpPr>
          <p:nvPr>
            <p:ph type="body" idx="1"/>
          </p:nvPr>
        </p:nvSpPr>
        <p:spPr>
          <a:xfrm>
            <a:off x="535781" y="535781"/>
            <a:ext cx="8063508" cy="5777508"/>
          </a:xfrm>
          <a:prstGeom prst="rect">
            <a:avLst/>
          </a:prstGeom>
        </p:spPr>
        <p:txBody>
          <a:bodyPr/>
          <a:lstStyle/>
          <a:p>
            <a:pPr lvl="0"/>
            <a:r>
              <a:rPr/>
              <a:t>Body Level One</a:t>
            </a:r>
          </a:p>
          <a:p>
            <a:pPr lvl="1"/>
            <a:r>
              <a:rPr/>
              <a:t>Body Level Two</a:t>
            </a:r>
          </a:p>
          <a:p>
            <a:pPr lvl="2"/>
            <a:r>
              <a:rPr/>
              <a:t>Body Level Three</a:t>
            </a:r>
          </a:p>
          <a:p>
            <a:pPr lvl="3"/>
            <a:r>
              <a:rPr/>
              <a:t>Body Level Four</a:t>
            </a:r>
          </a:p>
          <a:p>
            <a:pPr lvl="4"/>
            <a:r>
              <a:rPr/>
              <a:t>Body Level Five</a:t>
            </a:r>
          </a:p>
        </p:txBody>
      </p:sp>
    </p:spTree>
    <p:extLst>
      <p:ext uri="{BB962C8B-B14F-4D97-AF65-F5344CB8AC3E}">
        <p14:creationId xmlns:p14="http://schemas.microsoft.com/office/powerpoint/2010/main" val="3601646272"/>
      </p:ext>
    </p:extLst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214230145"/>
      </p:ext>
    </p:extLst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8349774"/>
      </p:ext>
    </p:extLst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250825" y="179388"/>
            <a:ext cx="8643938" cy="1714500"/>
          </a:xfrm>
          <a:prstGeom prst="rect">
            <a:avLst/>
          </a:prstGeom>
          <a:ln w="12700">
            <a:miter lim="400000"/>
          </a:ln>
          <a:extLst>
            <a:ext uri="{C572A759-6A51-4108-AA02-DFA0A04FC94B}"/>
          </a:extLst>
        </p:spPr>
        <p:txBody>
          <a:bodyPr lIns="0" tIns="0" rIns="0" bIns="0" anchor="ctr">
            <a:normAutofit/>
          </a:bodyPr>
          <a:lstStyle/>
          <a:p>
            <a:pPr lvl="0"/>
            <a:r>
              <a:rPr/>
              <a:t>Title Text</a:t>
            </a:r>
          </a:p>
        </p:txBody>
      </p:sp>
      <p:sp>
        <p:nvSpPr>
          <p:cNvPr id="1027" name="Shape 3"/>
          <p:cNvSpPr>
            <a:spLocks noGrp="1"/>
          </p:cNvSpPr>
          <p:nvPr>
            <p:ph type="body" idx="1"/>
          </p:nvPr>
        </p:nvSpPr>
        <p:spPr bwMode="auto">
          <a:xfrm>
            <a:off x="250825" y="1919288"/>
            <a:ext cx="8643938" cy="4429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4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>
                <a:sym typeface="Gill Sans Light"/>
              </a:rPr>
              <a:t>Body Level One</a:t>
            </a:r>
          </a:p>
          <a:p>
            <a:pPr lvl="1"/>
            <a:r>
              <a:rPr lang="fr-FR" altLang="fr-FR" smtClean="0">
                <a:sym typeface="Gill Sans Light"/>
              </a:rPr>
              <a:t>Body Level Two</a:t>
            </a:r>
          </a:p>
          <a:p>
            <a:pPr lvl="2"/>
            <a:r>
              <a:rPr lang="fr-FR" altLang="fr-FR" smtClean="0">
                <a:sym typeface="Gill Sans Light"/>
              </a:rPr>
              <a:t>Body Level Three</a:t>
            </a:r>
          </a:p>
          <a:p>
            <a:pPr lvl="3"/>
            <a:r>
              <a:rPr lang="fr-FR" altLang="fr-FR" smtClean="0">
                <a:sym typeface="Gill Sans Light"/>
              </a:rPr>
              <a:t>Body Level Four</a:t>
            </a:r>
          </a:p>
          <a:p>
            <a:pPr lvl="4"/>
            <a:r>
              <a:rPr lang="fr-FR" altLang="fr-FR" smtClean="0">
                <a:sym typeface="Gill Sans Light"/>
              </a:rPr>
              <a:t>Body Level Five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 spd="med"/>
  <p:txStyles>
    <p:titleStyle>
      <a:lvl1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algn="ctr" defTabSz="409575" rtl="0" eaLnBrk="0" fontAlgn="base" hangingPunct="0">
        <a:spcBef>
          <a:spcPct val="0"/>
        </a:spcBef>
        <a:spcAft>
          <a:spcPct val="0"/>
        </a:spcAft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 sz="5100" cap="all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titleStyle>
    <p:bodyStyle>
      <a:lvl1pPr marL="36512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1pPr>
      <a:lvl2pPr marL="73183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2pPr>
      <a:lvl3pPr marL="1096963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3pPr>
      <a:lvl4pPr marL="1463675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4pPr>
      <a:lvl5pPr marL="1830388" indent="-365125" algn="l" defTabSz="409575" rtl="0" eaLnBrk="0" fontAlgn="base" hangingPunct="0">
        <a:lnSpc>
          <a:spcPct val="120000"/>
        </a:lnSpc>
        <a:spcBef>
          <a:spcPts val="3238"/>
        </a:spcBef>
        <a:spcAft>
          <a:spcPct val="0"/>
        </a:spcAft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5pPr>
      <a:lvl6pPr marL="219651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6pPr>
      <a:lvl7pPr marL="2562598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7pPr>
      <a:lvl8pPr marL="2928683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8pPr>
      <a:lvl9pPr marL="3294769" indent="-366085" defTabSz="410730">
        <a:lnSpc>
          <a:spcPct val="120000"/>
        </a:lnSpc>
        <a:spcBef>
          <a:spcPts val="3234"/>
        </a:spcBef>
        <a:buSzPct val="82000"/>
        <a:buChar char="•"/>
        <a:defRPr sz="3200">
          <a:solidFill>
            <a:srgbClr val="535353"/>
          </a:solidFill>
          <a:latin typeface="+mn-lt"/>
          <a:ea typeface="+mn-ea"/>
          <a:cs typeface="+mn-cs"/>
          <a:sym typeface="Gill Sans Light"/>
        </a:defRPr>
      </a:lvl9pPr>
    </p:bodyStyle>
    <p:otherStyle>
      <a:lvl1pPr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1pPr>
      <a:lvl2pPr indent="16072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2pPr>
      <a:lvl3pPr indent="321440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3pPr>
      <a:lvl4pPr indent="482161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4pPr>
      <a:lvl5pPr indent="64288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5pPr>
      <a:lvl6pPr indent="803602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6pPr>
      <a:lvl7pPr indent="96432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7pPr>
      <a:lvl8pPr indent="1125044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8pPr>
      <a:lvl9pPr indent="1285763" algn="ctr" defTabSz="410730">
        <a:defRPr>
          <a:solidFill>
            <a:schemeClr val="tx1"/>
          </a:solidFill>
          <a:latin typeface="+mn-lt"/>
          <a:ea typeface="+mn-ea"/>
          <a:cs typeface="+mn-cs"/>
          <a:sym typeface="Gill Sans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3"/>
          <p:cNvSpPr>
            <a:spLocks noChangeArrowheads="1"/>
          </p:cNvSpPr>
          <p:nvPr/>
        </p:nvSpPr>
        <p:spPr bwMode="auto">
          <a:xfrm>
            <a:off x="0" y="0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5" name="Text Box 22"/>
          <p:cNvSpPr txBox="1">
            <a:spLocks noChangeArrowheads="1"/>
          </p:cNvSpPr>
          <p:nvPr/>
        </p:nvSpPr>
        <p:spPr bwMode="auto">
          <a:xfrm>
            <a:off x="0" y="0"/>
            <a:ext cx="7069138" cy="214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b="1" dirty="0" err="1" smtClean="0">
                <a:solidFill>
                  <a:schemeClr val="bg2"/>
                </a:solidFill>
                <a:latin typeface="Calibri Light" panose="020F0302020204030204" pitchFamily="34" charset="0"/>
              </a:rPr>
              <a:t>viz</a:t>
            </a:r>
            <a:r>
              <a:rPr lang="fr-FR" altLang="fr-FR" sz="800" b="1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 tank     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[a 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repository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of data/info/</a:t>
            </a:r>
            <a:r>
              <a:rPr lang="fr-FR" altLang="fr-FR" sz="800" dirty="0" err="1">
                <a:solidFill>
                  <a:schemeClr val="bg2"/>
                </a:solidFill>
                <a:latin typeface="Calibri Light" panose="020F0302020204030204" pitchFamily="34" charset="0"/>
              </a:rPr>
              <a:t>knowledge</a:t>
            </a:r>
            <a:r>
              <a:rPr lang="fr-FR" altLang="fr-FR" sz="800" dirty="0">
                <a:solidFill>
                  <a:schemeClr val="bg2"/>
                </a:solidFill>
                <a:latin typeface="Calibri Light" panose="020F0302020204030204" pitchFamily="34" charset="0"/>
              </a:rPr>
              <a:t> visualisation solutions]</a:t>
            </a:r>
          </a:p>
        </p:txBody>
      </p:sp>
      <p:sp>
        <p:nvSpPr>
          <p:cNvPr id="3076" name="Rectangle 28"/>
          <p:cNvSpPr>
            <a:spLocks noChangeArrowheads="1"/>
          </p:cNvSpPr>
          <p:nvPr/>
        </p:nvSpPr>
        <p:spPr bwMode="auto">
          <a:xfrm>
            <a:off x="0" y="6638925"/>
            <a:ext cx="9144000" cy="219075"/>
          </a:xfrm>
          <a:prstGeom prst="rect">
            <a:avLst/>
          </a:prstGeom>
          <a:solidFill>
            <a:srgbClr val="5856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eaLnBrk="1" hangingPunct="1"/>
            <a:endParaRPr lang="fr-FR" altLang="fr-FR"/>
          </a:p>
        </p:txBody>
      </p:sp>
      <p:sp>
        <p:nvSpPr>
          <p:cNvPr id="3077" name="Text Box 22"/>
          <p:cNvSpPr txBox="1">
            <a:spLocks noChangeArrowheads="1"/>
          </p:cNvSpPr>
          <p:nvPr/>
        </p:nvSpPr>
        <p:spPr bwMode="auto">
          <a:xfrm>
            <a:off x="14289" y="6643688"/>
            <a:ext cx="2728912" cy="214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defTabSz="914400" eaLnBrk="1" hangingPunct="1"/>
            <a:r>
              <a:rPr lang="fr-FR" altLang="fr-FR" sz="800" dirty="0" smtClean="0">
                <a:solidFill>
                  <a:schemeClr val="bg2"/>
                </a:solidFill>
                <a:latin typeface="Calibri Light" panose="020F0302020204030204" pitchFamily="34" charset="0"/>
              </a:rPr>
              <a:t>J.Y. Blaise,  I. Dudek</a:t>
            </a:r>
            <a:endParaRPr lang="fr-FR" altLang="fr-FR" sz="800" dirty="0">
              <a:solidFill>
                <a:schemeClr val="bg2"/>
              </a:solidFill>
              <a:latin typeface="Calibri Light" panose="020F0302020204030204" pitchFamily="34" charset="0"/>
            </a:endParaRPr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02553" y="6443461"/>
            <a:ext cx="316523" cy="321247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" y="290513"/>
            <a:ext cx="6099175" cy="569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Rectangle 11"/>
          <p:cNvSpPr>
            <a:spLocks noChangeArrowheads="1"/>
          </p:cNvSpPr>
          <p:nvPr/>
        </p:nvSpPr>
        <p:spPr bwMode="auto">
          <a:xfrm>
            <a:off x="4713776" y="5601511"/>
            <a:ext cx="4305300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Gill Sans Light"/>
                <a:cs typeface="Gill Sans Light"/>
              </a:defRPr>
            </a:lvl9pPr>
          </a:lstStyle>
          <a:p>
            <a:pPr algn="r"/>
            <a:r>
              <a:rPr lang="en-US" altLang="fr-FR" sz="1600" i="1" dirty="0">
                <a:solidFill>
                  <a:srgbClr val="3E3D2A"/>
                </a:solidFill>
                <a:latin typeface="Calibri" panose="020F0502020204030204" pitchFamily="34" charset="0"/>
              </a:rPr>
              <a:t>The Shape of </a:t>
            </a:r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Song</a:t>
            </a:r>
          </a:p>
          <a:p>
            <a:pPr algn="r"/>
            <a:r>
              <a:rPr lang="en-US" altLang="fr-FR" sz="1600" i="1" dirty="0" smtClean="0">
                <a:solidFill>
                  <a:srgbClr val="3E3D2A"/>
                </a:solidFill>
                <a:latin typeface="Calibri" panose="020F0502020204030204" pitchFamily="34" charset="0"/>
              </a:rPr>
              <a:t>M. Wattenberg  (2018)</a:t>
            </a:r>
            <a:endParaRPr lang="fr-FR" altLang="fr-FR" sz="1600" i="1" dirty="0">
              <a:solidFill>
                <a:srgbClr val="3E3D2A"/>
              </a:solidFill>
              <a:latin typeface="Calibri" panose="020F0502020204030204" pitchFamily="34" charset="0"/>
            </a:endParaRPr>
          </a:p>
        </p:txBody>
      </p:sp>
      <p:sp>
        <p:nvSpPr>
          <p:cNvPr id="9" name="Rectangle 11"/>
          <p:cNvSpPr>
            <a:spLocks noChangeArrowheads="1"/>
          </p:cNvSpPr>
          <p:nvPr/>
        </p:nvSpPr>
        <p:spPr bwMode="auto">
          <a:xfrm>
            <a:off x="4162425" y="6238875"/>
            <a:ext cx="4914900" cy="246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>
              <a:defRPr/>
            </a:pP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&lt;http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://www.turbulence.org/Works/song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/ - </a:t>
            </a:r>
            <a:r>
              <a:rPr lang="fr-FR" altLang="fr-FR" sz="1000" dirty="0" err="1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retrieved</a:t>
            </a:r>
            <a:r>
              <a:rPr lang="fr-FR" altLang="fr-FR" sz="10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  <a:r>
              <a:rPr lang="fr-FR" altLang="fr-FR" sz="1000" dirty="0" smtClean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09/07/2018&gt;</a:t>
            </a:r>
            <a:endParaRPr lang="fr-FR" altLang="fr-FR" sz="10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  <p:sp>
        <p:nvSpPr>
          <p:cNvPr id="10" name="Espace réservé du texte 2"/>
          <p:cNvSpPr>
            <a:spLocks/>
          </p:cNvSpPr>
          <p:nvPr/>
        </p:nvSpPr>
        <p:spPr bwMode="auto">
          <a:xfrm>
            <a:off x="6149975" y="393700"/>
            <a:ext cx="2927350" cy="1570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Recherche de motifs et  répétitions</a:t>
            </a:r>
          </a:p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 </a:t>
            </a:r>
          </a:p>
          <a:p>
            <a:pPr algn="r">
              <a:defRPr/>
            </a:pPr>
            <a:r>
              <a:rPr lang="fr-FR" altLang="fr-FR" sz="1600" dirty="0">
                <a:solidFill>
                  <a:schemeClr val="tx1">
                    <a:lumMod val="60000"/>
                    <a:lumOff val="40000"/>
                  </a:schemeClr>
                </a:solidFill>
                <a:latin typeface="Calibri" panose="020F0502020204030204" pitchFamily="34" charset="0"/>
              </a:rPr>
              <a:t>Orienté visualisation de connaissances</a:t>
            </a:r>
          </a:p>
          <a:p>
            <a:pPr algn="r">
              <a:defRPr/>
            </a:pPr>
            <a:endParaRPr lang="fr-FR" altLang="fr-FR" sz="1600" dirty="0">
              <a:solidFill>
                <a:schemeClr val="tx1">
                  <a:lumMod val="60000"/>
                  <a:lumOff val="40000"/>
                </a:schemeClr>
              </a:solidFill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94272368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howroom">
  <a:themeElements>
    <a:clrScheme name="Showroom">
      <a:dk1>
        <a:srgbClr val="535353"/>
      </a:dk1>
      <a:lt1>
        <a:srgbClr val="340053"/>
      </a:lt1>
      <a:dk2>
        <a:srgbClr val="5A5F5E"/>
      </a:dk2>
      <a:lt2>
        <a:srgbClr val="B4B4B4"/>
      </a:lt2>
      <a:accent1>
        <a:srgbClr val="78AAB3"/>
      </a:accent1>
      <a:accent2>
        <a:srgbClr val="9A9671"/>
      </a:accent2>
      <a:accent3>
        <a:srgbClr val="D9971A"/>
      </a:accent3>
      <a:accent4>
        <a:srgbClr val="D7620E"/>
      </a:accent4>
      <a:accent5>
        <a:srgbClr val="A61702"/>
      </a:accent5>
      <a:accent6>
        <a:srgbClr val="606B7E"/>
      </a:accent6>
      <a:hlink>
        <a:srgbClr val="0000FF"/>
      </a:hlink>
      <a:folHlink>
        <a:srgbClr val="FF00FF"/>
      </a:folHlink>
    </a:clrScheme>
    <a:fontScheme name="Showroom">
      <a:majorFont>
        <a:latin typeface="Gill Sans Light"/>
        <a:ea typeface="Gill Sans Light"/>
        <a:cs typeface="Gill Sans Light"/>
      </a:majorFont>
      <a:minorFont>
        <a:latin typeface="Gill Sans Light"/>
        <a:ea typeface="Gill Sans Light"/>
        <a:cs typeface="Gill Sans Light"/>
      </a:minorFont>
    </a:fontScheme>
    <a:fmtScheme name="Showroom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808785"/>
        </a:solidFill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5A5F5E"/>
          </a:solidFill>
          <a:prstDash val="solid"/>
          <a:miter lim="400000"/>
        </a:ln>
        <a:effectLst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5842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600" b="0" i="0" u="none" strike="noStrike" cap="none" spc="0" normalizeH="0" baseline="0">
            <a:ln>
              <a:noFill/>
            </a:ln>
            <a:solidFill>
              <a:srgbClr val="535353"/>
            </a:solidFill>
            <a:effectLst/>
            <a:uFillTx/>
            <a:latin typeface="+mn-lt"/>
            <a:ea typeface="+mn-ea"/>
            <a:cs typeface="+mn-cs"/>
            <a:sym typeface="Gill Sans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4248</TotalTime>
  <Words>47</Words>
  <Application>Microsoft Office PowerPoint</Application>
  <PresentationFormat>Affichage à l'écran (4:3)</PresentationFormat>
  <Paragraphs>9</Paragraphs>
  <Slides>1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Gill Sans Light</vt:lpstr>
      <vt:lpstr>Showroom</vt:lpstr>
      <vt:lpstr>Présentation PowerPoint</vt:lpstr>
    </vt:vector>
  </TitlesOfParts>
  <Company>MAP (UMR 3495 CNRS/MCC)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Jean-Yves Blaise</dc:creator>
  <cp:lastModifiedBy>Iwona Dudek</cp:lastModifiedBy>
  <cp:revision>665</cp:revision>
  <dcterms:created xsi:type="dcterms:W3CDTF">2014-07-04T08:23:44Z</dcterms:created>
  <dcterms:modified xsi:type="dcterms:W3CDTF">2019-01-16T12:36:48Z</dcterms:modified>
</cp:coreProperties>
</file>