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6" r:id="rId3"/>
    <p:sldId id="265" r:id="rId4"/>
    <p:sldId id="264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5801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774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55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920875" y="6036379"/>
            <a:ext cx="7156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Visualisation of time-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oriented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data,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W.Aigner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S.Miksch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H.Schumann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C.Tominski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Springer 2011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374" y="5628700"/>
            <a:ext cx="8685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Enhanced Interactive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Spiral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Tominski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Schumann  (2008)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96900"/>
            <a:ext cx="7043738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rc 10"/>
          <p:cNvSpPr/>
          <p:nvPr/>
        </p:nvSpPr>
        <p:spPr>
          <a:xfrm>
            <a:off x="7839075" y="1098550"/>
            <a:ext cx="703263" cy="703263"/>
          </a:xfrm>
          <a:prstGeom prst="arc">
            <a:avLst>
              <a:gd name="adj1" fmla="val 16200000"/>
              <a:gd name="adj2" fmla="val 1556576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05675" y="1860550"/>
            <a:ext cx="17716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360 degrés= 365 jours d’observations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385888" y="2232025"/>
            <a:ext cx="1258887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headEnd type="none"/>
            <a:tailEnd type="triangle"/>
          </a:ln>
          <a:effectLst>
            <a:outerShdw blurRad="50800" dist="76200" dir="2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necteur droit avec flèche 13"/>
          <p:cNvCxnSpPr/>
          <p:nvPr/>
        </p:nvCxnSpPr>
        <p:spPr>
          <a:xfrm>
            <a:off x="2822575" y="923925"/>
            <a:ext cx="1257300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headEnd type="triangle"/>
            <a:tailEnd type="none"/>
          </a:ln>
          <a:effectLst>
            <a:outerShdw blurRad="50800" dist="76200" dir="2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Rectangle 14"/>
          <p:cNvSpPr/>
          <p:nvPr/>
        </p:nvSpPr>
        <p:spPr bwMode="auto">
          <a:xfrm>
            <a:off x="114300" y="1822832"/>
            <a:ext cx="2278063" cy="307975"/>
          </a:xfrm>
          <a:prstGeom prst="rect">
            <a:avLst/>
          </a:prstGeom>
          <a:solidFill>
            <a:srgbClr val="FFFFFF">
              <a:alpha val="73000"/>
            </a:srgbClr>
          </a:solidFill>
          <a:effectLst>
            <a:outerShdw blurRad="50800" dist="63500" dir="30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1400" dirty="0">
                <a:solidFill>
                  <a:srgbClr val="C00000"/>
                </a:solidFill>
                <a:latin typeface="Calibri" panose="020F0502020204030204" pitchFamily="34" charset="0"/>
              </a:rPr>
              <a:t>Début: 02 janvier 2004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40843" y="1003301"/>
            <a:ext cx="2278063" cy="307975"/>
          </a:xfrm>
          <a:prstGeom prst="rect">
            <a:avLst/>
          </a:prstGeom>
          <a:solidFill>
            <a:srgbClr val="FFFFFF">
              <a:alpha val="73000"/>
            </a:srgbClr>
          </a:solidFill>
          <a:effectLst>
            <a:outerShdw blurRad="50800" dist="63500" dir="30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1400" dirty="0">
                <a:solidFill>
                  <a:srgbClr val="C00000"/>
                </a:solidFill>
                <a:latin typeface="Calibri" panose="020F0502020204030204" pitchFamily="34" charset="0"/>
              </a:rPr>
              <a:t>Fin: 01 janvier 2007</a:t>
            </a:r>
          </a:p>
        </p:txBody>
      </p:sp>
      <p:sp>
        <p:nvSpPr>
          <p:cNvPr id="17" name="Ellipse 16"/>
          <p:cNvSpPr/>
          <p:nvPr/>
        </p:nvSpPr>
        <p:spPr>
          <a:xfrm>
            <a:off x="6496050" y="1339850"/>
            <a:ext cx="523875" cy="522288"/>
          </a:xfrm>
          <a:prstGeom prst="ellipse">
            <a:avLst/>
          </a:prstGeom>
          <a:solidFill>
            <a:srgbClr val="FFFFFF">
              <a:alpha val="8000"/>
            </a:srgbClr>
          </a:solidFill>
          <a:ln w="25400" cap="flat">
            <a:solidFill>
              <a:srgbClr val="C00000"/>
            </a:solidFill>
            <a:miter lim="400000"/>
          </a:ln>
          <a:effectLst>
            <a:outerShdw blurRad="50800" dist="50800" dir="36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099299" y="2913063"/>
            <a:ext cx="19780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La valeur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– température (quantité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) est représentée par un couple de teintes</a:t>
            </a:r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3606800" y="4768850"/>
            <a:ext cx="0" cy="54133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head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onnecteur droit 20"/>
          <p:cNvCxnSpPr/>
          <p:nvPr/>
        </p:nvCxnSpPr>
        <p:spPr bwMode="auto">
          <a:xfrm rot="10800000">
            <a:off x="3606800" y="3956050"/>
            <a:ext cx="0" cy="54133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head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Rectangle 21"/>
          <p:cNvSpPr/>
          <p:nvPr/>
        </p:nvSpPr>
        <p:spPr bwMode="auto">
          <a:xfrm>
            <a:off x="7935913" y="4356100"/>
            <a:ext cx="107950" cy="611188"/>
          </a:xfrm>
          <a:prstGeom prst="rect">
            <a:avLst/>
          </a:prstGeom>
          <a:solidFill>
            <a:srgbClr val="FC8D58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935913" y="3922713"/>
            <a:ext cx="107950" cy="433387"/>
          </a:xfrm>
          <a:prstGeom prst="rect">
            <a:avLst/>
          </a:prstGeom>
          <a:solidFill>
            <a:srgbClr val="FCDF8C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76638" y="4506913"/>
            <a:ext cx="71437" cy="261937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935913" y="3857625"/>
            <a:ext cx="107950" cy="1139825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26" name="Connecteur en angle 25"/>
          <p:cNvCxnSpPr>
            <a:stCxn id="24" idx="3"/>
            <a:endCxn id="25" idx="1"/>
          </p:cNvCxnSpPr>
          <p:nvPr/>
        </p:nvCxnSpPr>
        <p:spPr bwMode="auto">
          <a:xfrm flipV="1">
            <a:off x="3648075" y="4427538"/>
            <a:ext cx="4287838" cy="209550"/>
          </a:xfrm>
          <a:prstGeom prst="bentConnector3">
            <a:avLst/>
          </a:prstGeom>
          <a:noFill/>
          <a:ln w="25400" cap="flat">
            <a:solidFill>
              <a:srgbClr val="C00000"/>
            </a:solidFill>
            <a:prstDash val="solid"/>
            <a:miter lim="400000"/>
            <a:tail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920875" y="6036379"/>
            <a:ext cx="7156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Visualisation of time-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oriented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data,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W.Aigner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S.Miksch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H.Schumann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C.Tominski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Springer 2011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374" y="5628700"/>
            <a:ext cx="8685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Enhanced Interactive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Spiral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Tominski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Schumann  (2008)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96900"/>
            <a:ext cx="7043738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7305675" y="1860550"/>
            <a:ext cx="177165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fr-FR" altLang="fr-FR" sz="1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+detail</a:t>
            </a:r>
            <a:endParaRPr lang="fr-FR" altLang="fr-FR" sz="14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(vue d’ensemble)</a:t>
            </a:r>
          </a:p>
        </p:txBody>
      </p:sp>
      <p:sp>
        <p:nvSpPr>
          <p:cNvPr id="16" name="Arc 15"/>
          <p:cNvSpPr/>
          <p:nvPr/>
        </p:nvSpPr>
        <p:spPr bwMode="auto">
          <a:xfrm rot="19107893">
            <a:off x="2493963" y="1625600"/>
            <a:ext cx="1204912" cy="2022475"/>
          </a:xfrm>
          <a:prstGeom prst="arc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headEnd type="none"/>
            <a:tailEnd type="triangle"/>
          </a:ln>
          <a:effectLst>
            <a:outerShdw blurRad="50800" dist="76200" dir="2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98304" y="2758633"/>
            <a:ext cx="2278062" cy="738187"/>
          </a:xfrm>
          <a:prstGeom prst="rect">
            <a:avLst/>
          </a:prstGeom>
          <a:solidFill>
            <a:srgbClr val="FFFFFF">
              <a:alpha val="73000"/>
            </a:srgbClr>
          </a:solidFill>
          <a:effectLst>
            <a:outerShdw blurRad="50800" dist="63500" dir="30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altLang="fr-FR" sz="1400" dirty="0">
                <a:solidFill>
                  <a:srgbClr val="C00000"/>
                </a:solidFill>
                <a:latin typeface="Calibri" panose="020F0502020204030204" pitchFamily="34" charset="0"/>
              </a:rPr>
              <a:t>Année 2 peu de journées de grand froid par rapport aux deux autres années</a:t>
            </a: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30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920875" y="6036379"/>
            <a:ext cx="7156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Visualisation of time-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oriented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data,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W.Aigner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S.Miksch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H.Schumann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C.Tominski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Springer 2011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374" y="5628700"/>
            <a:ext cx="8685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Enhanced Interactive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Spiral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Tominski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Schumann  (2008)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96900"/>
            <a:ext cx="7043738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7305675" y="1860550"/>
            <a:ext cx="177165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fr-FR" altLang="fr-FR" sz="14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+detail</a:t>
            </a:r>
            <a:endParaRPr lang="fr-FR" altLang="fr-FR" sz="14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(vue d’ensemble)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97138" y="2302579"/>
            <a:ext cx="2278062" cy="523875"/>
          </a:xfrm>
          <a:prstGeom prst="rect">
            <a:avLst/>
          </a:prstGeom>
          <a:solidFill>
            <a:srgbClr val="FFFFFF">
              <a:alpha val="73000"/>
            </a:srgbClr>
          </a:solidFill>
          <a:effectLst>
            <a:outerShdw blurRad="50800" dist="63500" dir="30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altLang="fr-FR" sz="1400" dirty="0">
                <a:solidFill>
                  <a:srgbClr val="C00000"/>
                </a:solidFill>
                <a:latin typeface="Calibri" panose="020F0502020204030204" pitchFamily="34" charset="0"/>
              </a:rPr>
              <a:t>Année 3 (2006) plus de journées de grande chaleur</a:t>
            </a:r>
          </a:p>
        </p:txBody>
      </p:sp>
      <p:sp>
        <p:nvSpPr>
          <p:cNvPr id="14" name="Forme libre 13"/>
          <p:cNvSpPr/>
          <p:nvPr/>
        </p:nvSpPr>
        <p:spPr bwMode="auto">
          <a:xfrm>
            <a:off x="776288" y="2857500"/>
            <a:ext cx="2527300" cy="1604963"/>
          </a:xfrm>
          <a:custGeom>
            <a:avLst/>
            <a:gdLst>
              <a:gd name="connsiteX0" fmla="*/ 0 w 2507226"/>
              <a:gd name="connsiteY0" fmla="*/ 0 h 1570415"/>
              <a:gd name="connsiteX1" fmla="*/ 206478 w 2507226"/>
              <a:gd name="connsiteY1" fmla="*/ 776748 h 1570415"/>
              <a:gd name="connsiteX2" fmla="*/ 688258 w 2507226"/>
              <a:gd name="connsiteY2" fmla="*/ 1248696 h 1570415"/>
              <a:gd name="connsiteX3" fmla="*/ 1514168 w 2507226"/>
              <a:gd name="connsiteY3" fmla="*/ 1553496 h 1570415"/>
              <a:gd name="connsiteX4" fmla="*/ 2507226 w 2507226"/>
              <a:gd name="connsiteY4" fmla="*/ 1504335 h 1570415"/>
              <a:gd name="connsiteX0" fmla="*/ 0 w 2507226"/>
              <a:gd name="connsiteY0" fmla="*/ 0 h 1570415"/>
              <a:gd name="connsiteX1" fmla="*/ 235974 w 2507226"/>
              <a:gd name="connsiteY1" fmla="*/ 747251 h 1570415"/>
              <a:gd name="connsiteX2" fmla="*/ 688258 w 2507226"/>
              <a:gd name="connsiteY2" fmla="*/ 1248696 h 1570415"/>
              <a:gd name="connsiteX3" fmla="*/ 1514168 w 2507226"/>
              <a:gd name="connsiteY3" fmla="*/ 1553496 h 1570415"/>
              <a:gd name="connsiteX4" fmla="*/ 2507226 w 2507226"/>
              <a:gd name="connsiteY4" fmla="*/ 1504335 h 1570415"/>
              <a:gd name="connsiteX0" fmla="*/ 0 w 2507226"/>
              <a:gd name="connsiteY0" fmla="*/ 0 h 1604414"/>
              <a:gd name="connsiteX1" fmla="*/ 235974 w 2507226"/>
              <a:gd name="connsiteY1" fmla="*/ 747251 h 1604414"/>
              <a:gd name="connsiteX2" fmla="*/ 688258 w 2507226"/>
              <a:gd name="connsiteY2" fmla="*/ 1248696 h 1604414"/>
              <a:gd name="connsiteX3" fmla="*/ 1553497 w 2507226"/>
              <a:gd name="connsiteY3" fmla="*/ 1592825 h 1604414"/>
              <a:gd name="connsiteX4" fmla="*/ 2507226 w 2507226"/>
              <a:gd name="connsiteY4" fmla="*/ 1504335 h 1604414"/>
              <a:gd name="connsiteX0" fmla="*/ 0 w 2526890"/>
              <a:gd name="connsiteY0" fmla="*/ 0 h 1607956"/>
              <a:gd name="connsiteX1" fmla="*/ 235974 w 2526890"/>
              <a:gd name="connsiteY1" fmla="*/ 747251 h 1607956"/>
              <a:gd name="connsiteX2" fmla="*/ 688258 w 2526890"/>
              <a:gd name="connsiteY2" fmla="*/ 1248696 h 1607956"/>
              <a:gd name="connsiteX3" fmla="*/ 1553497 w 2526890"/>
              <a:gd name="connsiteY3" fmla="*/ 1592825 h 1607956"/>
              <a:gd name="connsiteX4" fmla="*/ 2526890 w 2526890"/>
              <a:gd name="connsiteY4" fmla="*/ 1524000 h 1607956"/>
              <a:gd name="connsiteX0" fmla="*/ 0 w 2526890"/>
              <a:gd name="connsiteY0" fmla="*/ 0 h 1615755"/>
              <a:gd name="connsiteX1" fmla="*/ 235974 w 2526890"/>
              <a:gd name="connsiteY1" fmla="*/ 747251 h 1615755"/>
              <a:gd name="connsiteX2" fmla="*/ 688258 w 2526890"/>
              <a:gd name="connsiteY2" fmla="*/ 1248696 h 1615755"/>
              <a:gd name="connsiteX3" fmla="*/ 1553497 w 2526890"/>
              <a:gd name="connsiteY3" fmla="*/ 1592825 h 1615755"/>
              <a:gd name="connsiteX4" fmla="*/ 1976284 w 2526890"/>
              <a:gd name="connsiteY4" fmla="*/ 1577132 h 1615755"/>
              <a:gd name="connsiteX5" fmla="*/ 2526890 w 2526890"/>
              <a:gd name="connsiteY5" fmla="*/ 1524000 h 1615755"/>
              <a:gd name="connsiteX0" fmla="*/ 0 w 2526890"/>
              <a:gd name="connsiteY0" fmla="*/ 0 h 1631938"/>
              <a:gd name="connsiteX1" fmla="*/ 235974 w 2526890"/>
              <a:gd name="connsiteY1" fmla="*/ 747251 h 1631938"/>
              <a:gd name="connsiteX2" fmla="*/ 688258 w 2526890"/>
              <a:gd name="connsiteY2" fmla="*/ 1248696 h 1631938"/>
              <a:gd name="connsiteX3" fmla="*/ 1553497 w 2526890"/>
              <a:gd name="connsiteY3" fmla="*/ 1592825 h 1631938"/>
              <a:gd name="connsiteX4" fmla="*/ 1995949 w 2526890"/>
              <a:gd name="connsiteY4" fmla="*/ 1616461 h 1631938"/>
              <a:gd name="connsiteX5" fmla="*/ 2526890 w 2526890"/>
              <a:gd name="connsiteY5" fmla="*/ 1524000 h 1631938"/>
              <a:gd name="connsiteX0" fmla="*/ 0 w 2526890"/>
              <a:gd name="connsiteY0" fmla="*/ 0 h 1626919"/>
              <a:gd name="connsiteX1" fmla="*/ 235974 w 2526890"/>
              <a:gd name="connsiteY1" fmla="*/ 747251 h 1626919"/>
              <a:gd name="connsiteX2" fmla="*/ 688258 w 2526890"/>
              <a:gd name="connsiteY2" fmla="*/ 1248696 h 1626919"/>
              <a:gd name="connsiteX3" fmla="*/ 1553497 w 2526890"/>
              <a:gd name="connsiteY3" fmla="*/ 1592825 h 1626919"/>
              <a:gd name="connsiteX4" fmla="*/ 2025445 w 2526890"/>
              <a:gd name="connsiteY4" fmla="*/ 1606629 h 1626919"/>
              <a:gd name="connsiteX5" fmla="*/ 2526890 w 2526890"/>
              <a:gd name="connsiteY5" fmla="*/ 1524000 h 1626919"/>
              <a:gd name="connsiteX0" fmla="*/ 0 w 2526890"/>
              <a:gd name="connsiteY0" fmla="*/ 0 h 1617055"/>
              <a:gd name="connsiteX1" fmla="*/ 235974 w 2526890"/>
              <a:gd name="connsiteY1" fmla="*/ 747251 h 1617055"/>
              <a:gd name="connsiteX2" fmla="*/ 688258 w 2526890"/>
              <a:gd name="connsiteY2" fmla="*/ 1248696 h 1617055"/>
              <a:gd name="connsiteX3" fmla="*/ 1543665 w 2526890"/>
              <a:gd name="connsiteY3" fmla="*/ 1573160 h 1617055"/>
              <a:gd name="connsiteX4" fmla="*/ 2025445 w 2526890"/>
              <a:gd name="connsiteY4" fmla="*/ 1606629 h 1617055"/>
              <a:gd name="connsiteX5" fmla="*/ 2526890 w 2526890"/>
              <a:gd name="connsiteY5" fmla="*/ 1524000 h 1617055"/>
              <a:gd name="connsiteX0" fmla="*/ 0 w 2526890"/>
              <a:gd name="connsiteY0" fmla="*/ 0 h 1605894"/>
              <a:gd name="connsiteX1" fmla="*/ 235974 w 2526890"/>
              <a:gd name="connsiteY1" fmla="*/ 747251 h 1605894"/>
              <a:gd name="connsiteX2" fmla="*/ 688258 w 2526890"/>
              <a:gd name="connsiteY2" fmla="*/ 1248696 h 1605894"/>
              <a:gd name="connsiteX3" fmla="*/ 1543665 w 2526890"/>
              <a:gd name="connsiteY3" fmla="*/ 1573160 h 1605894"/>
              <a:gd name="connsiteX4" fmla="*/ 2094271 w 2526890"/>
              <a:gd name="connsiteY4" fmla="*/ 1586964 h 1605894"/>
              <a:gd name="connsiteX5" fmla="*/ 2526890 w 2526890"/>
              <a:gd name="connsiteY5" fmla="*/ 1524000 h 160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6890" h="1605894">
                <a:moveTo>
                  <a:pt x="0" y="0"/>
                </a:moveTo>
                <a:cubicBezTo>
                  <a:pt x="45884" y="284316"/>
                  <a:pt x="121264" y="539135"/>
                  <a:pt x="235974" y="747251"/>
                </a:cubicBezTo>
                <a:cubicBezTo>
                  <a:pt x="350684" y="955367"/>
                  <a:pt x="470310" y="1111045"/>
                  <a:pt x="688258" y="1248696"/>
                </a:cubicBezTo>
                <a:cubicBezTo>
                  <a:pt x="906206" y="1386347"/>
                  <a:pt x="1309330" y="1516782"/>
                  <a:pt x="1543665" y="1573160"/>
                </a:cubicBezTo>
                <a:cubicBezTo>
                  <a:pt x="1778000" y="1629538"/>
                  <a:pt x="1932039" y="1598435"/>
                  <a:pt x="2094271" y="1586964"/>
                </a:cubicBezTo>
                <a:cubicBezTo>
                  <a:pt x="2256503" y="1575493"/>
                  <a:pt x="2435122" y="1532855"/>
                  <a:pt x="2526890" y="1524000"/>
                </a:cubicBezTo>
              </a:path>
            </a:pathLst>
          </a:custGeom>
          <a:noFill/>
          <a:ln w="28575" cap="flat">
            <a:solidFill>
              <a:srgbClr val="C00000"/>
            </a:solidFill>
            <a:prstDash val="solid"/>
            <a:miter lim="400000"/>
            <a:headEnd type="triangle"/>
            <a:tailEnd type="none"/>
          </a:ln>
          <a:effectLst>
            <a:outerShdw blurRad="50800" dist="76200" dir="2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5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920875" y="6036379"/>
            <a:ext cx="7156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Visualisation of time-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oriented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data,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W.Aigner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S.Miksch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H.Schumann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err="1">
                <a:solidFill>
                  <a:srgbClr val="989898"/>
                </a:solidFill>
                <a:latin typeface="Calibri" panose="020F0502020204030204" pitchFamily="34" charset="0"/>
              </a:rPr>
              <a:t>C</a:t>
            </a:r>
            <a:r>
              <a:rPr lang="fr-FR" altLang="fr-FR" sz="1000" smtClean="0">
                <a:solidFill>
                  <a:srgbClr val="989898"/>
                </a:solidFill>
                <a:latin typeface="Calibri" panose="020F0502020204030204" pitchFamily="34" charset="0"/>
              </a:rPr>
              <a:t>. Tominski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Springer 2011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374" y="5628700"/>
            <a:ext cx="8685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Enhanced Interactive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Spiral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Tominski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Schumann  (2008)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cyclique</a:t>
            </a:r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96900"/>
            <a:ext cx="7043738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Oval 78"/>
          <p:cNvSpPr>
            <a:spLocks noChangeArrowheads="1"/>
          </p:cNvSpPr>
          <p:nvPr/>
        </p:nvSpPr>
        <p:spPr bwMode="auto">
          <a:xfrm rot="1349557">
            <a:off x="2895834" y="953294"/>
            <a:ext cx="278785" cy="1617663"/>
          </a:xfrm>
          <a:prstGeom prst="ellipse">
            <a:avLst/>
          </a:prstGeom>
          <a:solidFill>
            <a:srgbClr val="FFFFFF">
              <a:alpha val="2000"/>
            </a:srgbClr>
          </a:solidFill>
          <a:ln w="38100" algn="ctr">
            <a:solidFill>
              <a:srgbClr val="C00000"/>
            </a:solidFill>
            <a:round/>
            <a:headEnd/>
            <a:tailEnd/>
          </a:ln>
          <a:effectLst>
            <a:outerShdw blurRad="63500" dist="50800" dir="2400000" algn="ctr" rotWithShape="0">
              <a:schemeClr val="tx1"/>
            </a:outerShdw>
          </a:effectLst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31" name="Rectangle 30"/>
          <p:cNvSpPr/>
          <p:nvPr/>
        </p:nvSpPr>
        <p:spPr bwMode="auto">
          <a:xfrm>
            <a:off x="365125" y="1516063"/>
            <a:ext cx="2278063" cy="307975"/>
          </a:xfrm>
          <a:prstGeom prst="rect">
            <a:avLst/>
          </a:prstGeom>
          <a:solidFill>
            <a:srgbClr val="FFFFFF">
              <a:alpha val="73000"/>
            </a:srgbClr>
          </a:solidFill>
          <a:effectLst>
            <a:outerShdw blurRad="50800" dist="63500" dir="30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altLang="fr-FR" sz="1400" dirty="0">
                <a:solidFill>
                  <a:srgbClr val="C00000"/>
                </a:solidFill>
                <a:latin typeface="Calibri" panose="020F0502020204030204" pitchFamily="34" charset="0"/>
              </a:rPr>
              <a:t>un motif sur 2 années </a:t>
            </a:r>
          </a:p>
        </p:txBody>
      </p:sp>
      <p:sp>
        <p:nvSpPr>
          <p:cNvPr id="33" name="Oval 78"/>
          <p:cNvSpPr>
            <a:spLocks noChangeArrowheads="1"/>
          </p:cNvSpPr>
          <p:nvPr/>
        </p:nvSpPr>
        <p:spPr bwMode="auto">
          <a:xfrm rot="5400000">
            <a:off x="2275795" y="2955332"/>
            <a:ext cx="541436" cy="1499688"/>
          </a:xfrm>
          <a:prstGeom prst="ellipse">
            <a:avLst/>
          </a:prstGeom>
          <a:solidFill>
            <a:srgbClr val="FFFFFF">
              <a:alpha val="2000"/>
            </a:srgbClr>
          </a:solidFill>
          <a:ln w="38100" algn="ctr">
            <a:solidFill>
              <a:srgbClr val="C00000"/>
            </a:solidFill>
            <a:round/>
            <a:headEnd/>
            <a:tailEnd/>
          </a:ln>
          <a:effectLst>
            <a:outerShdw blurRad="63500" dist="50800" dir="24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34" name="Rectangle 33"/>
          <p:cNvSpPr/>
          <p:nvPr/>
        </p:nvSpPr>
        <p:spPr bwMode="auto">
          <a:xfrm>
            <a:off x="2894013" y="3108325"/>
            <a:ext cx="2279650" cy="307975"/>
          </a:xfrm>
          <a:prstGeom prst="rect">
            <a:avLst/>
          </a:prstGeom>
          <a:solidFill>
            <a:srgbClr val="FFFFFF">
              <a:alpha val="73000"/>
            </a:srgbClr>
          </a:solidFill>
          <a:effectLst>
            <a:outerShdw blurRad="50800" dist="63500" dir="30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altLang="fr-FR" sz="1400" dirty="0">
                <a:solidFill>
                  <a:srgbClr val="C00000"/>
                </a:solidFill>
                <a:latin typeface="Calibri" panose="020F0502020204030204" pitchFamily="34" charset="0"/>
              </a:rPr>
              <a:t>des pics récurrents 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305675" y="1860550"/>
            <a:ext cx="17716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1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+ </a:t>
            </a:r>
            <a:r>
              <a:rPr lang="fr-FR" alt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detail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(analyse fine de détails, terme à terme, sur une portion au besoin)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93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300</Words>
  <Application>Microsoft Office PowerPoint</Application>
  <PresentationFormat>Affichage à l'écran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670</cp:revision>
  <dcterms:created xsi:type="dcterms:W3CDTF">2014-07-04T08:23:44Z</dcterms:created>
  <dcterms:modified xsi:type="dcterms:W3CDTF">2021-11-22T14:35:33Z</dcterms:modified>
</cp:coreProperties>
</file>