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61" r:id="rId2"/>
    <p:sldId id="266" r:id="rId3"/>
    <p:sldId id="264" r:id="rId4"/>
    <p:sldId id="265" r:id="rId5"/>
    <p:sldId id="267" r:id="rId6"/>
    <p:sldId id="262" r:id="rId7"/>
    <p:sldId id="263" r:id="rId8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85650"/>
    <a:srgbClr val="A40202"/>
    <a:srgbClr val="080808"/>
    <a:srgbClr val="3A6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7" autoAdjust="0"/>
    <p:restoredTop sz="98378" autoAdjust="0"/>
  </p:normalViewPr>
  <p:slideViewPr>
    <p:cSldViewPr snapToGrid="0">
      <p:cViewPr varScale="1">
        <p:scale>
          <a:sx n="79" d="100"/>
          <a:sy n="79" d="100"/>
        </p:scale>
        <p:origin x="427" y="82"/>
      </p:cViewPr>
      <p:guideLst>
        <p:guide orient="horz" pos="2153"/>
        <p:guide pos="4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DA05FC9E-4FA5-4DA6-9E08-81F53D1F2CEF}" type="datetimeFigureOut">
              <a:rPr lang="fr-FR" altLang="fr-FR"/>
              <a:pPr>
                <a:defRPr/>
              </a:pPr>
              <a:t>21/11/2021</a:t>
            </a:fld>
            <a:endParaRPr lang="fr-FR" alt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A6949904-67F6-4984-919B-90CD560653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0308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858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2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0914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3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8466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4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59506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5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87680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6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09119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7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0895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50032" y="1437680"/>
            <a:ext cx="8643938" cy="227707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50032" y="3705820"/>
            <a:ext cx="8643938" cy="91082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255689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2094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6434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5349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50032" y="2286000"/>
            <a:ext cx="8643938" cy="227707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569922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250031" y="714375"/>
            <a:ext cx="4143375" cy="2732484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250031" y="3437931"/>
            <a:ext cx="4143375" cy="273248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31909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160252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862550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250031" y="1919884"/>
            <a:ext cx="4143375" cy="4429125"/>
          </a:xfrm>
          <a:prstGeom prst="rect">
            <a:avLst/>
          </a:prstGeom>
        </p:spPr>
        <p:txBody>
          <a:bodyPr/>
          <a:lstStyle>
            <a:lvl1pPr marL="303583" indent="-303583">
              <a:lnSpc>
                <a:spcPct val="100000"/>
              </a:lnSpc>
              <a:spcBef>
                <a:spcPts val="2672"/>
              </a:spcBef>
              <a:defRPr sz="2700"/>
            </a:lvl1pPr>
            <a:lvl2pPr marL="607166" indent="-303583">
              <a:lnSpc>
                <a:spcPct val="100000"/>
              </a:lnSpc>
              <a:spcBef>
                <a:spcPts val="2672"/>
              </a:spcBef>
              <a:defRPr sz="2700"/>
            </a:lvl2pPr>
            <a:lvl3pPr marL="910749" indent="-303583">
              <a:lnSpc>
                <a:spcPct val="100000"/>
              </a:lnSpc>
              <a:spcBef>
                <a:spcPts val="2672"/>
              </a:spcBef>
              <a:defRPr sz="2700"/>
            </a:lvl3pPr>
            <a:lvl4pPr marL="1214332" indent="-303583">
              <a:lnSpc>
                <a:spcPct val="100000"/>
              </a:lnSpc>
              <a:spcBef>
                <a:spcPts val="2672"/>
              </a:spcBef>
              <a:defRPr sz="2700"/>
            </a:lvl4pPr>
            <a:lvl5pPr marL="1517916" indent="-303583">
              <a:lnSpc>
                <a:spcPct val="100000"/>
              </a:lnSpc>
              <a:spcBef>
                <a:spcPts val="2672"/>
              </a:spcBef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9834972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35781" y="535781"/>
            <a:ext cx="8063508" cy="5777508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016462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301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497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43938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/>
          <a:p>
            <a:pPr lvl="0"/>
            <a:r>
              <a:rPr/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250825" y="1919288"/>
            <a:ext cx="86439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Gill Sans Light"/>
              </a:rPr>
              <a:t>Body Level One</a:t>
            </a:r>
          </a:p>
          <a:p>
            <a:pPr lvl="1"/>
            <a:r>
              <a:rPr lang="fr-FR" altLang="fr-FR" smtClean="0">
                <a:sym typeface="Gill Sans Light"/>
              </a:rPr>
              <a:t>Body Level Two</a:t>
            </a:r>
          </a:p>
          <a:p>
            <a:pPr lvl="2"/>
            <a:r>
              <a:rPr lang="fr-FR" altLang="fr-FR" smtClean="0">
                <a:sym typeface="Gill Sans Light"/>
              </a:rPr>
              <a:t>Body Level Three</a:t>
            </a:r>
          </a:p>
          <a:p>
            <a:pPr lvl="3"/>
            <a:r>
              <a:rPr lang="fr-FR" altLang="fr-FR" smtClean="0">
                <a:sym typeface="Gill Sans Light"/>
              </a:rPr>
              <a:t>Body Level Four</a:t>
            </a:r>
          </a:p>
          <a:p>
            <a:pPr lvl="4"/>
            <a:r>
              <a:rPr lang="fr-FR" altLang="fr-FR" smtClean="0">
                <a:sym typeface="Gill Sans Light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36512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73183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096963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146367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183038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219651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2562598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292868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3294769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6072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321440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48216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64288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359150" y="5233009"/>
            <a:ext cx="57848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Carte figurative des pertes successives en hommes de l’armée française dans la campagne de Russie 1812-1813, </a:t>
            </a: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Charles-Joseph </a:t>
            </a:r>
            <a:r>
              <a:rPr lang="fr-FR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Minard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(1869)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600877" y="6034088"/>
            <a:ext cx="454312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] E.R </a:t>
            </a:r>
            <a:r>
              <a:rPr lang="fr-FR" alt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Tufte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visual display of quantitative information , </a:t>
            </a:r>
          </a:p>
          <a:p>
            <a:pPr algn="r" eaLnBrk="1" hangingPunct="1">
              <a:defRPr/>
            </a:pP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Graphic Press, Cheshire 2001</a:t>
            </a:r>
            <a:endParaRPr lang="fr-FR" alt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/>
          <a:stretch>
            <a:fillRect/>
          </a:stretch>
        </p:blipFill>
        <p:spPr bwMode="auto">
          <a:xfrm>
            <a:off x="180975" y="420688"/>
            <a:ext cx="8878888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80975" y="5035551"/>
            <a:ext cx="379306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sz="1100" i="1" dirty="0">
                <a:latin typeface="+mj-lt"/>
              </a:rPr>
              <a:t>« nulle part la marche des armées n’atteint ce degré de brutale éloquence qui semble défier la plume de historien»</a:t>
            </a:r>
          </a:p>
          <a:p>
            <a:pPr>
              <a:defRPr/>
            </a:pPr>
            <a:endParaRPr lang="fr-FR" altLang="fr-FR" sz="1100" i="1" dirty="0">
              <a:latin typeface="+mj-lt"/>
            </a:endParaRPr>
          </a:p>
          <a:p>
            <a:pPr>
              <a:defRPr/>
            </a:pPr>
            <a:r>
              <a:rPr lang="fr-FR" altLang="fr-FR" sz="1100" i="1" dirty="0">
                <a:latin typeface="+mj-lt"/>
              </a:rPr>
              <a:t>E.J Marey La méthode graphique dans les sciences expérimentales, 1878   </a:t>
            </a: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76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359150" y="5233009"/>
            <a:ext cx="57848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Carte figurative des pertes successives en hommes de l’armée française dans la campagne de Russie 1812-1813, </a:t>
            </a: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Charles-Joseph </a:t>
            </a:r>
            <a:r>
              <a:rPr lang="fr-FR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Minard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(1869)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600877" y="6034088"/>
            <a:ext cx="454312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] E.R </a:t>
            </a:r>
            <a:r>
              <a:rPr lang="fr-FR" alt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Tufte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visual display of quantitative information , </a:t>
            </a:r>
          </a:p>
          <a:p>
            <a:pPr algn="r" eaLnBrk="1" hangingPunct="1">
              <a:defRPr/>
            </a:pP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Graphic Press, Cheshire 2001</a:t>
            </a:r>
            <a:endParaRPr lang="fr-FR" alt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723"/>
            <a:ext cx="9144000" cy="4055806"/>
          </a:xfrm>
          <a:prstGeom prst="rect">
            <a:avLst/>
          </a:prstGeom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9289" y="5056851"/>
            <a:ext cx="37232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100" i="1">
                <a:latin typeface="+mj-lt"/>
              </a:defRPr>
            </a:lvl1pPr>
          </a:lstStyle>
          <a:p>
            <a:r>
              <a:rPr lang="fr-FR" altLang="fr-FR" i="0" dirty="0"/>
              <a:t>Il s’agit bien d’une carte </a:t>
            </a:r>
          </a:p>
          <a:p>
            <a:endParaRPr lang="fr-FR" altLang="fr-FR" dirty="0"/>
          </a:p>
          <a:p>
            <a:r>
              <a:rPr lang="fr-FR" altLang="fr-FR" dirty="0"/>
              <a:t>(Superposition approximative, sur fond cartographique IGN </a:t>
            </a:r>
            <a:r>
              <a:rPr lang="fr-FR" altLang="fr-FR" dirty="0" err="1"/>
              <a:t>géoportail</a:t>
            </a:r>
            <a:r>
              <a:rPr lang="fr-FR" altLang="fr-FR" dirty="0"/>
              <a:t>)</a:t>
            </a:r>
            <a:endParaRPr lang="fr-FR" altLang="fr-FR" dirty="0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5616107" y="2403076"/>
            <a:ext cx="431800" cy="4318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>
            <a:outerShdw blurRad="508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2304114" y="2434726"/>
            <a:ext cx="431800" cy="4318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>
            <a:outerShdw blurRad="508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3467424" y="2902522"/>
            <a:ext cx="1133453" cy="36933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fr-FR" altLang="fr-FR" sz="1200" i="1" dirty="0" smtClean="0">
                <a:solidFill>
                  <a:srgbClr val="C00000"/>
                </a:solidFill>
                <a:latin typeface="+mj-lt"/>
              </a:rPr>
              <a:t>Nom de villes sur le chemin </a:t>
            </a:r>
            <a:endParaRPr lang="fr-FR" altLang="fr-FR" sz="1200" i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2" name="Connecteur droit avec flèche 21"/>
          <p:cNvCxnSpPr>
            <a:stCxn id="21" idx="1"/>
            <a:endCxn id="20" idx="6"/>
          </p:cNvCxnSpPr>
          <p:nvPr/>
        </p:nvCxnSpPr>
        <p:spPr>
          <a:xfrm flipH="1" flipV="1">
            <a:off x="2735914" y="2650626"/>
            <a:ext cx="731510" cy="436562"/>
          </a:xfrm>
          <a:prstGeom prst="straightConnector1">
            <a:avLst/>
          </a:prstGeom>
          <a:noFill/>
          <a:ln w="25400">
            <a:solidFill>
              <a:srgbClr val="CC0000"/>
            </a:solidFill>
            <a:round/>
            <a:headEnd/>
            <a:tailEnd type="triangle"/>
          </a:ln>
          <a:effectLst>
            <a:outerShdw blurRad="508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3" name="Connecteur droit avec flèche 22"/>
          <p:cNvCxnSpPr>
            <a:stCxn id="21" idx="3"/>
            <a:endCxn id="19" idx="2"/>
          </p:cNvCxnSpPr>
          <p:nvPr/>
        </p:nvCxnSpPr>
        <p:spPr>
          <a:xfrm flipV="1">
            <a:off x="4600877" y="2618976"/>
            <a:ext cx="1015230" cy="468212"/>
          </a:xfrm>
          <a:prstGeom prst="straightConnector1">
            <a:avLst/>
          </a:prstGeom>
          <a:noFill/>
          <a:ln w="25400">
            <a:solidFill>
              <a:srgbClr val="CC0000"/>
            </a:solidFill>
            <a:round/>
            <a:headEnd/>
            <a:tailEnd type="triangle"/>
          </a:ln>
          <a:effectLst>
            <a:outerShdw blurRad="508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02057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359150" y="5233009"/>
            <a:ext cx="57848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Carte figurative des pertes successives en hommes de l’armée française dans la campagne de Russie 1812-1813, </a:t>
            </a: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Charles-Joseph </a:t>
            </a:r>
            <a:r>
              <a:rPr lang="fr-FR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Minard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(1869)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600877" y="6034088"/>
            <a:ext cx="454312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] E.R </a:t>
            </a:r>
            <a:r>
              <a:rPr lang="fr-FR" alt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Tufte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visual display of quantitative information , </a:t>
            </a:r>
          </a:p>
          <a:p>
            <a:pPr algn="r" eaLnBrk="1" hangingPunct="1">
              <a:defRPr/>
            </a:pP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Graphic Press, Cheshire 2001</a:t>
            </a:r>
            <a:endParaRPr lang="fr-FR" alt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/>
          <a:stretch>
            <a:fillRect/>
          </a:stretch>
        </p:blipFill>
        <p:spPr bwMode="auto">
          <a:xfrm>
            <a:off x="180975" y="420688"/>
            <a:ext cx="8878888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41628" y="5085481"/>
            <a:ext cx="379306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sz="1100" i="1" dirty="0">
                <a:latin typeface="+mj-lt"/>
              </a:rPr>
              <a:t>« nulle part la marche des armées n’atteint ce degré de brutale éloquence qui semble défier la plume de historien»</a:t>
            </a:r>
          </a:p>
          <a:p>
            <a:pPr>
              <a:defRPr/>
            </a:pPr>
            <a:endParaRPr lang="fr-FR" altLang="fr-FR" sz="1100" i="1" dirty="0">
              <a:latin typeface="+mj-lt"/>
            </a:endParaRPr>
          </a:p>
          <a:p>
            <a:pPr>
              <a:defRPr/>
            </a:pPr>
            <a:r>
              <a:rPr lang="fr-FR" altLang="fr-FR" sz="1100" i="1" dirty="0">
                <a:latin typeface="+mj-lt"/>
              </a:rPr>
              <a:t>E.J Marey La méthode graphique dans les sciences expérimentales, 1878   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252919" y="741945"/>
            <a:ext cx="8190690" cy="1254868"/>
          </a:xfrm>
          <a:prstGeom prst="straightConnector1">
            <a:avLst/>
          </a:prstGeom>
          <a:noFill/>
          <a:ln w="25400">
            <a:solidFill>
              <a:srgbClr val="CC0000"/>
            </a:solidFill>
            <a:round/>
            <a:headEnd/>
            <a:tailEnd type="triangle"/>
          </a:ln>
          <a:effectLst>
            <a:outerShdw blurRad="508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4" name="Connecteur droit avec flèche 13"/>
          <p:cNvCxnSpPr/>
          <p:nvPr/>
        </p:nvCxnSpPr>
        <p:spPr>
          <a:xfrm flipH="1">
            <a:off x="469560" y="2665616"/>
            <a:ext cx="8262633" cy="1281125"/>
          </a:xfrm>
          <a:prstGeom prst="straightConnector1">
            <a:avLst/>
          </a:prstGeom>
          <a:noFill/>
          <a:ln w="25400">
            <a:solidFill>
              <a:srgbClr val="CC0000"/>
            </a:solidFill>
            <a:round/>
            <a:headEnd/>
            <a:tailEnd type="triangle"/>
          </a:ln>
          <a:effectLst>
            <a:outerShdw blurRad="508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358022" y="993488"/>
            <a:ext cx="1560277" cy="23083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fr-FR" altLang="fr-FR" sz="1200" i="1" dirty="0" smtClean="0">
                <a:solidFill>
                  <a:srgbClr val="C00000"/>
                </a:solidFill>
                <a:latin typeface="+mj-lt"/>
              </a:rPr>
              <a:t>Trajet Aller (brun)</a:t>
            </a:r>
            <a:endParaRPr lang="fr-FR" altLang="fr-FR" sz="12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182941" y="3313584"/>
            <a:ext cx="1560277" cy="23083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fr-FR" altLang="fr-FR" sz="1200" i="1" dirty="0" smtClean="0">
                <a:solidFill>
                  <a:srgbClr val="C00000"/>
                </a:solidFill>
                <a:latin typeface="+mj-lt"/>
              </a:rPr>
              <a:t>Trajet retour (noir)</a:t>
            </a:r>
            <a:endParaRPr lang="fr-FR" altLang="fr-FR" sz="12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5171099" y="2318070"/>
            <a:ext cx="431800" cy="4318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>
            <a:outerShdw blurRad="508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1068970" y="2367015"/>
            <a:ext cx="431800" cy="4318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>
            <a:outerShdw blurRad="508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579011" y="2431075"/>
            <a:ext cx="1133453" cy="36933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fr-FR" altLang="fr-FR" sz="1200" i="1" dirty="0" smtClean="0">
                <a:solidFill>
                  <a:srgbClr val="C00000"/>
                </a:solidFill>
                <a:latin typeface="+mj-lt"/>
              </a:rPr>
              <a:t>Nom de villes sur le chemin </a:t>
            </a:r>
            <a:endParaRPr lang="fr-FR" altLang="fr-FR" sz="1200" i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3" name="Connecteur droit avec flèche 22"/>
          <p:cNvCxnSpPr>
            <a:endCxn id="21" idx="6"/>
          </p:cNvCxnSpPr>
          <p:nvPr/>
        </p:nvCxnSpPr>
        <p:spPr>
          <a:xfrm flipH="1">
            <a:off x="1500770" y="2550803"/>
            <a:ext cx="1078241" cy="32112"/>
          </a:xfrm>
          <a:prstGeom prst="straightConnector1">
            <a:avLst/>
          </a:prstGeom>
          <a:noFill/>
          <a:ln w="25400">
            <a:solidFill>
              <a:srgbClr val="CC0000"/>
            </a:solidFill>
            <a:round/>
            <a:headEnd/>
            <a:tailEnd type="triangle"/>
          </a:ln>
          <a:effectLst>
            <a:outerShdw blurRad="508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6" name="Connecteur droit avec flèche 25"/>
          <p:cNvCxnSpPr>
            <a:stCxn id="22" idx="3"/>
            <a:endCxn id="20" idx="2"/>
          </p:cNvCxnSpPr>
          <p:nvPr/>
        </p:nvCxnSpPr>
        <p:spPr>
          <a:xfrm flipV="1">
            <a:off x="3712464" y="2533970"/>
            <a:ext cx="1458635" cy="81771"/>
          </a:xfrm>
          <a:prstGeom prst="straightConnector1">
            <a:avLst/>
          </a:prstGeom>
          <a:noFill/>
          <a:ln w="25400">
            <a:solidFill>
              <a:srgbClr val="CC0000"/>
            </a:solidFill>
            <a:round/>
            <a:headEnd/>
            <a:tailEnd type="triangle"/>
          </a:ln>
          <a:effectLst>
            <a:outerShdw blurRad="508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31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359150" y="5233009"/>
            <a:ext cx="57848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Carte figurative des pertes successives en hommes de l’armée française dans la campagne de Russie 1812-1813, </a:t>
            </a: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Charles-Joseph </a:t>
            </a:r>
            <a:r>
              <a:rPr lang="fr-FR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Minard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(1869)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600877" y="6034088"/>
            <a:ext cx="454312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] E.R </a:t>
            </a:r>
            <a:r>
              <a:rPr lang="fr-FR" alt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Tufte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visual display of quantitative information , </a:t>
            </a:r>
          </a:p>
          <a:p>
            <a:pPr algn="r" eaLnBrk="1" hangingPunct="1">
              <a:defRPr/>
            </a:pP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Graphic Press, Cheshire 2001</a:t>
            </a:r>
            <a:endParaRPr lang="fr-FR" alt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/>
          <a:stretch>
            <a:fillRect/>
          </a:stretch>
        </p:blipFill>
        <p:spPr bwMode="auto">
          <a:xfrm>
            <a:off x="180975" y="420688"/>
            <a:ext cx="8878888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566657" y="2472126"/>
            <a:ext cx="2062045" cy="507831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fr-FR" altLang="fr-FR" sz="1200" i="1" dirty="0" smtClean="0">
                <a:solidFill>
                  <a:srgbClr val="C00000"/>
                </a:solidFill>
                <a:latin typeface="+mj-lt"/>
              </a:rPr>
              <a:t>Epaisseur du trait: nombre de soldats engagés (encore vivants)</a:t>
            </a:r>
            <a:endParaRPr lang="fr-FR" altLang="fr-FR" sz="12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Accolade fermante 1"/>
          <p:cNvSpPr/>
          <p:nvPr/>
        </p:nvSpPr>
        <p:spPr>
          <a:xfrm>
            <a:off x="2138160" y="2227634"/>
            <a:ext cx="225661" cy="572773"/>
          </a:xfrm>
          <a:prstGeom prst="rightBrace">
            <a:avLst/>
          </a:prstGeom>
          <a:noFill/>
          <a:ln w="25400">
            <a:solidFill>
              <a:srgbClr val="CC0000"/>
            </a:solidFill>
            <a:round/>
            <a:headEnd/>
            <a:tailEnd type="none"/>
          </a:ln>
          <a:effectLst>
            <a:outerShdw blurRad="508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974039" y="4877607"/>
            <a:ext cx="2693380" cy="23128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fr-FR" altLang="fr-FR" sz="1200" i="1" dirty="0" smtClean="0">
                <a:solidFill>
                  <a:srgbClr val="C00000"/>
                </a:solidFill>
                <a:latin typeface="+mj-lt"/>
              </a:rPr>
              <a:t>Températures pendant le trajet retour</a:t>
            </a:r>
            <a:endParaRPr lang="fr-FR" altLang="fr-FR" sz="12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5" name="Accolade fermante 24"/>
          <p:cNvSpPr/>
          <p:nvPr/>
        </p:nvSpPr>
        <p:spPr>
          <a:xfrm>
            <a:off x="4600877" y="4032621"/>
            <a:ext cx="277657" cy="704749"/>
          </a:xfrm>
          <a:prstGeom prst="rightBrace">
            <a:avLst/>
          </a:prstGeom>
          <a:noFill/>
          <a:ln w="25400">
            <a:solidFill>
              <a:srgbClr val="CC0000"/>
            </a:solidFill>
            <a:round/>
            <a:headEnd/>
            <a:tailEnd type="none"/>
          </a:ln>
          <a:effectLst>
            <a:outerShdw blurRad="508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rot="5400000">
            <a:off x="4803701" y="3566765"/>
            <a:ext cx="1597835" cy="12700"/>
          </a:xfrm>
          <a:prstGeom prst="curvedConnector3">
            <a:avLst>
              <a:gd name="adj1" fmla="val 50476"/>
            </a:avLst>
          </a:prstGeom>
          <a:noFill/>
          <a:ln w="15875">
            <a:solidFill>
              <a:srgbClr val="CC0000"/>
            </a:solidFill>
            <a:round/>
            <a:headEnd type="arrow"/>
            <a:tailEnd type="arrow"/>
          </a:ln>
          <a:effectLst>
            <a:outerShdw blurRad="508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692789" y="3388449"/>
            <a:ext cx="3093583" cy="36933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fr-FR" altLang="fr-FR" sz="1200" i="1" dirty="0" smtClean="0">
                <a:solidFill>
                  <a:srgbClr val="C00000"/>
                </a:solidFill>
                <a:latin typeface="+mj-lt"/>
              </a:rPr>
              <a:t>-21° lors du passage à  Smolensk, pendant le trajet retour, le 14 novembre 1812</a:t>
            </a:r>
            <a:endParaRPr lang="fr-FR" altLang="fr-FR" sz="12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0" name="Accolade fermante 29"/>
          <p:cNvSpPr/>
          <p:nvPr/>
        </p:nvSpPr>
        <p:spPr>
          <a:xfrm flipH="1">
            <a:off x="4770587" y="2722852"/>
            <a:ext cx="155460" cy="241465"/>
          </a:xfrm>
          <a:prstGeom prst="rightBrace">
            <a:avLst/>
          </a:prstGeom>
          <a:noFill/>
          <a:ln w="25400">
            <a:solidFill>
              <a:srgbClr val="CC0000"/>
            </a:solidFill>
            <a:round/>
            <a:headEnd/>
            <a:tailEnd type="none"/>
          </a:ln>
          <a:effectLst>
            <a:outerShdw blurRad="508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80975" y="5035551"/>
            <a:ext cx="379306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sz="1100" i="1" dirty="0">
                <a:latin typeface="+mj-lt"/>
              </a:rPr>
              <a:t>« nulle part la marche des armées n’atteint ce degré de brutale éloquence qui semble défier la plume de historien»</a:t>
            </a:r>
          </a:p>
          <a:p>
            <a:pPr>
              <a:defRPr/>
            </a:pPr>
            <a:endParaRPr lang="fr-FR" altLang="fr-FR" sz="1100" i="1" dirty="0">
              <a:latin typeface="+mj-lt"/>
            </a:endParaRPr>
          </a:p>
          <a:p>
            <a:pPr>
              <a:defRPr/>
            </a:pPr>
            <a:r>
              <a:rPr lang="fr-FR" altLang="fr-FR" sz="1100" i="1" dirty="0">
                <a:latin typeface="+mj-lt"/>
              </a:rPr>
              <a:t>E.J Marey La méthode graphique dans les sciences expérimentales, 1878   </a:t>
            </a:r>
          </a:p>
        </p:txBody>
      </p:sp>
    </p:spTree>
    <p:extLst>
      <p:ext uri="{BB962C8B-B14F-4D97-AF65-F5344CB8AC3E}">
        <p14:creationId xmlns:p14="http://schemas.microsoft.com/office/powerpoint/2010/main" val="7536421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359150" y="5233009"/>
            <a:ext cx="57848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Carte figurative des pertes successives en hommes de l’armée française dans la campagne de Russie 1812-1813, </a:t>
            </a: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Charles-Joseph </a:t>
            </a:r>
            <a:r>
              <a:rPr lang="fr-FR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Minard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(1869)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600877" y="6034088"/>
            <a:ext cx="454312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] E.R </a:t>
            </a:r>
            <a:r>
              <a:rPr lang="fr-FR" alt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Tufte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visual display of quantitative information , </a:t>
            </a:r>
          </a:p>
          <a:p>
            <a:pPr algn="r" eaLnBrk="1" hangingPunct="1">
              <a:defRPr/>
            </a:pP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Graphic Press, Cheshire 2001</a:t>
            </a:r>
            <a:endParaRPr lang="fr-FR" alt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/>
          <a:stretch>
            <a:fillRect/>
          </a:stretch>
        </p:blipFill>
        <p:spPr bwMode="auto">
          <a:xfrm>
            <a:off x="180975" y="420688"/>
            <a:ext cx="8878888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41628" y="5085481"/>
            <a:ext cx="379306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sz="1100" i="1" dirty="0" smtClean="0">
                <a:latin typeface="+mj-lt"/>
              </a:rPr>
              <a:t>La carte agit comme « dispositif d’intégration » de données hétérogènes :</a:t>
            </a:r>
          </a:p>
          <a:p>
            <a:pPr>
              <a:defRPr/>
            </a:pPr>
            <a:r>
              <a:rPr lang="fr-FR" altLang="fr-FR" sz="1100" i="1" dirty="0" smtClean="0">
                <a:latin typeface="+mj-lt"/>
              </a:rPr>
              <a:t>- Spatiales (localisation)</a:t>
            </a:r>
          </a:p>
          <a:p>
            <a:pPr>
              <a:defRPr/>
            </a:pPr>
            <a:r>
              <a:rPr lang="fr-FR" altLang="fr-FR" sz="1100" i="1" dirty="0" smtClean="0">
                <a:latin typeface="+mj-lt"/>
              </a:rPr>
              <a:t>- Temporelles (trajet couvrant plusieurs mois)</a:t>
            </a:r>
          </a:p>
          <a:p>
            <a:pPr>
              <a:defRPr/>
            </a:pPr>
            <a:r>
              <a:rPr lang="fr-FR" altLang="fr-FR" sz="1100" i="1" dirty="0" smtClean="0">
                <a:latin typeface="+mj-lt"/>
              </a:rPr>
              <a:t>- Quantitatives (nombre de soldats encor</a:t>
            </a:r>
            <a:r>
              <a:rPr lang="fr-FR" altLang="fr-FR" sz="1100" i="1" dirty="0" smtClean="0">
                <a:latin typeface="+mj-lt"/>
              </a:rPr>
              <a:t>e vivants, températures)</a:t>
            </a: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3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359150" y="5233009"/>
            <a:ext cx="57848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Carte figurative des pertes successives en hommes de l’armée française dans la campagne de Russie 1812-1813, </a:t>
            </a: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Charles-Joseph </a:t>
            </a:r>
            <a:r>
              <a:rPr lang="fr-FR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Minard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(1869)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600877" y="6034088"/>
            <a:ext cx="454312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] E.R </a:t>
            </a:r>
            <a:r>
              <a:rPr lang="fr-FR" alt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Tufte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visual display of quantitative information , </a:t>
            </a:r>
          </a:p>
          <a:p>
            <a:pPr algn="r" eaLnBrk="1" hangingPunct="1">
              <a:defRPr/>
            </a:pP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Graphic Press, Cheshire 2001</a:t>
            </a:r>
            <a:endParaRPr lang="fr-FR" alt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/>
          <a:stretch>
            <a:fillRect/>
          </a:stretch>
        </p:blipFill>
        <p:spPr bwMode="auto">
          <a:xfrm>
            <a:off x="180975" y="420688"/>
            <a:ext cx="8878888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031403" y="3124200"/>
            <a:ext cx="431800" cy="4318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>
            <a:outerShdw blurRad="508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80975" y="5274317"/>
            <a:ext cx="2616200" cy="46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929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6D5B4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fr-FR" altLang="fr-FR" sz="1200" i="1" dirty="0">
                <a:latin typeface="+mj-lt"/>
              </a:rPr>
              <a:t>&gt; Quantités en mouvement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fr-FR" altLang="fr-FR" sz="1200" i="1" dirty="0">
                <a:latin typeface="+mj-lt"/>
              </a:rPr>
              <a:t>&gt; Facteurs contextuels</a:t>
            </a:r>
          </a:p>
        </p:txBody>
      </p:sp>
      <p:cxnSp>
        <p:nvCxnSpPr>
          <p:cNvPr id="5" name="Connecteur droit avec flèche 4"/>
          <p:cNvCxnSpPr>
            <a:stCxn id="11" idx="4"/>
          </p:cNvCxnSpPr>
          <p:nvPr/>
        </p:nvCxnSpPr>
        <p:spPr>
          <a:xfrm>
            <a:off x="3247303" y="3556000"/>
            <a:ext cx="0" cy="846138"/>
          </a:xfrm>
          <a:prstGeom prst="straightConnector1">
            <a:avLst/>
          </a:prstGeom>
          <a:noFill/>
          <a:ln w="25400">
            <a:solidFill>
              <a:srgbClr val="CC0000"/>
            </a:solidFill>
            <a:round/>
            <a:headEnd/>
            <a:tailEnd type="triangle"/>
          </a:ln>
          <a:effectLst>
            <a:outerShdw blurRad="508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361089" y="4550480"/>
            <a:ext cx="3093583" cy="23128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fr-FR" altLang="fr-FR" sz="1200" i="1" dirty="0" smtClean="0">
                <a:solidFill>
                  <a:srgbClr val="C00000"/>
                </a:solidFill>
                <a:latin typeface="+mj-lt"/>
              </a:rPr>
              <a:t>Traversée de la rivière « Bérézina »</a:t>
            </a:r>
            <a:endParaRPr lang="fr-FR" altLang="fr-FR" sz="12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2849245" y="2642517"/>
            <a:ext cx="431800" cy="4318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>
            <a:outerShdw blurRad="508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626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234226" y="4845110"/>
            <a:ext cx="5784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revisité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par J.M </a:t>
            </a:r>
            <a:r>
              <a:rPr lang="fr-FR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Kraak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3273425"/>
            <a:ext cx="4591050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368925" y="5278127"/>
            <a:ext cx="3708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http://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www.itc.nl/personal/kraak/research/projects-1812.html</a:t>
            </a:r>
          </a:p>
          <a:p>
            <a:pPr algn="r" eaLnBrk="1" hangingPunct="1">
              <a:defRPr/>
            </a:pPr>
            <a:endParaRPr lang="fr-FR" altLang="fr-FR" sz="1000" dirty="0" smtClean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algn="r" eaLnBrk="1" hangingPunct="1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best </a:t>
            </a:r>
            <a:r>
              <a:rPr lang="fr-FR" altLang="fr-FR" sz="10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map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0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ever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?</a:t>
            </a:r>
            <a:endParaRPr lang="fr-FR" alt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algn="r" eaLnBrk="1" hangingPunct="1">
              <a:defRPr/>
            </a:pP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https://www.tandfonline.com/doi/full/10.1080/23729333.2021.1909404</a:t>
            </a:r>
          </a:p>
        </p:txBody>
      </p:sp>
      <p:pic>
        <p:nvPicPr>
          <p:cNvPr id="17" name="Picture 7" descr="1812-C5-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38138"/>
            <a:ext cx="866775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4996754" y="3699654"/>
            <a:ext cx="353980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929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6D5B4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fr-FR" altLang="fr-FR" sz="1200" i="1" dirty="0">
                <a:latin typeface="+mj-lt"/>
              </a:rPr>
              <a:t>&gt; Appui sur le paradigme Time </a:t>
            </a:r>
            <a:r>
              <a:rPr lang="fr-FR" altLang="fr-FR" sz="1200" i="1" dirty="0" err="1">
                <a:latin typeface="+mj-lt"/>
              </a:rPr>
              <a:t>geography</a:t>
            </a:r>
            <a:endParaRPr lang="fr-FR" altLang="fr-FR" sz="1200" i="1" dirty="0">
              <a:latin typeface="+mj-lt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fr-FR" altLang="fr-FR" sz="1200" i="1" dirty="0">
                <a:latin typeface="+mj-lt"/>
              </a:rPr>
              <a:t>&gt; </a:t>
            </a:r>
            <a:r>
              <a:rPr lang="fr-FR" altLang="fr-FR" sz="1200" i="1" dirty="0" smtClean="0">
                <a:latin typeface="+mj-lt"/>
              </a:rPr>
              <a:t>Ajoute lecture </a:t>
            </a:r>
            <a:r>
              <a:rPr lang="fr-FR" altLang="fr-FR" sz="1200" i="1" dirty="0">
                <a:latin typeface="+mj-lt"/>
              </a:rPr>
              <a:t>des périodes de </a:t>
            </a:r>
            <a:r>
              <a:rPr lang="fr-FR" altLang="fr-FR" sz="1200" i="1" dirty="0" smtClean="0">
                <a:latin typeface="+mj-lt"/>
              </a:rPr>
              <a:t>latence (à Moscou par exemple)</a:t>
            </a:r>
            <a:endParaRPr lang="fr-FR" altLang="fr-FR" sz="1200" i="1" dirty="0">
              <a:latin typeface="+mj-lt"/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76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4284</TotalTime>
  <Words>494</Words>
  <Application>Microsoft Office PowerPoint</Application>
  <PresentationFormat>Affichage à l'écran (4:3)</PresentationFormat>
  <Paragraphs>78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Gill Sans Light</vt:lpstr>
      <vt:lpstr>Wingdings</vt:lpstr>
      <vt:lpstr>Showroom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MAP (UMR 3495 CNRS/MCC)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Jean-Yves Blaise</dc:creator>
  <cp:lastModifiedBy>jyb</cp:lastModifiedBy>
  <cp:revision>660</cp:revision>
  <dcterms:created xsi:type="dcterms:W3CDTF">2014-07-04T08:23:44Z</dcterms:created>
  <dcterms:modified xsi:type="dcterms:W3CDTF">2021-11-21T13:51:06Z</dcterms:modified>
</cp:coreProperties>
</file>