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3" r:id="rId2"/>
    <p:sldId id="264" r:id="rId3"/>
    <p:sldId id="269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008A3E"/>
    <a:srgbClr val="FFFFFF"/>
    <a:srgbClr val="585650"/>
    <a:srgbClr val="A40202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>
        <p:scale>
          <a:sx n="75" d="100"/>
          <a:sy n="75" d="100"/>
        </p:scale>
        <p:origin x="590" y="264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22/11/2021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178066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857717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01246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5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707044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6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616748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7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49228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6499225" y="5607050"/>
            <a:ext cx="2578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Polar-area charts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André Michel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Guerry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(1829)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6619974" y="390109"/>
            <a:ext cx="23366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Données orientées-temps</a:t>
            </a:r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6794894" y="1202066"/>
            <a:ext cx="19867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400" dirty="0">
                <a:latin typeface="Calibri" panose="020F0502020204030204" pitchFamily="34" charset="0"/>
              </a:rPr>
              <a:t>Temps cyclique</a:t>
            </a:r>
          </a:p>
          <a:p>
            <a:pPr algn="r"/>
            <a:r>
              <a:rPr lang="fr-FR" altLang="fr-FR" sz="1400" dirty="0">
                <a:latin typeface="Calibri" panose="020F0502020204030204" pitchFamily="34" charset="0"/>
              </a:rPr>
              <a:t>Granularités alternatives</a:t>
            </a:r>
          </a:p>
        </p:txBody>
      </p:sp>
      <p:pic>
        <p:nvPicPr>
          <p:cNvPr id="10" name="Picture 59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4425"/>
            <a:ext cx="60198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235700" y="2398713"/>
            <a:ext cx="2641600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rgbClr val="989898"/>
                </a:solidFill>
                <a:latin typeface="Calibri" panose="020F0502020204030204" pitchFamily="34" charset="0"/>
              </a:rPr>
              <a:t>The plate shows six polar diagrams for daily phenomena: </a:t>
            </a:r>
          </a:p>
          <a:p>
            <a:pPr algn="r">
              <a:defRPr/>
            </a:pPr>
            <a:endParaRPr lang="en-US" sz="16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989898"/>
                </a:solidFill>
                <a:latin typeface="Calibri" panose="020F0502020204030204" pitchFamily="34" charset="0"/>
              </a:rPr>
              <a:t>direction of the wind in 8 sectors, </a:t>
            </a:r>
          </a:p>
          <a:p>
            <a:pPr marL="285750" indent="-285750" algn="r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989898"/>
                </a:solidFill>
                <a:latin typeface="Calibri" panose="020F0502020204030204" pitchFamily="34" charset="0"/>
              </a:rPr>
              <a:t>births and deaths by hour of the day.</a:t>
            </a:r>
            <a:endParaRPr lang="fr-FR" sz="16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 Box 75"/>
          <p:cNvSpPr txBox="1">
            <a:spLocks noChangeArrowheads="1"/>
          </p:cNvSpPr>
          <p:nvPr/>
        </p:nvSpPr>
        <p:spPr bwMode="auto">
          <a:xfrm>
            <a:off x="3944938" y="6234113"/>
            <a:ext cx="51323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&lt;http://datavis.ca/milestones/index.php?group=1800%2B/&gt;</a:t>
            </a:r>
          </a:p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6499225" y="5607050"/>
            <a:ext cx="2578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Polar-area charts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André Michel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Guerry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(1829)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 Box 75"/>
          <p:cNvSpPr txBox="1">
            <a:spLocks noChangeArrowheads="1"/>
          </p:cNvSpPr>
          <p:nvPr/>
        </p:nvSpPr>
        <p:spPr bwMode="auto">
          <a:xfrm>
            <a:off x="3944938" y="6234113"/>
            <a:ext cx="51323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&lt;http://datavis.ca/milestones/index.php?group=1800%2B/&gt;</a:t>
            </a:r>
          </a:p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Picture 59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515"/>
          <a:stretch>
            <a:fillRect/>
          </a:stretch>
        </p:blipFill>
        <p:spPr bwMode="auto">
          <a:xfrm>
            <a:off x="26988" y="1530350"/>
            <a:ext cx="9077325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266532" y="427831"/>
            <a:ext cx="3605212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marL="0" indent="0" algn="r"/>
            <a:r>
              <a:rPr lang="en-US" altLang="fr-FR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direction des vents, pour 8 </a:t>
            </a:r>
            <a:r>
              <a:rPr lang="en-US" altLang="fr-FR" sz="16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secteurs</a:t>
            </a:r>
            <a:r>
              <a:rPr lang="en-US" altLang="fr-FR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, chronon 3 </a:t>
            </a:r>
            <a:r>
              <a:rPr lang="en-US" altLang="fr-FR" sz="16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mois</a:t>
            </a:r>
            <a:endParaRPr lang="en-US" altLang="fr-FR" sz="16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133701" y="731044"/>
            <a:ext cx="5219000" cy="584775"/>
          </a:xfrm>
          <a:prstGeom prst="rect">
            <a:avLst/>
          </a:prstGeom>
          <a:noFill/>
          <a:ln w="31750" cap="flat">
            <a:noFill/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4 graphiques, représentant chacun 3 mois d’observation. Motif </a:t>
            </a:r>
            <a:r>
              <a:rPr lang="fr-FR" altLang="fr-F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printemps-été (N / O)</a:t>
            </a: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133700" y="4763725"/>
            <a:ext cx="7988896" cy="338554"/>
          </a:xfrm>
          <a:prstGeom prst="rect">
            <a:avLst/>
          </a:prstGeom>
          <a:noFill/>
          <a:ln w="31750" cap="flat">
            <a:noFill/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Le « cercle » distribue les directions (Nord/Est/Sud/Ouest) – 8 secteurs angulaires</a:t>
            </a:r>
            <a:endParaRPr lang="fr-FR" altLang="fr-FR" sz="16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33700" y="5160002"/>
            <a:ext cx="7638699" cy="584775"/>
          </a:xfrm>
          <a:prstGeom prst="rect">
            <a:avLst/>
          </a:prstGeom>
          <a:noFill/>
          <a:ln w="31750" cap="flat">
            <a:noFill/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L’épaisseur de chaque secteur angulaire correspond à une « quantité » , +- nombre de jours pendant lesquels le vent souffle vers ce secteur</a:t>
            </a:r>
            <a:endParaRPr lang="fr-FR" altLang="fr-FR" sz="16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29" name="Connecteur droit avec flèche 28"/>
          <p:cNvCxnSpPr/>
          <p:nvPr/>
        </p:nvCxnSpPr>
        <p:spPr bwMode="auto">
          <a:xfrm flipV="1">
            <a:off x="1245140" y="2986392"/>
            <a:ext cx="1031132" cy="1"/>
          </a:xfrm>
          <a:prstGeom prst="straightConnector1">
            <a:avLst/>
          </a:prstGeom>
          <a:noFill/>
          <a:ln w="31750" cap="flat">
            <a:solidFill>
              <a:srgbClr val="C00000"/>
            </a:solidFill>
            <a:prstDash val="solid"/>
            <a:miter lim="400000"/>
            <a:tailEnd type="triangle"/>
          </a:ln>
          <a:effectLst>
            <a:outerShdw blurRad="50800" dist="762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ZoneTexte 7"/>
          <p:cNvSpPr txBox="1"/>
          <p:nvPr/>
        </p:nvSpPr>
        <p:spPr>
          <a:xfrm>
            <a:off x="1877125" y="2354793"/>
            <a:ext cx="39914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Est</a:t>
            </a:r>
            <a:endParaRPr kumimoji="0" lang="fr-FR" sz="1600" b="0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30" name="Connecteur droit avec flèche 29"/>
          <p:cNvCxnSpPr/>
          <p:nvPr/>
        </p:nvCxnSpPr>
        <p:spPr bwMode="auto">
          <a:xfrm flipH="1" flipV="1">
            <a:off x="1180599" y="1663273"/>
            <a:ext cx="0" cy="1307464"/>
          </a:xfrm>
          <a:prstGeom prst="straightConnector1">
            <a:avLst/>
          </a:prstGeom>
          <a:noFill/>
          <a:ln w="31750" cap="flat">
            <a:solidFill>
              <a:srgbClr val="C00000"/>
            </a:solidFill>
            <a:prstDash val="solid"/>
            <a:miter lim="400000"/>
            <a:tailEnd type="triangle"/>
          </a:ln>
          <a:effectLst>
            <a:outerShdw blurRad="50800" dist="762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3" name="ZoneTexte 32"/>
          <p:cNvSpPr txBox="1"/>
          <p:nvPr/>
        </p:nvSpPr>
        <p:spPr>
          <a:xfrm>
            <a:off x="1255550" y="1537190"/>
            <a:ext cx="546625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Nord</a:t>
            </a:r>
            <a:endParaRPr kumimoji="0" lang="fr-FR" sz="1600" b="0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34" name="Connecteur droit avec flèche 33"/>
          <p:cNvCxnSpPr/>
          <p:nvPr/>
        </p:nvCxnSpPr>
        <p:spPr bwMode="auto">
          <a:xfrm flipH="1" flipV="1">
            <a:off x="1180599" y="2986392"/>
            <a:ext cx="0" cy="1307464"/>
          </a:xfrm>
          <a:prstGeom prst="straightConnector1">
            <a:avLst/>
          </a:prstGeom>
          <a:noFill/>
          <a:ln w="31750" cap="flat">
            <a:solidFill>
              <a:srgbClr val="C00000"/>
            </a:solidFill>
            <a:prstDash val="solid"/>
            <a:miter lim="400000"/>
            <a:headEnd type="triangle"/>
            <a:tailEnd type="none"/>
          </a:ln>
          <a:effectLst>
            <a:outerShdw blurRad="50800" dist="762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5" name="ZoneTexte 34"/>
          <p:cNvSpPr txBox="1"/>
          <p:nvPr/>
        </p:nvSpPr>
        <p:spPr>
          <a:xfrm>
            <a:off x="1295626" y="3989209"/>
            <a:ext cx="466474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Sud</a:t>
            </a:r>
            <a:endParaRPr kumimoji="0" lang="fr-FR" sz="1600" b="0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36" name="Connecteur droit avec flèche 35"/>
          <p:cNvCxnSpPr/>
          <p:nvPr/>
        </p:nvCxnSpPr>
        <p:spPr bwMode="auto">
          <a:xfrm flipV="1">
            <a:off x="117197" y="2986392"/>
            <a:ext cx="1031132" cy="1"/>
          </a:xfrm>
          <a:prstGeom prst="straightConnector1">
            <a:avLst/>
          </a:prstGeom>
          <a:noFill/>
          <a:ln w="31750" cap="flat">
            <a:solidFill>
              <a:srgbClr val="C00000"/>
            </a:solidFill>
            <a:prstDash val="solid"/>
            <a:miter lim="400000"/>
            <a:headEnd type="triangle"/>
            <a:tailEnd type="none"/>
          </a:ln>
          <a:effectLst>
            <a:outerShdw blurRad="50800" dist="762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7" name="ZoneTexte 36"/>
          <p:cNvSpPr txBox="1"/>
          <p:nvPr/>
        </p:nvSpPr>
        <p:spPr>
          <a:xfrm>
            <a:off x="14289" y="2355907"/>
            <a:ext cx="650819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Ouest</a:t>
            </a:r>
            <a:endParaRPr kumimoji="0" lang="fr-FR" sz="1600" b="0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38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66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6499225" y="5607050"/>
            <a:ext cx="2578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Polar-area charts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André Michel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Guerry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(1829)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 Box 75"/>
          <p:cNvSpPr txBox="1">
            <a:spLocks noChangeArrowheads="1"/>
          </p:cNvSpPr>
          <p:nvPr/>
        </p:nvSpPr>
        <p:spPr bwMode="auto">
          <a:xfrm>
            <a:off x="3944938" y="6234113"/>
            <a:ext cx="51323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&lt;http://datavis.ca/milestones/index.php?group=1800%2B/&gt;</a:t>
            </a:r>
          </a:p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Picture 59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515"/>
          <a:stretch>
            <a:fillRect/>
          </a:stretch>
        </p:blipFill>
        <p:spPr bwMode="auto">
          <a:xfrm>
            <a:off x="26988" y="1530350"/>
            <a:ext cx="9077325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266532" y="427831"/>
            <a:ext cx="3605212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marL="0" indent="0" algn="r"/>
            <a:r>
              <a:rPr lang="en-US" altLang="fr-FR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direction des vents, pour 8 </a:t>
            </a:r>
            <a:r>
              <a:rPr lang="en-US" altLang="fr-FR" sz="16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secteurs</a:t>
            </a:r>
            <a:r>
              <a:rPr lang="en-US" altLang="fr-FR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, chronon 3 </a:t>
            </a:r>
            <a:r>
              <a:rPr lang="en-US" altLang="fr-FR" sz="16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mois</a:t>
            </a:r>
            <a:endParaRPr lang="en-US" altLang="fr-FR" sz="16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16" name="Groupe 23"/>
          <p:cNvGrpSpPr>
            <a:grpSpLocks/>
          </p:cNvGrpSpPr>
          <p:nvPr/>
        </p:nvGrpSpPr>
        <p:grpSpPr bwMode="auto">
          <a:xfrm>
            <a:off x="177074" y="863600"/>
            <a:ext cx="6476645" cy="1843088"/>
            <a:chOff x="177543" y="863442"/>
            <a:chExt cx="6476392" cy="1842931"/>
          </a:xfrm>
        </p:grpSpPr>
        <p:sp>
          <p:nvSpPr>
            <p:cNvPr id="17" name="Rectangle 1"/>
            <p:cNvSpPr>
              <a:spLocks noChangeArrowheads="1"/>
            </p:cNvSpPr>
            <p:nvPr/>
          </p:nvSpPr>
          <p:spPr bwMode="auto">
            <a:xfrm>
              <a:off x="177543" y="863442"/>
              <a:ext cx="6476392" cy="338525"/>
            </a:xfrm>
            <a:prstGeom prst="rect">
              <a:avLst/>
            </a:prstGeom>
            <a:noFill/>
            <a:ln w="31750" cap="flat">
              <a:noFill/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</a:rPr>
                <a:t>Motifs  </a:t>
              </a:r>
              <a:r>
                <a:rPr lang="fr-FR" altLang="fr-FR" sz="16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</a:rPr>
                <a:t>printemps-été (N / O</a:t>
              </a:r>
              <a:r>
                <a:rPr lang="fr-FR" altLang="fr-FR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</a:rPr>
                <a:t>) – directions Nord et Ouest très présentes</a:t>
              </a:r>
              <a:endParaRPr lang="fr-FR" altLang="fr-F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8" name="Connecteur droit avec flèche 17"/>
            <p:cNvCxnSpPr/>
            <p:nvPr/>
          </p:nvCxnSpPr>
          <p:spPr>
            <a:xfrm>
              <a:off x="3092806" y="1326953"/>
              <a:ext cx="441308" cy="715902"/>
            </a:xfrm>
            <a:prstGeom prst="straightConnector1">
              <a:avLst/>
            </a:prstGeom>
            <a:noFill/>
            <a:ln w="31750" cap="flat">
              <a:solidFill>
                <a:srgbClr val="C00000"/>
              </a:solidFill>
              <a:prstDash val="solid"/>
              <a:miter lim="400000"/>
              <a:tailEnd type="triangle"/>
            </a:ln>
            <a:effectLst>
              <a:outerShdw blurRad="50800" dist="76200" dir="30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9" name="Connecteur droit avec flèche 18"/>
            <p:cNvCxnSpPr/>
            <p:nvPr/>
          </p:nvCxnSpPr>
          <p:spPr>
            <a:xfrm>
              <a:off x="3900812" y="1295205"/>
              <a:ext cx="1768406" cy="744475"/>
            </a:xfrm>
            <a:prstGeom prst="straightConnector1">
              <a:avLst/>
            </a:prstGeom>
            <a:noFill/>
            <a:ln w="31750" cap="flat">
              <a:solidFill>
                <a:srgbClr val="C00000"/>
              </a:solidFill>
              <a:prstDash val="solid"/>
              <a:miter lim="400000"/>
              <a:tailEnd type="triangle"/>
            </a:ln>
            <a:effectLst>
              <a:outerShdw blurRad="50800" dist="76200" dir="30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0" name="Connecteur droit avec flèche 19"/>
            <p:cNvCxnSpPr/>
            <p:nvPr/>
          </p:nvCxnSpPr>
          <p:spPr>
            <a:xfrm flipH="1">
              <a:off x="2603875" y="1326953"/>
              <a:ext cx="488931" cy="1187349"/>
            </a:xfrm>
            <a:prstGeom prst="straightConnector1">
              <a:avLst/>
            </a:prstGeom>
            <a:noFill/>
            <a:ln w="31750" cap="flat">
              <a:solidFill>
                <a:srgbClr val="C00000"/>
              </a:solidFill>
              <a:prstDash val="solid"/>
              <a:miter lim="400000"/>
              <a:tailEnd type="triangle"/>
            </a:ln>
            <a:effectLst>
              <a:outerShdw blurRad="50800" dist="76200" dir="30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1" name="Connecteur droit avec flèche 20"/>
            <p:cNvCxnSpPr/>
            <p:nvPr/>
          </p:nvCxnSpPr>
          <p:spPr>
            <a:xfrm>
              <a:off x="3900812" y="1326953"/>
              <a:ext cx="884203" cy="1379420"/>
            </a:xfrm>
            <a:prstGeom prst="straightConnector1">
              <a:avLst/>
            </a:prstGeom>
            <a:noFill/>
            <a:ln w="31750" cap="flat">
              <a:solidFill>
                <a:srgbClr val="C00000"/>
              </a:solidFill>
              <a:prstDash val="solid"/>
              <a:miter lim="400000"/>
              <a:tailEnd type="triangle"/>
            </a:ln>
            <a:effectLst>
              <a:outerShdw blurRad="50800" dist="76200" dir="30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22" name="Groupe 21"/>
          <p:cNvGrpSpPr>
            <a:grpSpLocks/>
          </p:cNvGrpSpPr>
          <p:nvPr/>
        </p:nvGrpSpPr>
        <p:grpSpPr bwMode="auto">
          <a:xfrm>
            <a:off x="1331913" y="4054476"/>
            <a:ext cx="6577012" cy="1728980"/>
            <a:chOff x="1332689" y="4053743"/>
            <a:chExt cx="6575898" cy="1729151"/>
          </a:xfrm>
        </p:grpSpPr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1824443" y="5198061"/>
              <a:ext cx="2835106" cy="584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</a:rPr>
                <a:t>Motifs </a:t>
              </a:r>
              <a:r>
                <a:rPr lang="fr-FR" altLang="fr-FR" sz="16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</a:rPr>
                <a:t>automne-hiver </a:t>
              </a:r>
              <a:endParaRPr lang="fr-FR" alt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endParaRPr>
            </a:p>
            <a:p>
              <a:r>
                <a:rPr lang="fr-FR" altLang="fr-FR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</a:rPr>
                <a:t>Direction Sud très présente </a:t>
              </a:r>
              <a:endParaRPr lang="fr-FR" altLang="fr-F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4" name="Connecteur droit avec flèche 23"/>
            <p:cNvCxnSpPr/>
            <p:nvPr/>
          </p:nvCxnSpPr>
          <p:spPr>
            <a:xfrm flipV="1">
              <a:off x="3092928" y="4053743"/>
              <a:ext cx="4815659" cy="1127237"/>
            </a:xfrm>
            <a:prstGeom prst="straightConnector1">
              <a:avLst/>
            </a:prstGeom>
            <a:noFill/>
            <a:ln w="31750" cap="flat">
              <a:solidFill>
                <a:srgbClr val="C00000"/>
              </a:solidFill>
              <a:prstDash val="solid"/>
              <a:miter lim="400000"/>
              <a:tailEnd type="triangle"/>
            </a:ln>
            <a:effectLst>
              <a:outerShdw blurRad="50800" dist="63500" dir="30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5" name="Connecteur droit avec flèche 24"/>
            <p:cNvCxnSpPr/>
            <p:nvPr/>
          </p:nvCxnSpPr>
          <p:spPr>
            <a:xfrm flipH="1" flipV="1">
              <a:off x="1332689" y="4053743"/>
              <a:ext cx="1663418" cy="1144701"/>
            </a:xfrm>
            <a:prstGeom prst="straightConnector1">
              <a:avLst/>
            </a:prstGeom>
            <a:noFill/>
            <a:ln w="31750" cap="flat">
              <a:solidFill>
                <a:srgbClr val="C00000"/>
              </a:solidFill>
              <a:prstDash val="solid"/>
              <a:miter lim="400000"/>
              <a:tailEnd type="triangle"/>
            </a:ln>
            <a:effectLst>
              <a:outerShdw blurRad="50800" dist="63500" dir="30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715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6499225" y="5607050"/>
            <a:ext cx="2578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Polar-area charts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André Michel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Guerry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(1829)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 Box 75"/>
          <p:cNvSpPr txBox="1">
            <a:spLocks noChangeArrowheads="1"/>
          </p:cNvSpPr>
          <p:nvPr/>
        </p:nvSpPr>
        <p:spPr bwMode="auto">
          <a:xfrm>
            <a:off x="3944938" y="6234113"/>
            <a:ext cx="51323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&lt;http://datavis.ca/milestones/index.php?group=1800%2B/&gt;</a:t>
            </a:r>
          </a:p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5266532" y="427831"/>
            <a:ext cx="3605212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marL="0" indent="0" algn="r"/>
            <a:r>
              <a:rPr lang="en-US" altLang="fr-FR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direction des vents, pour 8 </a:t>
            </a:r>
            <a:r>
              <a:rPr lang="en-US" altLang="fr-FR" sz="16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secteurs</a:t>
            </a:r>
            <a:r>
              <a:rPr lang="en-US" altLang="fr-FR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, chronon 3 </a:t>
            </a:r>
            <a:r>
              <a:rPr lang="en-US" altLang="fr-FR" sz="16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mois</a:t>
            </a:r>
            <a:endParaRPr lang="en-US" altLang="fr-FR" sz="16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23" name="Picture 59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515"/>
          <a:stretch>
            <a:fillRect/>
          </a:stretch>
        </p:blipFill>
        <p:spPr bwMode="auto">
          <a:xfrm>
            <a:off x="26988" y="1530350"/>
            <a:ext cx="9077325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oupe 21"/>
          <p:cNvGrpSpPr>
            <a:grpSpLocks/>
          </p:cNvGrpSpPr>
          <p:nvPr/>
        </p:nvGrpSpPr>
        <p:grpSpPr bwMode="auto">
          <a:xfrm>
            <a:off x="1620838" y="3389313"/>
            <a:ext cx="6858000" cy="2784920"/>
            <a:chOff x="1620078" y="3388962"/>
            <a:chExt cx="6858000" cy="2785968"/>
          </a:xfrm>
        </p:grpSpPr>
        <p:sp>
          <p:nvSpPr>
            <p:cNvPr id="25" name="Rectangle 1"/>
            <p:cNvSpPr>
              <a:spLocks noChangeArrowheads="1"/>
            </p:cNvSpPr>
            <p:nvPr/>
          </p:nvSpPr>
          <p:spPr bwMode="auto">
            <a:xfrm>
              <a:off x="1824443" y="5343620"/>
              <a:ext cx="2835106" cy="831310"/>
            </a:xfrm>
            <a:prstGeom prst="rect">
              <a:avLst/>
            </a:prstGeom>
            <a:noFill/>
            <a:ln w="31750" cap="flat">
              <a:noFill/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600" dirty="0" smtClean="0">
                  <a:solidFill>
                    <a:schemeClr val="bg2">
                      <a:lumMod val="75000"/>
                    </a:schemeClr>
                  </a:solidFill>
                  <a:latin typeface="Calibri" panose="020F0502020204030204" pitchFamily="34" charset="0"/>
                </a:rPr>
                <a:t>Des exceptions </a:t>
              </a:r>
            </a:p>
            <a:p>
              <a:r>
                <a:rPr lang="fr-FR" altLang="fr-FR" sz="1600" dirty="0" smtClean="0">
                  <a:solidFill>
                    <a:schemeClr val="bg2">
                      <a:lumMod val="75000"/>
                    </a:schemeClr>
                  </a:solidFill>
                  <a:latin typeface="Calibri" panose="020F0502020204030204" pitchFamily="34" charset="0"/>
                </a:rPr>
                <a:t>Direction Sud-Est peu présente </a:t>
              </a:r>
              <a:r>
                <a:rPr lang="fr-FR" altLang="fr-FR" sz="1600" i="1" dirty="0" smtClean="0">
                  <a:solidFill>
                    <a:schemeClr val="bg2">
                      <a:lumMod val="75000"/>
                    </a:schemeClr>
                  </a:solidFill>
                  <a:latin typeface="Calibri" panose="020F0502020204030204" pitchFamily="34" charset="0"/>
                </a:rPr>
                <a:t>Sauf</a:t>
              </a:r>
              <a:r>
                <a:rPr lang="fr-FR" altLang="fr-FR" sz="1600" dirty="0" smtClean="0">
                  <a:solidFill>
                    <a:schemeClr val="bg2">
                      <a:lumMod val="75000"/>
                    </a:schemeClr>
                  </a:solidFill>
                  <a:latin typeface="Calibri" panose="020F0502020204030204" pitchFamily="34" charset="0"/>
                </a:rPr>
                <a:t> pendant l’automne</a:t>
              </a:r>
              <a:endParaRPr lang="fr-FR" altLang="fr-FR" sz="16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6" name="Connecteur droit avec flèche 25"/>
            <p:cNvCxnSpPr/>
            <p:nvPr/>
          </p:nvCxnSpPr>
          <p:spPr>
            <a:xfrm flipV="1">
              <a:off x="3093278" y="3428664"/>
              <a:ext cx="5384800" cy="1751671"/>
            </a:xfrm>
            <a:prstGeom prst="straightConnector1">
              <a:avLst/>
            </a:prstGeom>
            <a:noFill/>
            <a:ln w="31750" cap="flat">
              <a:solidFill>
                <a:srgbClr val="FFC000"/>
              </a:solidFill>
              <a:prstDash val="solid"/>
              <a:miter lim="400000"/>
              <a:tailEnd type="triangle"/>
            </a:ln>
            <a:effectLst>
              <a:outerShdw blurRad="63500" dist="76200" dir="30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7" name="Connecteur droit avec flèche 26"/>
            <p:cNvCxnSpPr/>
            <p:nvPr/>
          </p:nvCxnSpPr>
          <p:spPr>
            <a:xfrm flipH="1" flipV="1">
              <a:off x="1620078" y="3460426"/>
              <a:ext cx="846137" cy="1751671"/>
            </a:xfrm>
            <a:prstGeom prst="straightConnector1">
              <a:avLst/>
            </a:prstGeom>
            <a:noFill/>
            <a:ln w="31750" cap="flat">
              <a:solidFill>
                <a:srgbClr val="C00000"/>
              </a:solidFill>
              <a:prstDash val="solid"/>
              <a:miter lim="400000"/>
              <a:tailEnd type="triangle"/>
            </a:ln>
            <a:effectLst>
              <a:outerShdw blurRad="63500" dist="76200" dir="30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8" name="Connecteur droit avec flèche 27"/>
            <p:cNvCxnSpPr/>
            <p:nvPr/>
          </p:nvCxnSpPr>
          <p:spPr>
            <a:xfrm flipV="1">
              <a:off x="2544003" y="3411195"/>
              <a:ext cx="1270000" cy="1800902"/>
            </a:xfrm>
            <a:prstGeom prst="straightConnector1">
              <a:avLst/>
            </a:prstGeom>
            <a:noFill/>
            <a:ln w="31750" cap="flat">
              <a:solidFill>
                <a:srgbClr val="C00000"/>
              </a:solidFill>
              <a:prstDash val="solid"/>
              <a:miter lim="400000"/>
              <a:tailEnd type="triangle"/>
            </a:ln>
            <a:effectLst>
              <a:outerShdw blurRad="63500" dist="76200" dir="30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9" name="Connecteur droit avec flèche 28"/>
            <p:cNvCxnSpPr/>
            <p:nvPr/>
          </p:nvCxnSpPr>
          <p:spPr>
            <a:xfrm flipV="1">
              <a:off x="2685290" y="3388962"/>
              <a:ext cx="3556000" cy="1823135"/>
            </a:xfrm>
            <a:prstGeom prst="straightConnector1">
              <a:avLst/>
            </a:prstGeom>
            <a:noFill/>
            <a:ln w="31750" cap="flat">
              <a:solidFill>
                <a:srgbClr val="C00000"/>
              </a:solidFill>
              <a:prstDash val="solid"/>
              <a:miter lim="400000"/>
              <a:tailEnd type="triangle"/>
            </a:ln>
            <a:effectLst>
              <a:outerShdw blurRad="63500" dist="76200" dir="3000000" algn="ctr" rotWithShape="0">
                <a:schemeClr val="tx1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0147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6499225" y="5607050"/>
            <a:ext cx="2578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Polar-area charts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André Michel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Guerry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(1829)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 Box 75"/>
          <p:cNvSpPr txBox="1">
            <a:spLocks noChangeArrowheads="1"/>
          </p:cNvSpPr>
          <p:nvPr/>
        </p:nvSpPr>
        <p:spPr bwMode="auto">
          <a:xfrm>
            <a:off x="3917317" y="6191250"/>
            <a:ext cx="51323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&lt;http://datavis.ca/milestones/index.php?group=1800%2B/&gt;</a:t>
            </a:r>
          </a:p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59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5" t="42700" r="5392"/>
          <a:stretch>
            <a:fillRect/>
          </a:stretch>
        </p:blipFill>
        <p:spPr bwMode="auto">
          <a:xfrm>
            <a:off x="144463" y="1314450"/>
            <a:ext cx="7747000" cy="393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5272088" y="447675"/>
            <a:ext cx="3605212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marL="0" indent="0" algn="r"/>
            <a:r>
              <a:rPr lang="en-US" altLang="fr-FR" sz="16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nombre</a:t>
            </a:r>
            <a:r>
              <a:rPr lang="en-US" altLang="fr-FR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de naissance par </a:t>
            </a:r>
            <a:r>
              <a:rPr lang="en-US" altLang="fr-FR" sz="16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heure</a:t>
            </a:r>
            <a:r>
              <a:rPr lang="en-US" altLang="fr-FR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,</a:t>
            </a:r>
          </a:p>
          <a:p>
            <a:pPr marL="0" indent="0" algn="r"/>
            <a:r>
              <a:rPr lang="en-US" altLang="fr-FR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nombre</a:t>
            </a:r>
            <a:r>
              <a:rPr lang="en-US" altLang="fr-FR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de </a:t>
            </a:r>
            <a:r>
              <a:rPr lang="en-US" altLang="fr-FR" sz="16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décès</a:t>
            </a:r>
            <a:r>
              <a:rPr lang="en-US" altLang="fr-FR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par </a:t>
            </a:r>
            <a:r>
              <a:rPr lang="en-US" altLang="fr-FR" sz="16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heure</a:t>
            </a:r>
            <a:endParaRPr lang="en-US" altLang="fr-FR" sz="16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293813" y="1957388"/>
            <a:ext cx="974725" cy="974725"/>
          </a:xfrm>
          <a:prstGeom prst="ellipse">
            <a:avLst/>
          </a:prstGeom>
          <a:solidFill>
            <a:srgbClr val="FFFFFF">
              <a:alpha val="29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76200" dir="36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072063" y="1600200"/>
            <a:ext cx="1182687" cy="1182688"/>
          </a:xfrm>
          <a:prstGeom prst="ellipse">
            <a:avLst/>
          </a:prstGeom>
          <a:solidFill>
            <a:srgbClr val="FFFFFF">
              <a:alpha val="29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76200" dir="36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926013" y="3587750"/>
            <a:ext cx="1089025" cy="1090613"/>
          </a:xfrm>
          <a:prstGeom prst="ellipse">
            <a:avLst/>
          </a:prstGeom>
          <a:solidFill>
            <a:srgbClr val="FFFFFF">
              <a:alpha val="29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76200" dir="36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1174750" y="3659188"/>
            <a:ext cx="987425" cy="987425"/>
          </a:xfrm>
          <a:prstGeom prst="ellipse">
            <a:avLst/>
          </a:prstGeom>
          <a:solidFill>
            <a:srgbClr val="FFFFFF">
              <a:alpha val="29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76200" dir="36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33701" y="479931"/>
            <a:ext cx="5219000" cy="584775"/>
          </a:xfrm>
          <a:prstGeom prst="rect">
            <a:avLst/>
          </a:prstGeom>
          <a:noFill/>
          <a:ln w="31750" cap="flat">
            <a:noFill/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Même formalisme visuel, appliqué ici aux naissances / décès,</a:t>
            </a:r>
          </a:p>
          <a:p>
            <a:r>
              <a:rPr lang="fr-FR" alt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1 secteur = 1 heure, 24 secteurs</a:t>
            </a:r>
            <a:endParaRPr lang="fr-FR" altLang="fr-FR" sz="16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627536" y="5560278"/>
            <a:ext cx="37012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6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Motifs communs (</a:t>
            </a:r>
            <a:r>
              <a:rPr lang="fr-FR" altLang="fr-FR" sz="16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pics de naissances et décès un peu avant midi….)</a:t>
            </a:r>
            <a:endParaRPr lang="fr-FR" altLang="fr-FR" sz="16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627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6499225" y="5607050"/>
            <a:ext cx="2578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Polar-area charts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André Michel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Guerry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(1829)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 Box 75"/>
          <p:cNvSpPr txBox="1">
            <a:spLocks noChangeArrowheads="1"/>
          </p:cNvSpPr>
          <p:nvPr/>
        </p:nvSpPr>
        <p:spPr bwMode="auto">
          <a:xfrm>
            <a:off x="3944938" y="6234113"/>
            <a:ext cx="51323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&lt;http://datavis.ca/milestones/index.php?group=1800%2B/&gt;</a:t>
            </a:r>
          </a:p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59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5" t="42700" r="5392"/>
          <a:stretch>
            <a:fillRect/>
          </a:stretch>
        </p:blipFill>
        <p:spPr bwMode="auto">
          <a:xfrm>
            <a:off x="144463" y="1314450"/>
            <a:ext cx="7747000" cy="393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824038" y="863600"/>
            <a:ext cx="283527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6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Exceptions </a:t>
            </a:r>
            <a:r>
              <a:rPr lang="fr-FR" altLang="fr-FR" sz="16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communes ?</a:t>
            </a:r>
            <a:endParaRPr lang="fr-FR" altLang="fr-FR" sz="16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824038" y="2297113"/>
            <a:ext cx="576262" cy="576262"/>
          </a:xfrm>
          <a:prstGeom prst="ellipse">
            <a:avLst/>
          </a:prstGeom>
          <a:solidFill>
            <a:srgbClr val="FFFFFF">
              <a:alpha val="38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762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521325" y="2093913"/>
            <a:ext cx="839788" cy="838200"/>
          </a:xfrm>
          <a:prstGeom prst="ellipse">
            <a:avLst/>
          </a:prstGeom>
          <a:solidFill>
            <a:srgbClr val="FFFFFF">
              <a:alpha val="42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762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5521325" y="3494088"/>
            <a:ext cx="839788" cy="839787"/>
          </a:xfrm>
          <a:prstGeom prst="ellipse">
            <a:avLst/>
          </a:prstGeom>
          <a:solidFill>
            <a:srgbClr val="FFFFFF">
              <a:alpha val="42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762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1824038" y="3681413"/>
            <a:ext cx="576262" cy="576262"/>
          </a:xfrm>
          <a:prstGeom prst="ellipse">
            <a:avLst/>
          </a:prstGeom>
          <a:solidFill>
            <a:srgbClr val="FFFFFF">
              <a:alpha val="42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762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272088" y="447675"/>
            <a:ext cx="3605212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marL="0" indent="0" algn="r"/>
            <a:r>
              <a:rPr lang="en-US" altLang="fr-FR" sz="16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nombre</a:t>
            </a:r>
            <a:r>
              <a:rPr lang="en-US" altLang="fr-FR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de naissance par </a:t>
            </a:r>
            <a:r>
              <a:rPr lang="en-US" altLang="fr-FR" sz="16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heure</a:t>
            </a:r>
            <a:r>
              <a:rPr lang="en-US" altLang="fr-FR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,</a:t>
            </a:r>
          </a:p>
          <a:p>
            <a:pPr marL="0" indent="0" algn="r"/>
            <a:r>
              <a:rPr lang="en-US" altLang="fr-FR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nombre</a:t>
            </a:r>
            <a:r>
              <a:rPr lang="en-US" altLang="fr-FR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de </a:t>
            </a:r>
            <a:r>
              <a:rPr lang="en-US" altLang="fr-FR" sz="16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décès</a:t>
            </a:r>
            <a:r>
              <a:rPr lang="en-US" altLang="fr-FR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par </a:t>
            </a:r>
            <a:r>
              <a:rPr lang="en-US" altLang="fr-FR" sz="16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heure</a:t>
            </a:r>
            <a:endParaRPr lang="en-US" altLang="fr-FR" sz="16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292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6499225" y="5607050"/>
            <a:ext cx="25781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Polar-area charts</a:t>
            </a:r>
          </a:p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André Michel </a:t>
            </a:r>
            <a:r>
              <a:rPr lang="fr-FR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Guerry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(1829)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 Box 75"/>
          <p:cNvSpPr txBox="1">
            <a:spLocks noChangeArrowheads="1"/>
          </p:cNvSpPr>
          <p:nvPr/>
        </p:nvSpPr>
        <p:spPr bwMode="auto">
          <a:xfrm>
            <a:off x="3944938" y="6234113"/>
            <a:ext cx="51323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&lt;http://datavis.ca/milestones/index.php?group=1800%2B/&gt;</a:t>
            </a:r>
          </a:p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59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5" t="42700" r="5392"/>
          <a:stretch>
            <a:fillRect/>
          </a:stretch>
        </p:blipFill>
        <p:spPr bwMode="auto">
          <a:xfrm>
            <a:off x="144463" y="1314450"/>
            <a:ext cx="7747000" cy="393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60388" y="375165"/>
            <a:ext cx="47130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6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Un graphique qui pose des questions </a:t>
            </a:r>
            <a:r>
              <a:rPr lang="fr-FR" altLang="fr-FR" sz="16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d’interprétation en l’absence d’indications fines sur </a:t>
            </a:r>
            <a:r>
              <a:rPr lang="fr-FR" altLang="fr-FR" sz="16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les données (fiabilité, méthode de collecte, etc.) </a:t>
            </a:r>
          </a:p>
        </p:txBody>
      </p:sp>
      <p:sp>
        <p:nvSpPr>
          <p:cNvPr id="14" name="Ellipse 13"/>
          <p:cNvSpPr/>
          <p:nvPr/>
        </p:nvSpPr>
        <p:spPr>
          <a:xfrm>
            <a:off x="1824038" y="2297113"/>
            <a:ext cx="576262" cy="576262"/>
          </a:xfrm>
          <a:prstGeom prst="ellipse">
            <a:avLst/>
          </a:prstGeom>
          <a:solidFill>
            <a:srgbClr val="FFFFFF">
              <a:alpha val="33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889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5521325" y="2093913"/>
            <a:ext cx="839788" cy="838200"/>
          </a:xfrm>
          <a:prstGeom prst="ellipse">
            <a:avLst/>
          </a:prstGeom>
          <a:solidFill>
            <a:srgbClr val="FFFFFF">
              <a:alpha val="33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889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521325" y="3494088"/>
            <a:ext cx="839788" cy="839787"/>
          </a:xfrm>
          <a:prstGeom prst="ellipse">
            <a:avLst/>
          </a:prstGeom>
          <a:solidFill>
            <a:srgbClr val="FFFFFF">
              <a:alpha val="33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889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1824038" y="3681413"/>
            <a:ext cx="576262" cy="576262"/>
          </a:xfrm>
          <a:prstGeom prst="ellipse">
            <a:avLst/>
          </a:prstGeom>
          <a:solidFill>
            <a:srgbClr val="FFFFFF">
              <a:alpha val="33000"/>
            </a:srgbClr>
          </a:solidFill>
          <a:ln w="38100" cap="flat">
            <a:solidFill>
              <a:srgbClr val="C00000"/>
            </a:solidFill>
            <a:miter lim="400000"/>
          </a:ln>
          <a:effectLst>
            <a:outerShdw blurRad="50800" dist="88900" dir="30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5272088" y="447675"/>
            <a:ext cx="3605212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marL="0" indent="0" algn="r"/>
            <a:r>
              <a:rPr lang="en-US" altLang="fr-FR" sz="16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nombre</a:t>
            </a:r>
            <a:r>
              <a:rPr lang="en-US" altLang="fr-FR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de naissance par </a:t>
            </a:r>
            <a:r>
              <a:rPr lang="en-US" altLang="fr-FR" sz="16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heure</a:t>
            </a:r>
            <a:r>
              <a:rPr lang="en-US" altLang="fr-FR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,</a:t>
            </a:r>
          </a:p>
          <a:p>
            <a:pPr marL="0" indent="0" algn="r"/>
            <a:r>
              <a:rPr lang="en-US" altLang="fr-FR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fr-FR" sz="16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nombre</a:t>
            </a:r>
            <a:r>
              <a:rPr lang="en-US" altLang="fr-FR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de </a:t>
            </a:r>
            <a:r>
              <a:rPr lang="en-US" altLang="fr-FR" sz="16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décès</a:t>
            </a:r>
            <a:r>
              <a:rPr lang="en-US" altLang="fr-FR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par </a:t>
            </a:r>
            <a:r>
              <a:rPr lang="en-US" altLang="fr-FR" sz="1600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heure</a:t>
            </a:r>
            <a:endParaRPr lang="en-US" altLang="fr-FR" sz="16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260388" y="5735575"/>
            <a:ext cx="471305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Principe repris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par Florence Nightingale:</a:t>
            </a:r>
          </a:p>
          <a:p>
            <a:pPr algn="r"/>
            <a:r>
              <a:rPr 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&lt;https</a:t>
            </a:r>
            <a:r>
              <a:rPr 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://fr.wikipedia.org/wiki/Florence_Nightingale#/media/File:Nightingale-mortality.jpg&gt;</a:t>
            </a:r>
          </a:p>
          <a:p>
            <a:pPr algn="r"/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936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owroom">
    <a:dk1>
      <a:srgbClr val="535353"/>
    </a:dk1>
    <a:lt1>
      <a:srgbClr val="340053"/>
    </a:lt1>
    <a:dk2>
      <a:srgbClr val="5A5F5E"/>
    </a:dk2>
    <a:lt2>
      <a:srgbClr val="B4B4B4"/>
    </a:lt2>
    <a:accent1>
      <a:srgbClr val="78AAB3"/>
    </a:accent1>
    <a:accent2>
      <a:srgbClr val="9A9671"/>
    </a:accent2>
    <a:accent3>
      <a:srgbClr val="D9971A"/>
    </a:accent3>
    <a:accent4>
      <a:srgbClr val="D7620E"/>
    </a:accent4>
    <a:accent5>
      <a:srgbClr val="A61702"/>
    </a:accent5>
    <a:accent6>
      <a:srgbClr val="606B7E"/>
    </a:accent6>
    <a:hlink>
      <a:srgbClr val="0000FF"/>
    </a:hlink>
    <a:folHlink>
      <a:srgbClr val="FF00FF"/>
    </a:folHlink>
  </a:clrScheme>
</a:themeOverride>
</file>

<file path=ppt/theme/themeOverride2.xml><?xml version="1.0" encoding="utf-8"?>
<a:themeOverride xmlns:a="http://schemas.openxmlformats.org/drawingml/2006/main">
  <a:clrScheme name="Showroom">
    <a:dk1>
      <a:srgbClr val="535353"/>
    </a:dk1>
    <a:lt1>
      <a:srgbClr val="340053"/>
    </a:lt1>
    <a:dk2>
      <a:srgbClr val="5A5F5E"/>
    </a:dk2>
    <a:lt2>
      <a:srgbClr val="B4B4B4"/>
    </a:lt2>
    <a:accent1>
      <a:srgbClr val="78AAB3"/>
    </a:accent1>
    <a:accent2>
      <a:srgbClr val="9A9671"/>
    </a:accent2>
    <a:accent3>
      <a:srgbClr val="D9971A"/>
    </a:accent3>
    <a:accent4>
      <a:srgbClr val="D7620E"/>
    </a:accent4>
    <a:accent5>
      <a:srgbClr val="A61702"/>
    </a:accent5>
    <a:accent6>
      <a:srgbClr val="606B7E"/>
    </a:accent6>
    <a:hlink>
      <a:srgbClr val="0000FF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4306</TotalTime>
  <Words>457</Words>
  <Application>Microsoft Office PowerPoint</Application>
  <PresentationFormat>Affichage à l'écran (4:3)</PresentationFormat>
  <Paragraphs>77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677</cp:revision>
  <dcterms:created xsi:type="dcterms:W3CDTF">2014-07-04T08:23:44Z</dcterms:created>
  <dcterms:modified xsi:type="dcterms:W3CDTF">2021-11-22T14:14:02Z</dcterms:modified>
</cp:coreProperties>
</file>