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61" r:id="rId2"/>
    <p:sldId id="267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650"/>
    <a:srgbClr val="A40202"/>
    <a:srgbClr val="FFFFFF"/>
    <a:srgbClr val="080808"/>
    <a:srgbClr val="3A6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7" autoAdjust="0"/>
    <p:restoredTop sz="98378" autoAdjust="0"/>
  </p:normalViewPr>
  <p:slideViewPr>
    <p:cSldViewPr snapToGrid="0">
      <p:cViewPr varScale="1">
        <p:scale>
          <a:sx n="79" d="100"/>
          <a:sy n="79" d="100"/>
        </p:scale>
        <p:origin x="1210" y="82"/>
      </p:cViewPr>
      <p:guideLst>
        <p:guide orient="horz" pos="2153"/>
        <p:guide pos="4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2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fld id="{DA05FC9E-4FA5-4DA6-9E08-81F53D1F2CEF}" type="datetimeFigureOut">
              <a:rPr lang="fr-FR" altLang="fr-FR"/>
              <a:pPr>
                <a:defRPr/>
              </a:pPr>
              <a:t>20/11/2021</a:t>
            </a:fld>
            <a:endParaRPr lang="fr-FR" alt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fld id="{A6949904-67F6-4984-919B-90CD560653E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0308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91900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2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804500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3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267472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4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627019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5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1625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250032" y="1437680"/>
            <a:ext cx="8643938" cy="227707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250032" y="3705820"/>
            <a:ext cx="8643938" cy="91082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72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44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216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88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255689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2094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64346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5349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50032" y="2286000"/>
            <a:ext cx="8643938" cy="227707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15699222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250031" y="714375"/>
            <a:ext cx="4143375" cy="2732484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250031" y="3437931"/>
            <a:ext cx="4143375" cy="273248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72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44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216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88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319091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61602529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8625505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250031" y="1919884"/>
            <a:ext cx="4143375" cy="4429125"/>
          </a:xfrm>
          <a:prstGeom prst="rect">
            <a:avLst/>
          </a:prstGeom>
        </p:spPr>
        <p:txBody>
          <a:bodyPr/>
          <a:lstStyle>
            <a:lvl1pPr marL="303583" indent="-303583">
              <a:lnSpc>
                <a:spcPct val="100000"/>
              </a:lnSpc>
              <a:spcBef>
                <a:spcPts val="2672"/>
              </a:spcBef>
              <a:defRPr sz="2700"/>
            </a:lvl1pPr>
            <a:lvl2pPr marL="607166" indent="-303583">
              <a:lnSpc>
                <a:spcPct val="100000"/>
              </a:lnSpc>
              <a:spcBef>
                <a:spcPts val="2672"/>
              </a:spcBef>
              <a:defRPr sz="2700"/>
            </a:lvl2pPr>
            <a:lvl3pPr marL="910749" indent="-303583">
              <a:lnSpc>
                <a:spcPct val="100000"/>
              </a:lnSpc>
              <a:spcBef>
                <a:spcPts val="2672"/>
              </a:spcBef>
              <a:defRPr sz="2700"/>
            </a:lvl3pPr>
            <a:lvl4pPr marL="1214332" indent="-303583">
              <a:lnSpc>
                <a:spcPct val="100000"/>
              </a:lnSpc>
              <a:spcBef>
                <a:spcPts val="2672"/>
              </a:spcBef>
              <a:defRPr sz="2700"/>
            </a:lvl4pPr>
            <a:lvl5pPr marL="1517916" indent="-303583">
              <a:lnSpc>
                <a:spcPct val="100000"/>
              </a:lnSpc>
              <a:spcBef>
                <a:spcPts val="2672"/>
              </a:spcBef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9834972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535781" y="535781"/>
            <a:ext cx="8063508" cy="5777508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60164627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2301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3497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50825" y="179388"/>
            <a:ext cx="8643938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normAutofit/>
          </a:bodyPr>
          <a:lstStyle/>
          <a:p>
            <a:pPr lvl="0"/>
            <a:r>
              <a:rPr/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250825" y="1919288"/>
            <a:ext cx="86439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Gill Sans Light"/>
              </a:rPr>
              <a:t>Body Level One</a:t>
            </a:r>
          </a:p>
          <a:p>
            <a:pPr lvl="1"/>
            <a:r>
              <a:rPr lang="fr-FR" altLang="fr-FR" smtClean="0">
                <a:sym typeface="Gill Sans Light"/>
              </a:rPr>
              <a:t>Body Level Two</a:t>
            </a:r>
          </a:p>
          <a:p>
            <a:pPr lvl="2"/>
            <a:r>
              <a:rPr lang="fr-FR" altLang="fr-FR" smtClean="0">
                <a:sym typeface="Gill Sans Light"/>
              </a:rPr>
              <a:t>Body Level Three</a:t>
            </a:r>
          </a:p>
          <a:p>
            <a:pPr lvl="3"/>
            <a:r>
              <a:rPr lang="fr-FR" altLang="fr-FR" smtClean="0">
                <a:sym typeface="Gill Sans Light"/>
              </a:rPr>
              <a:t>Body Level Four</a:t>
            </a:r>
          </a:p>
          <a:p>
            <a:pPr lvl="4"/>
            <a:r>
              <a:rPr lang="fr-FR" altLang="fr-FR" smtClean="0">
                <a:sym typeface="Gill Sans Light"/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365125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731838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1096963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1463675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1830388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2196513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2562598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2928683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3294769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16072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321440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48216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64288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s.cs.washington.edu/~jheer/files/zoo/ex/stats/parallel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s.cs.washington.edu/~jheer/files/zoo/ex/stats/parallel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s.cs.washington.edu/~jheer/files/zoo/ex/stats/parallel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s.cs.washington.edu/~jheer/files/zoo/ex/stats/parallel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s.cs.washington.edu/~jheer/files/zoo/ex/stats/parallel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pic>
        <p:nvPicPr>
          <p:cNvPr id="15" name="Image 2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06388"/>
            <a:ext cx="887253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748088" y="6061075"/>
            <a:ext cx="53514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>
              <a:defRPr/>
            </a:pPr>
            <a:endParaRPr lang="fr-FR" altLang="fr-FR" sz="1000" dirty="0" smtClean="0">
              <a:solidFill>
                <a:srgbClr val="989898"/>
              </a:solidFill>
              <a:latin typeface="Calibri" panose="020F0502020204030204" pitchFamily="34" charset="0"/>
            </a:endParaRPr>
          </a:p>
          <a:p>
            <a:pPr algn="r">
              <a:defRPr/>
            </a:pPr>
            <a:r>
              <a:rPr lang="fr-FR" alt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&lt;https://homes.cs.washington.edu/~jheer/files/zoo/ex/stats/parallel.html&gt;</a:t>
            </a:r>
            <a:endParaRPr lang="fr-FR" altLang="fr-FR" sz="1000" i="1" dirty="0" smtClean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5426075" y="5673725"/>
            <a:ext cx="36512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US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Parallel Coordinates</a:t>
            </a:r>
          </a:p>
          <a:p>
            <a:pPr algn="r"/>
            <a:r>
              <a:rPr lang="fr-FR" altLang="fr-FR" sz="1600" i="1" dirty="0" err="1">
                <a:solidFill>
                  <a:srgbClr val="3E3D2A"/>
                </a:solidFill>
                <a:latin typeface="Calibri" panose="020F0502020204030204" pitchFamily="34" charset="0"/>
              </a:rPr>
              <a:t>M.Roser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, Our World in Data </a:t>
            </a:r>
            <a:r>
              <a:rPr lang="en-US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(acc. 2018)</a:t>
            </a:r>
          </a:p>
        </p:txBody>
      </p:sp>
      <p:sp>
        <p:nvSpPr>
          <p:cNvPr id="21" name="Espace réservé du texte 2"/>
          <p:cNvSpPr>
            <a:spLocks/>
          </p:cNvSpPr>
          <p:nvPr/>
        </p:nvSpPr>
        <p:spPr bwMode="auto">
          <a:xfrm>
            <a:off x="4973638" y="301625"/>
            <a:ext cx="41036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données  </a:t>
            </a:r>
            <a:r>
              <a:rPr lang="fr-FR" altLang="fr-FR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multivariées, quantitatives</a:t>
            </a:r>
            <a:endParaRPr lang="fr-FR" altLang="fr-FR" sz="16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276225" y="6089650"/>
            <a:ext cx="3643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>
                <a:solidFill>
                  <a:srgbClr val="8F8F8F"/>
                </a:solidFill>
                <a:latin typeface="Calibri" panose="020F0502020204030204" pitchFamily="34" charset="0"/>
              </a:rPr>
              <a:t>Un </a:t>
            </a:r>
            <a:r>
              <a:rPr lang="fr-FR" altLang="fr-FR" sz="1400" i="1">
                <a:solidFill>
                  <a:srgbClr val="8F8F8F"/>
                </a:solidFill>
                <a:latin typeface="Calibri" panose="020F0502020204030204" pitchFamily="34" charset="0"/>
              </a:rPr>
              <a:t>formalisme visuel</a:t>
            </a: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444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pic>
        <p:nvPicPr>
          <p:cNvPr id="13" name="Image 2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0" b="8640"/>
          <a:stretch>
            <a:fillRect/>
          </a:stretch>
        </p:blipFill>
        <p:spPr bwMode="auto">
          <a:xfrm>
            <a:off x="185738" y="884238"/>
            <a:ext cx="8872537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426075" y="5673725"/>
            <a:ext cx="36512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US" altLang="fr-FR" sz="1600" i="1">
                <a:solidFill>
                  <a:srgbClr val="3E3D2A"/>
                </a:solidFill>
                <a:latin typeface="Calibri" panose="020F0502020204030204" pitchFamily="34" charset="0"/>
              </a:rPr>
              <a:t>Parallel Coordinates</a:t>
            </a:r>
          </a:p>
          <a:p>
            <a:pPr algn="r"/>
            <a:r>
              <a:rPr lang="fr-FR" altLang="fr-FR" sz="1600" i="1">
                <a:solidFill>
                  <a:srgbClr val="3E3D2A"/>
                </a:solidFill>
                <a:latin typeface="Calibri" panose="020F0502020204030204" pitchFamily="34" charset="0"/>
              </a:rPr>
              <a:t>M.Roser, Our World in Data </a:t>
            </a:r>
            <a:r>
              <a:rPr lang="en-US" altLang="fr-FR" sz="1600" i="1">
                <a:solidFill>
                  <a:srgbClr val="3E3D2A"/>
                </a:solidFill>
                <a:latin typeface="Calibri" panose="020F0502020204030204" pitchFamily="34" charset="0"/>
              </a:rPr>
              <a:t>(acc. 2018)</a:t>
            </a:r>
          </a:p>
        </p:txBody>
      </p:sp>
      <p:grpSp>
        <p:nvGrpSpPr>
          <p:cNvPr id="16" name="Groupe 15"/>
          <p:cNvGrpSpPr>
            <a:grpSpLocks/>
          </p:cNvGrpSpPr>
          <p:nvPr/>
        </p:nvGrpSpPr>
        <p:grpSpPr bwMode="auto">
          <a:xfrm>
            <a:off x="228600" y="323850"/>
            <a:ext cx="8786813" cy="552450"/>
            <a:chOff x="228124" y="323167"/>
            <a:chExt cx="8786649" cy="553150"/>
          </a:xfrm>
        </p:grpSpPr>
        <p:sp>
          <p:nvSpPr>
            <p:cNvPr id="17" name="Triangle isocèle 1"/>
            <p:cNvSpPr>
              <a:spLocks noChangeArrowheads="1"/>
            </p:cNvSpPr>
            <p:nvPr/>
          </p:nvSpPr>
          <p:spPr bwMode="auto">
            <a:xfrm rot="10800000">
              <a:off x="646443" y="676276"/>
              <a:ext cx="206997" cy="200041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>
                <a:sym typeface="Gill Sans Light"/>
              </a:endParaRPr>
            </a:p>
          </p:txBody>
        </p:sp>
        <p:sp>
          <p:nvSpPr>
            <p:cNvPr id="18" name="Triangle isocèle 25"/>
            <p:cNvSpPr>
              <a:spLocks noChangeArrowheads="1"/>
            </p:cNvSpPr>
            <p:nvPr/>
          </p:nvSpPr>
          <p:spPr bwMode="auto">
            <a:xfrm rot="10800000">
              <a:off x="1936763" y="676276"/>
              <a:ext cx="206997" cy="200041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>
                <a:sym typeface="Gill Sans Light"/>
              </a:endParaRPr>
            </a:p>
          </p:txBody>
        </p:sp>
        <p:sp>
          <p:nvSpPr>
            <p:cNvPr id="19" name="Triangle isocèle 26"/>
            <p:cNvSpPr>
              <a:spLocks noChangeArrowheads="1"/>
            </p:cNvSpPr>
            <p:nvPr/>
          </p:nvSpPr>
          <p:spPr bwMode="auto">
            <a:xfrm rot="10800000">
              <a:off x="3327572" y="676276"/>
              <a:ext cx="206997" cy="200041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>
                <a:sym typeface="Gill Sans Light"/>
              </a:endParaRPr>
            </a:p>
          </p:txBody>
        </p:sp>
        <p:sp>
          <p:nvSpPr>
            <p:cNvPr id="20" name="Triangle isocèle 27"/>
            <p:cNvSpPr>
              <a:spLocks noChangeArrowheads="1"/>
            </p:cNvSpPr>
            <p:nvPr/>
          </p:nvSpPr>
          <p:spPr bwMode="auto">
            <a:xfrm rot="10800000">
              <a:off x="4622204" y="676276"/>
              <a:ext cx="206997" cy="200041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>
                <a:sym typeface="Gill Sans Light"/>
              </a:endParaRPr>
            </a:p>
          </p:txBody>
        </p:sp>
        <p:sp>
          <p:nvSpPr>
            <p:cNvPr id="21" name="Triangle isocèle 32"/>
            <p:cNvSpPr>
              <a:spLocks noChangeArrowheads="1"/>
            </p:cNvSpPr>
            <p:nvPr/>
          </p:nvSpPr>
          <p:spPr bwMode="auto">
            <a:xfrm rot="10800000">
              <a:off x="5946205" y="676276"/>
              <a:ext cx="206997" cy="200041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>
                <a:sym typeface="Gill Sans Light"/>
              </a:endParaRPr>
            </a:p>
          </p:txBody>
        </p:sp>
        <p:sp>
          <p:nvSpPr>
            <p:cNvPr id="22" name="Triangle isocèle 33"/>
            <p:cNvSpPr>
              <a:spLocks noChangeArrowheads="1"/>
            </p:cNvSpPr>
            <p:nvPr/>
          </p:nvSpPr>
          <p:spPr bwMode="auto">
            <a:xfrm rot="10800000">
              <a:off x="7307088" y="676276"/>
              <a:ext cx="206997" cy="200041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>
                <a:sym typeface="Gill Sans Light"/>
              </a:endParaRPr>
            </a:p>
          </p:txBody>
        </p:sp>
        <p:sp>
          <p:nvSpPr>
            <p:cNvPr id="23" name="Text Box 38"/>
            <p:cNvSpPr txBox="1">
              <a:spLocks noChangeArrowheads="1"/>
            </p:cNvSpPr>
            <p:nvPr/>
          </p:nvSpPr>
          <p:spPr bwMode="auto">
            <a:xfrm>
              <a:off x="228124" y="323167"/>
              <a:ext cx="11553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r>
                <a:rPr lang="fr-FR" altLang="fr-FR" sz="1400">
                  <a:solidFill>
                    <a:srgbClr val="8F8F8F"/>
                  </a:solidFill>
                  <a:latin typeface="Calibri" panose="020F0502020204030204" pitchFamily="34" charset="0"/>
                </a:rPr>
                <a:t>Nb cylindres</a:t>
              </a:r>
            </a:p>
          </p:txBody>
        </p:sp>
        <p:sp>
          <p:nvSpPr>
            <p:cNvPr id="24" name="Text Box 38"/>
            <p:cNvSpPr txBox="1">
              <a:spLocks noChangeArrowheads="1"/>
            </p:cNvSpPr>
            <p:nvPr/>
          </p:nvSpPr>
          <p:spPr bwMode="auto">
            <a:xfrm>
              <a:off x="1597343" y="323167"/>
              <a:ext cx="11553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r>
                <a:rPr lang="fr-FR" altLang="fr-FR" sz="1400">
                  <a:solidFill>
                    <a:srgbClr val="8F8F8F"/>
                  </a:solidFill>
                  <a:latin typeface="Calibri" panose="020F0502020204030204" pitchFamily="34" charset="0"/>
                </a:rPr>
                <a:t>Cylindrée</a:t>
              </a:r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3040063" y="323167"/>
              <a:ext cx="11553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r>
                <a:rPr lang="fr-FR" altLang="fr-FR" sz="1400">
                  <a:solidFill>
                    <a:srgbClr val="8F8F8F"/>
                  </a:solidFill>
                  <a:latin typeface="Calibri" panose="020F0502020204030204" pitchFamily="34" charset="0"/>
                </a:rPr>
                <a:t>Poids</a:t>
              </a:r>
            </a:p>
          </p:txBody>
        </p:sp>
        <p:sp>
          <p:nvSpPr>
            <p:cNvPr id="26" name="Text Box 38"/>
            <p:cNvSpPr txBox="1">
              <a:spLocks noChangeArrowheads="1"/>
            </p:cNvSpPr>
            <p:nvPr/>
          </p:nvSpPr>
          <p:spPr bwMode="auto">
            <a:xfrm>
              <a:off x="4332358" y="323167"/>
              <a:ext cx="11553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r>
                <a:rPr lang="fr-FR" altLang="fr-FR" sz="1400">
                  <a:solidFill>
                    <a:srgbClr val="8F8F8F"/>
                  </a:solidFill>
                  <a:latin typeface="Calibri" panose="020F0502020204030204" pitchFamily="34" charset="0"/>
                </a:rPr>
                <a:t>Puissance</a:t>
              </a: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5624653" y="323167"/>
              <a:ext cx="11553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r>
                <a:rPr lang="fr-FR" altLang="fr-FR" sz="1400">
                  <a:solidFill>
                    <a:srgbClr val="8F8F8F"/>
                  </a:solidFill>
                  <a:latin typeface="Calibri" panose="020F0502020204030204" pitchFamily="34" charset="0"/>
                </a:rPr>
                <a:t>Accélération</a:t>
              </a:r>
            </a:p>
          </p:txBody>
        </p:sp>
        <p:sp>
          <p:nvSpPr>
            <p:cNvPr id="28" name="Text Box 38"/>
            <p:cNvSpPr txBox="1">
              <a:spLocks noChangeArrowheads="1"/>
            </p:cNvSpPr>
            <p:nvPr/>
          </p:nvSpPr>
          <p:spPr bwMode="auto">
            <a:xfrm>
              <a:off x="6785880" y="323167"/>
              <a:ext cx="13338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r>
                <a:rPr lang="fr-FR" altLang="fr-FR" sz="1400">
                  <a:solidFill>
                    <a:srgbClr val="8F8F8F"/>
                  </a:solidFill>
                  <a:latin typeface="Calibri" panose="020F0502020204030204" pitchFamily="34" charset="0"/>
                </a:rPr>
                <a:t>Consommation</a:t>
              </a:r>
            </a:p>
          </p:txBody>
        </p:sp>
        <p:sp>
          <p:nvSpPr>
            <p:cNvPr id="29" name="Text Box 38"/>
            <p:cNvSpPr txBox="1">
              <a:spLocks noChangeArrowheads="1"/>
            </p:cNvSpPr>
            <p:nvPr/>
          </p:nvSpPr>
          <p:spPr bwMode="auto">
            <a:xfrm>
              <a:off x="8352198" y="323167"/>
              <a:ext cx="6625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r>
                <a:rPr lang="fr-FR" altLang="fr-FR" sz="1400">
                  <a:solidFill>
                    <a:srgbClr val="8F8F8F"/>
                  </a:solidFill>
                  <a:latin typeface="Calibri" panose="020F0502020204030204" pitchFamily="34" charset="0"/>
                </a:rPr>
                <a:t>Année</a:t>
              </a:r>
            </a:p>
          </p:txBody>
        </p:sp>
        <p:sp>
          <p:nvSpPr>
            <p:cNvPr id="30" name="Triangle isocèle 42"/>
            <p:cNvSpPr>
              <a:spLocks noChangeArrowheads="1"/>
            </p:cNvSpPr>
            <p:nvPr/>
          </p:nvSpPr>
          <p:spPr bwMode="auto">
            <a:xfrm rot="10800000">
              <a:off x="8627885" y="676276"/>
              <a:ext cx="206997" cy="200041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>
                <a:sym typeface="Gill Sans Light"/>
              </a:endParaRPr>
            </a:p>
          </p:txBody>
        </p:sp>
      </p:grpSp>
      <p:grpSp>
        <p:nvGrpSpPr>
          <p:cNvPr id="31" name="Groupe 30"/>
          <p:cNvGrpSpPr>
            <a:grpSpLocks/>
          </p:cNvGrpSpPr>
          <p:nvPr/>
        </p:nvGrpSpPr>
        <p:grpSpPr bwMode="auto">
          <a:xfrm>
            <a:off x="730250" y="5407025"/>
            <a:ext cx="8045450" cy="769938"/>
            <a:chOff x="729574" y="5406273"/>
            <a:chExt cx="8046034" cy="770084"/>
          </a:xfrm>
        </p:grpSpPr>
        <p:sp>
          <p:nvSpPr>
            <p:cNvPr id="32" name="Accolade ouvrante 3"/>
            <p:cNvSpPr>
              <a:spLocks/>
            </p:cNvSpPr>
            <p:nvPr/>
          </p:nvSpPr>
          <p:spPr bwMode="auto">
            <a:xfrm rot="-5400000">
              <a:off x="4543208" y="1592639"/>
              <a:ext cx="418765" cy="8046034"/>
            </a:xfrm>
            <a:prstGeom prst="leftBrace">
              <a:avLst>
                <a:gd name="adj1" fmla="val 8362"/>
                <a:gd name="adj2" fmla="val 32954"/>
              </a:avLst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>
              <a:outerShdw blurRad="38100" dist="50800" dir="3600000" algn="ctr" rotWithShape="0">
                <a:schemeClr val="tx1">
                  <a:alpha val="67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2752725" y="5868580"/>
              <a:ext cx="234996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r>
                <a:rPr lang="fr-FR" altLang="fr-FR" sz="1400" dirty="0" smtClean="0">
                  <a:solidFill>
                    <a:srgbClr val="8F8F8F"/>
                  </a:solidFill>
                  <a:latin typeface="Calibri" panose="020F0502020204030204" pitchFamily="34" charset="0"/>
                </a:rPr>
                <a:t>paramètres</a:t>
              </a:r>
              <a:endParaRPr lang="fr-FR" altLang="fr-FR" sz="1400" dirty="0">
                <a:solidFill>
                  <a:srgbClr val="8F8F8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4" name="Groupe 33"/>
          <p:cNvGrpSpPr>
            <a:grpSpLocks/>
          </p:cNvGrpSpPr>
          <p:nvPr/>
        </p:nvGrpSpPr>
        <p:grpSpPr bwMode="auto">
          <a:xfrm>
            <a:off x="149225" y="1130300"/>
            <a:ext cx="1787525" cy="5295900"/>
            <a:chOff x="149940" y="1129628"/>
            <a:chExt cx="1786824" cy="5295794"/>
          </a:xfrm>
        </p:grpSpPr>
        <p:cxnSp>
          <p:nvCxnSpPr>
            <p:cNvPr id="35" name="Connecteur droit avec flèche 7"/>
            <p:cNvCxnSpPr>
              <a:cxnSpLocks noChangeShapeType="1"/>
            </p:cNvCxnSpPr>
            <p:nvPr/>
          </p:nvCxnSpPr>
          <p:spPr bwMode="auto">
            <a:xfrm flipV="1">
              <a:off x="402756" y="1129628"/>
              <a:ext cx="0" cy="4201769"/>
            </a:xfrm>
            <a:prstGeom prst="straightConnector1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ffectLst>
              <a:outerShdw blurRad="38100" dist="63500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149940" y="5686758"/>
              <a:ext cx="178682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r>
                <a:rPr lang="fr-FR" altLang="fr-FR" sz="1400">
                  <a:solidFill>
                    <a:srgbClr val="8F8F8F"/>
                  </a:solidFill>
                  <a:latin typeface="Calibri" panose="020F0502020204030204" pitchFamily="34" charset="0"/>
                </a:rPr>
                <a:t>Valeurs croissantes,</a:t>
              </a:r>
            </a:p>
            <a:p>
              <a:r>
                <a:rPr lang="fr-FR" altLang="fr-FR" sz="1400">
                  <a:solidFill>
                    <a:srgbClr val="8F8F8F"/>
                  </a:solidFill>
                  <a:latin typeface="Calibri" panose="020F0502020204030204" pitchFamily="34" charset="0"/>
                </a:rPr>
                <a:t>Échelles dépendantes du paramètre</a:t>
              </a:r>
            </a:p>
          </p:txBody>
        </p:sp>
      </p:grpSp>
      <p:grpSp>
        <p:nvGrpSpPr>
          <p:cNvPr id="37" name="Groupe 36"/>
          <p:cNvGrpSpPr>
            <a:grpSpLocks/>
          </p:cNvGrpSpPr>
          <p:nvPr/>
        </p:nvGrpSpPr>
        <p:grpSpPr bwMode="auto">
          <a:xfrm>
            <a:off x="7599363" y="1173163"/>
            <a:ext cx="1265237" cy="4106862"/>
            <a:chOff x="7600112" y="1172465"/>
            <a:chExt cx="1264587" cy="4107152"/>
          </a:xfrm>
        </p:grpSpPr>
        <p:sp>
          <p:nvSpPr>
            <p:cNvPr id="38" name="Ellipse 37"/>
            <p:cNvSpPr/>
            <p:nvPr/>
          </p:nvSpPr>
          <p:spPr>
            <a:xfrm>
              <a:off x="8564816" y="1199454"/>
              <a:ext cx="299883" cy="295296"/>
            </a:xfrm>
            <a:prstGeom prst="ellipse">
              <a:avLst/>
            </a:prstGeom>
            <a:solidFill>
              <a:srgbClr val="FFFFFF">
                <a:alpha val="10000"/>
              </a:srgbClr>
            </a:solidFill>
            <a:ln w="38100" cap="flat">
              <a:solidFill>
                <a:srgbClr val="A40202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defTabSz="584200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36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00112" y="1172465"/>
              <a:ext cx="771129" cy="349275"/>
            </a:xfrm>
            <a:prstGeom prst="rect">
              <a:avLst/>
            </a:prstGeom>
            <a:solidFill>
              <a:srgbClr val="FFFFFF">
                <a:alpha val="85000"/>
              </a:srgbClr>
            </a:solidFill>
            <a:ln w="38100" cap="flat">
              <a:solidFill>
                <a:srgbClr val="A40202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defTabSz="584200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>
                  <a:solidFill>
                    <a:srgbClr val="585650"/>
                  </a:solidFill>
                  <a:latin typeface="Calibri" panose="020F0502020204030204" pitchFamily="34" charset="0"/>
                  <a:ea typeface="+mn-ea"/>
                  <a:cs typeface="+mn-cs"/>
                  <a:sym typeface="Gill Sans Light"/>
                </a:rPr>
                <a:t>1982</a:t>
              </a:r>
            </a:p>
          </p:txBody>
        </p:sp>
        <p:cxnSp>
          <p:nvCxnSpPr>
            <p:cNvPr id="40" name="Connecteur droit 39"/>
            <p:cNvCxnSpPr>
              <a:stCxn id="39" idx="3"/>
              <a:endCxn id="38" idx="2"/>
            </p:cNvCxnSpPr>
            <p:nvPr/>
          </p:nvCxnSpPr>
          <p:spPr>
            <a:xfrm>
              <a:off x="8371241" y="1347102"/>
              <a:ext cx="193576" cy="0"/>
            </a:xfrm>
            <a:prstGeom prst="line">
              <a:avLst/>
            </a:prstGeom>
            <a:noFill/>
            <a:ln w="25400" cap="flat">
              <a:solidFill>
                <a:srgbClr val="A40202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1" name="Ellipse 40"/>
            <p:cNvSpPr/>
            <p:nvPr/>
          </p:nvSpPr>
          <p:spPr>
            <a:xfrm>
              <a:off x="8564816" y="4957332"/>
              <a:ext cx="299883" cy="295296"/>
            </a:xfrm>
            <a:prstGeom prst="ellipse">
              <a:avLst/>
            </a:prstGeom>
            <a:solidFill>
              <a:srgbClr val="FFFFFF">
                <a:alpha val="10000"/>
              </a:srgbClr>
            </a:solidFill>
            <a:ln w="38100" cap="flat">
              <a:solidFill>
                <a:srgbClr val="A40202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defTabSz="584200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36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600112" y="4930342"/>
              <a:ext cx="771129" cy="349275"/>
            </a:xfrm>
            <a:prstGeom prst="rect">
              <a:avLst/>
            </a:prstGeom>
            <a:solidFill>
              <a:srgbClr val="FFFFFF">
                <a:alpha val="85000"/>
              </a:srgbClr>
            </a:solidFill>
            <a:ln w="38100" cap="flat">
              <a:solidFill>
                <a:srgbClr val="A40202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defTabSz="584200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>
                  <a:solidFill>
                    <a:srgbClr val="585650"/>
                  </a:solidFill>
                  <a:latin typeface="Calibri" panose="020F0502020204030204" pitchFamily="34" charset="0"/>
                  <a:ea typeface="+mn-ea"/>
                  <a:cs typeface="+mn-cs"/>
                  <a:sym typeface="Gill Sans Light"/>
                </a:rPr>
                <a:t>1970</a:t>
              </a:r>
            </a:p>
          </p:txBody>
        </p:sp>
        <p:cxnSp>
          <p:nvCxnSpPr>
            <p:cNvPr id="43" name="Connecteur droit 42"/>
            <p:cNvCxnSpPr>
              <a:stCxn id="42" idx="3"/>
              <a:endCxn id="41" idx="2"/>
            </p:cNvCxnSpPr>
            <p:nvPr/>
          </p:nvCxnSpPr>
          <p:spPr>
            <a:xfrm>
              <a:off x="8371241" y="5104980"/>
              <a:ext cx="193576" cy="0"/>
            </a:xfrm>
            <a:prstGeom prst="line">
              <a:avLst/>
            </a:prstGeom>
            <a:noFill/>
            <a:ln w="25400" cap="flat">
              <a:solidFill>
                <a:srgbClr val="A40202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4" name="Ellipse 43"/>
            <p:cNvSpPr/>
            <p:nvPr/>
          </p:nvSpPr>
          <p:spPr>
            <a:xfrm>
              <a:off x="8564816" y="3077600"/>
              <a:ext cx="299883" cy="296883"/>
            </a:xfrm>
            <a:prstGeom prst="ellipse">
              <a:avLst/>
            </a:prstGeom>
            <a:solidFill>
              <a:srgbClr val="FFFFFF">
                <a:alpha val="10000"/>
              </a:srgbClr>
            </a:solidFill>
            <a:ln w="38100" cap="flat">
              <a:solidFill>
                <a:srgbClr val="A40202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defTabSz="584200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36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00112" y="3052198"/>
              <a:ext cx="771129" cy="347687"/>
            </a:xfrm>
            <a:prstGeom prst="rect">
              <a:avLst/>
            </a:prstGeom>
            <a:solidFill>
              <a:srgbClr val="FFFFFF">
                <a:alpha val="85000"/>
              </a:srgbClr>
            </a:solidFill>
            <a:ln w="38100" cap="flat">
              <a:solidFill>
                <a:srgbClr val="A40202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defTabSz="584200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>
                  <a:solidFill>
                    <a:srgbClr val="585650"/>
                  </a:solidFill>
                  <a:latin typeface="Calibri" panose="020F0502020204030204" pitchFamily="34" charset="0"/>
                  <a:ea typeface="+mn-ea"/>
                  <a:cs typeface="+mn-cs"/>
                  <a:sym typeface="Gill Sans Light"/>
                </a:rPr>
                <a:t>1976</a:t>
              </a:r>
            </a:p>
          </p:txBody>
        </p:sp>
        <p:cxnSp>
          <p:nvCxnSpPr>
            <p:cNvPr id="46" name="Connecteur droit 45"/>
            <p:cNvCxnSpPr>
              <a:stCxn id="45" idx="3"/>
              <a:endCxn id="44" idx="2"/>
            </p:cNvCxnSpPr>
            <p:nvPr/>
          </p:nvCxnSpPr>
          <p:spPr>
            <a:xfrm>
              <a:off x="8371241" y="3226835"/>
              <a:ext cx="193576" cy="0"/>
            </a:xfrm>
            <a:prstGeom prst="line">
              <a:avLst/>
            </a:prstGeom>
            <a:noFill/>
            <a:ln w="25400" cap="flat">
              <a:solidFill>
                <a:srgbClr val="A40202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3748088" y="6061075"/>
            <a:ext cx="53514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>
              <a:defRPr/>
            </a:pPr>
            <a:endParaRPr lang="fr-FR" altLang="fr-FR" sz="1000" dirty="0" smtClean="0">
              <a:solidFill>
                <a:srgbClr val="989898"/>
              </a:solidFill>
              <a:latin typeface="Calibri" panose="020F0502020204030204" pitchFamily="34" charset="0"/>
            </a:endParaRPr>
          </a:p>
          <a:p>
            <a:pPr algn="r">
              <a:defRPr/>
            </a:pPr>
            <a:r>
              <a:rPr lang="fr-FR" alt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&lt;https://homes.cs.washington.edu/~jheer/files/zoo/ex/stats/parallel.html&gt;</a:t>
            </a:r>
            <a:endParaRPr lang="fr-FR" altLang="fr-FR" sz="1000" i="1" dirty="0" smtClean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69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pic>
        <p:nvPicPr>
          <p:cNvPr id="13" name="Image 2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0" b="8640"/>
          <a:stretch>
            <a:fillRect/>
          </a:stretch>
        </p:blipFill>
        <p:spPr bwMode="auto">
          <a:xfrm>
            <a:off x="185738" y="884238"/>
            <a:ext cx="8872537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5426075" y="5673725"/>
            <a:ext cx="36512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US" altLang="fr-FR" sz="1600" i="1">
                <a:solidFill>
                  <a:srgbClr val="3E3D2A"/>
                </a:solidFill>
                <a:latin typeface="Calibri" panose="020F0502020204030204" pitchFamily="34" charset="0"/>
              </a:rPr>
              <a:t>Parallel Coordinates</a:t>
            </a:r>
          </a:p>
          <a:p>
            <a:pPr algn="r"/>
            <a:r>
              <a:rPr lang="fr-FR" altLang="fr-FR" sz="1600" i="1">
                <a:solidFill>
                  <a:srgbClr val="3E3D2A"/>
                </a:solidFill>
                <a:latin typeface="Calibri" panose="020F0502020204030204" pitchFamily="34" charset="0"/>
              </a:rPr>
              <a:t>M.Roser, Our World in Data </a:t>
            </a:r>
            <a:r>
              <a:rPr lang="en-US" altLang="fr-FR" sz="1600" i="1">
                <a:solidFill>
                  <a:srgbClr val="3E3D2A"/>
                </a:solidFill>
                <a:latin typeface="Calibri" panose="020F0502020204030204" pitchFamily="34" charset="0"/>
              </a:rPr>
              <a:t>(acc. 2018)</a:t>
            </a:r>
          </a:p>
        </p:txBody>
      </p:sp>
      <p:sp>
        <p:nvSpPr>
          <p:cNvPr id="24" name="Triangle isocèle 1"/>
          <p:cNvSpPr>
            <a:spLocks noChangeArrowheads="1"/>
          </p:cNvSpPr>
          <p:nvPr/>
        </p:nvSpPr>
        <p:spPr bwMode="auto">
          <a:xfrm rot="10800000">
            <a:off x="646113" y="676275"/>
            <a:ext cx="207962" cy="20002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>
              <a:sym typeface="Gill Sans Light"/>
            </a:endParaRPr>
          </a:p>
        </p:txBody>
      </p:sp>
      <p:sp>
        <p:nvSpPr>
          <p:cNvPr id="25" name="Triangle isocèle 25"/>
          <p:cNvSpPr>
            <a:spLocks noChangeArrowheads="1"/>
          </p:cNvSpPr>
          <p:nvPr/>
        </p:nvSpPr>
        <p:spPr bwMode="auto">
          <a:xfrm rot="10800000">
            <a:off x="1936750" y="676275"/>
            <a:ext cx="206375" cy="20002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>
              <a:sym typeface="Gill Sans Light"/>
            </a:endParaRPr>
          </a:p>
        </p:txBody>
      </p:sp>
      <p:sp>
        <p:nvSpPr>
          <p:cNvPr id="26" name="Triangle isocèle 26"/>
          <p:cNvSpPr>
            <a:spLocks noChangeArrowheads="1"/>
          </p:cNvSpPr>
          <p:nvPr/>
        </p:nvSpPr>
        <p:spPr bwMode="auto">
          <a:xfrm rot="10800000">
            <a:off x="3327400" y="676275"/>
            <a:ext cx="207963" cy="20002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>
              <a:sym typeface="Gill Sans Light"/>
            </a:endParaRPr>
          </a:p>
        </p:txBody>
      </p:sp>
      <p:sp>
        <p:nvSpPr>
          <p:cNvPr id="27" name="Triangle isocèle 27"/>
          <p:cNvSpPr>
            <a:spLocks noChangeArrowheads="1"/>
          </p:cNvSpPr>
          <p:nvPr/>
        </p:nvSpPr>
        <p:spPr bwMode="auto">
          <a:xfrm rot="10800000">
            <a:off x="4622800" y="676275"/>
            <a:ext cx="206375" cy="20002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>
              <a:sym typeface="Gill Sans Light"/>
            </a:endParaRPr>
          </a:p>
        </p:txBody>
      </p:sp>
      <p:sp>
        <p:nvSpPr>
          <p:cNvPr id="28" name="Triangle isocèle 32"/>
          <p:cNvSpPr>
            <a:spLocks noChangeArrowheads="1"/>
          </p:cNvSpPr>
          <p:nvPr/>
        </p:nvSpPr>
        <p:spPr bwMode="auto">
          <a:xfrm rot="10800000">
            <a:off x="5946775" y="676275"/>
            <a:ext cx="206375" cy="20002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>
              <a:sym typeface="Gill Sans Light"/>
            </a:endParaRPr>
          </a:p>
        </p:txBody>
      </p:sp>
      <p:sp>
        <p:nvSpPr>
          <p:cNvPr id="29" name="Triangle isocèle 33"/>
          <p:cNvSpPr>
            <a:spLocks noChangeArrowheads="1"/>
          </p:cNvSpPr>
          <p:nvPr/>
        </p:nvSpPr>
        <p:spPr bwMode="auto">
          <a:xfrm rot="10800000">
            <a:off x="7307263" y="676275"/>
            <a:ext cx="206375" cy="20002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>
              <a:sym typeface="Gill Sans Light"/>
            </a:endParaRP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228600" y="323850"/>
            <a:ext cx="11541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>
                <a:solidFill>
                  <a:srgbClr val="8F8F8F"/>
                </a:solidFill>
                <a:latin typeface="Calibri" panose="020F0502020204030204" pitchFamily="34" charset="0"/>
              </a:rPr>
              <a:t>Nb cylindres</a:t>
            </a:r>
          </a:p>
        </p:txBody>
      </p: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1597025" y="323850"/>
            <a:ext cx="11557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>
                <a:solidFill>
                  <a:srgbClr val="8F8F8F"/>
                </a:solidFill>
                <a:latin typeface="Calibri" panose="020F0502020204030204" pitchFamily="34" charset="0"/>
              </a:rPr>
              <a:t>Cylindrée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3040063" y="323850"/>
            <a:ext cx="11557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>
                <a:solidFill>
                  <a:srgbClr val="8F8F8F"/>
                </a:solidFill>
                <a:latin typeface="Calibri" panose="020F0502020204030204" pitchFamily="34" charset="0"/>
              </a:rPr>
              <a:t>Poids</a:t>
            </a: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4332288" y="323850"/>
            <a:ext cx="11557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>
                <a:solidFill>
                  <a:srgbClr val="8F8F8F"/>
                </a:solidFill>
                <a:latin typeface="Calibri" panose="020F0502020204030204" pitchFamily="34" charset="0"/>
              </a:rPr>
              <a:t>Puissance</a:t>
            </a:r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5624513" y="323850"/>
            <a:ext cx="11557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>
                <a:solidFill>
                  <a:srgbClr val="8F8F8F"/>
                </a:solidFill>
                <a:latin typeface="Calibri" panose="020F0502020204030204" pitchFamily="34" charset="0"/>
              </a:rPr>
              <a:t>Accélération</a:t>
            </a: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6786563" y="323850"/>
            <a:ext cx="13335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>
                <a:solidFill>
                  <a:srgbClr val="8F8F8F"/>
                </a:solidFill>
                <a:latin typeface="Calibri" panose="020F0502020204030204" pitchFamily="34" charset="0"/>
              </a:rPr>
              <a:t>Consommation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8351838" y="323850"/>
            <a:ext cx="663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>
                <a:solidFill>
                  <a:srgbClr val="8F8F8F"/>
                </a:solidFill>
                <a:latin typeface="Calibri" panose="020F0502020204030204" pitchFamily="34" charset="0"/>
              </a:rPr>
              <a:t>Année</a:t>
            </a:r>
          </a:p>
        </p:txBody>
      </p:sp>
      <p:sp>
        <p:nvSpPr>
          <p:cNvPr id="37" name="Triangle isocèle 42"/>
          <p:cNvSpPr>
            <a:spLocks noChangeArrowheads="1"/>
          </p:cNvSpPr>
          <p:nvPr/>
        </p:nvSpPr>
        <p:spPr bwMode="auto">
          <a:xfrm rot="10800000">
            <a:off x="8628063" y="676275"/>
            <a:ext cx="206375" cy="20002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>
              <a:sym typeface="Gill Sans Light"/>
            </a:endParaRPr>
          </a:p>
        </p:txBody>
      </p:sp>
      <p:sp>
        <p:nvSpPr>
          <p:cNvPr id="38" name="Forme libre 37"/>
          <p:cNvSpPr/>
          <p:nvPr/>
        </p:nvSpPr>
        <p:spPr>
          <a:xfrm>
            <a:off x="723900" y="1666875"/>
            <a:ext cx="7991475" cy="3476625"/>
          </a:xfrm>
          <a:custGeom>
            <a:avLst/>
            <a:gdLst>
              <a:gd name="connsiteX0" fmla="*/ 0 w 7991475"/>
              <a:gd name="connsiteY0" fmla="*/ 3257550 h 3476625"/>
              <a:gd name="connsiteX1" fmla="*/ 1362075 w 7991475"/>
              <a:gd name="connsiteY1" fmla="*/ 3476625 h 3476625"/>
              <a:gd name="connsiteX2" fmla="*/ 2667000 w 7991475"/>
              <a:gd name="connsiteY2" fmla="*/ 3343275 h 3476625"/>
              <a:gd name="connsiteX3" fmla="*/ 4010025 w 7991475"/>
              <a:gd name="connsiteY3" fmla="*/ 3048000 h 3476625"/>
              <a:gd name="connsiteX4" fmla="*/ 5324475 w 7991475"/>
              <a:gd name="connsiteY4" fmla="*/ 1104900 h 3476625"/>
              <a:gd name="connsiteX5" fmla="*/ 6715125 w 7991475"/>
              <a:gd name="connsiteY5" fmla="*/ 1695450 h 3476625"/>
              <a:gd name="connsiteX6" fmla="*/ 7991475 w 7991475"/>
              <a:gd name="connsiteY6" fmla="*/ 0 h 3476625"/>
              <a:gd name="connsiteX0" fmla="*/ 0 w 7991475"/>
              <a:gd name="connsiteY0" fmla="*/ 3257550 h 3476625"/>
              <a:gd name="connsiteX1" fmla="*/ 1362075 w 7991475"/>
              <a:gd name="connsiteY1" fmla="*/ 3476625 h 3476625"/>
              <a:gd name="connsiteX2" fmla="*/ 2686050 w 7991475"/>
              <a:gd name="connsiteY2" fmla="*/ 2895600 h 3476625"/>
              <a:gd name="connsiteX3" fmla="*/ 4010025 w 7991475"/>
              <a:gd name="connsiteY3" fmla="*/ 3048000 h 3476625"/>
              <a:gd name="connsiteX4" fmla="*/ 5324475 w 7991475"/>
              <a:gd name="connsiteY4" fmla="*/ 1104900 h 3476625"/>
              <a:gd name="connsiteX5" fmla="*/ 6715125 w 7991475"/>
              <a:gd name="connsiteY5" fmla="*/ 1695450 h 3476625"/>
              <a:gd name="connsiteX6" fmla="*/ 7991475 w 7991475"/>
              <a:gd name="connsiteY6" fmla="*/ 0 h 34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91475" h="3476625">
                <a:moveTo>
                  <a:pt x="0" y="3257550"/>
                </a:moveTo>
                <a:lnTo>
                  <a:pt x="1362075" y="3476625"/>
                </a:lnTo>
                <a:lnTo>
                  <a:pt x="2686050" y="2895600"/>
                </a:lnTo>
                <a:lnTo>
                  <a:pt x="4010025" y="3048000"/>
                </a:lnTo>
                <a:lnTo>
                  <a:pt x="5324475" y="1104900"/>
                </a:lnTo>
                <a:lnTo>
                  <a:pt x="6715125" y="1695450"/>
                </a:lnTo>
                <a:lnTo>
                  <a:pt x="7991475" y="0"/>
                </a:lnTo>
              </a:path>
            </a:pathLst>
          </a:custGeom>
          <a:noFill/>
          <a:ln w="38100" cap="flat">
            <a:solidFill>
              <a:srgbClr val="080808"/>
            </a:solidFill>
            <a:miter lim="400000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91439" tIns="45719" rIns="91439" bIns="45719" spcCol="38100"/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3748088" y="6061075"/>
            <a:ext cx="53514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>
              <a:defRPr/>
            </a:pPr>
            <a:endParaRPr lang="fr-FR" altLang="fr-FR" sz="1000" dirty="0" smtClean="0">
              <a:solidFill>
                <a:srgbClr val="989898"/>
              </a:solidFill>
              <a:latin typeface="Calibri" panose="020F0502020204030204" pitchFamily="34" charset="0"/>
            </a:endParaRPr>
          </a:p>
          <a:p>
            <a:pPr algn="r">
              <a:defRPr/>
            </a:pPr>
            <a:r>
              <a:rPr lang="fr-FR" alt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&lt;https://homes.cs.washington.edu/~jheer/files/zoo/ex/stats/parallel.html&gt;</a:t>
            </a:r>
            <a:endParaRPr lang="fr-FR" altLang="fr-FR" sz="1000" i="1" dirty="0" smtClean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403225" y="5821398"/>
            <a:ext cx="2349500" cy="30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>
                <a:solidFill>
                  <a:srgbClr val="8F8F8F"/>
                </a:solidFill>
                <a:latin typeface="Calibri" panose="020F0502020204030204" pitchFamily="34" charset="0"/>
              </a:rPr>
              <a:t>Une ligne = une voiture</a:t>
            </a:r>
          </a:p>
        </p:txBody>
      </p:sp>
      <p:sp>
        <p:nvSpPr>
          <p:cNvPr id="39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265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pic>
        <p:nvPicPr>
          <p:cNvPr id="8" name="Image 2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0" b="8640"/>
          <a:stretch>
            <a:fillRect/>
          </a:stretch>
        </p:blipFill>
        <p:spPr bwMode="auto">
          <a:xfrm>
            <a:off x="185738" y="884238"/>
            <a:ext cx="8872537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426075" y="5673725"/>
            <a:ext cx="36512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US" altLang="fr-FR" sz="1600" i="1">
                <a:solidFill>
                  <a:srgbClr val="3E3D2A"/>
                </a:solidFill>
                <a:latin typeface="Calibri" panose="020F0502020204030204" pitchFamily="34" charset="0"/>
              </a:rPr>
              <a:t>Parallel Coordinates</a:t>
            </a:r>
          </a:p>
          <a:p>
            <a:pPr algn="r"/>
            <a:r>
              <a:rPr lang="fr-FR" altLang="fr-FR" sz="1600" i="1">
                <a:solidFill>
                  <a:srgbClr val="3E3D2A"/>
                </a:solidFill>
                <a:latin typeface="Calibri" panose="020F0502020204030204" pitchFamily="34" charset="0"/>
              </a:rPr>
              <a:t>M.Roser, Our World in Data </a:t>
            </a:r>
            <a:r>
              <a:rPr lang="en-US" altLang="fr-FR" sz="1600" i="1">
                <a:solidFill>
                  <a:srgbClr val="3E3D2A"/>
                </a:solidFill>
                <a:latin typeface="Calibri" panose="020F0502020204030204" pitchFamily="34" charset="0"/>
              </a:rPr>
              <a:t>(acc. 2018)</a:t>
            </a:r>
          </a:p>
        </p:txBody>
      </p:sp>
      <p:sp>
        <p:nvSpPr>
          <p:cNvPr id="11" name="Triangle isocèle 1"/>
          <p:cNvSpPr>
            <a:spLocks noChangeArrowheads="1"/>
          </p:cNvSpPr>
          <p:nvPr/>
        </p:nvSpPr>
        <p:spPr bwMode="auto">
          <a:xfrm rot="10800000">
            <a:off x="646113" y="676275"/>
            <a:ext cx="207962" cy="20002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>
              <a:sym typeface="Gill Sans Light"/>
            </a:endParaRPr>
          </a:p>
        </p:txBody>
      </p:sp>
      <p:sp>
        <p:nvSpPr>
          <p:cNvPr id="12" name="Triangle isocèle 25"/>
          <p:cNvSpPr>
            <a:spLocks noChangeArrowheads="1"/>
          </p:cNvSpPr>
          <p:nvPr/>
        </p:nvSpPr>
        <p:spPr bwMode="auto">
          <a:xfrm rot="10800000">
            <a:off x="1936750" y="676275"/>
            <a:ext cx="206375" cy="20002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>
              <a:sym typeface="Gill Sans Light"/>
            </a:endParaRPr>
          </a:p>
        </p:txBody>
      </p:sp>
      <p:sp>
        <p:nvSpPr>
          <p:cNvPr id="13" name="Triangle isocèle 26"/>
          <p:cNvSpPr>
            <a:spLocks noChangeArrowheads="1"/>
          </p:cNvSpPr>
          <p:nvPr/>
        </p:nvSpPr>
        <p:spPr bwMode="auto">
          <a:xfrm rot="10800000">
            <a:off x="3327400" y="676275"/>
            <a:ext cx="207963" cy="20002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>
              <a:sym typeface="Gill Sans Light"/>
            </a:endParaRPr>
          </a:p>
        </p:txBody>
      </p:sp>
      <p:sp>
        <p:nvSpPr>
          <p:cNvPr id="14" name="Triangle isocèle 27"/>
          <p:cNvSpPr>
            <a:spLocks noChangeArrowheads="1"/>
          </p:cNvSpPr>
          <p:nvPr/>
        </p:nvSpPr>
        <p:spPr bwMode="auto">
          <a:xfrm rot="10800000">
            <a:off x="4622800" y="676275"/>
            <a:ext cx="206375" cy="20002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>
              <a:sym typeface="Gill Sans Light"/>
            </a:endParaRPr>
          </a:p>
        </p:txBody>
      </p:sp>
      <p:sp>
        <p:nvSpPr>
          <p:cNvPr id="15" name="Triangle isocèle 32"/>
          <p:cNvSpPr>
            <a:spLocks noChangeArrowheads="1"/>
          </p:cNvSpPr>
          <p:nvPr/>
        </p:nvSpPr>
        <p:spPr bwMode="auto">
          <a:xfrm rot="10800000">
            <a:off x="5946775" y="676275"/>
            <a:ext cx="206375" cy="20002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>
              <a:sym typeface="Gill Sans Light"/>
            </a:endParaRPr>
          </a:p>
        </p:txBody>
      </p:sp>
      <p:sp>
        <p:nvSpPr>
          <p:cNvPr id="16" name="Triangle isocèle 33"/>
          <p:cNvSpPr>
            <a:spLocks noChangeArrowheads="1"/>
          </p:cNvSpPr>
          <p:nvPr/>
        </p:nvSpPr>
        <p:spPr bwMode="auto">
          <a:xfrm rot="10800000">
            <a:off x="7307263" y="676275"/>
            <a:ext cx="206375" cy="20002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>
              <a:sym typeface="Gill Sans Light"/>
            </a:endParaRPr>
          </a:p>
        </p:txBody>
      </p:sp>
      <p:sp>
        <p:nvSpPr>
          <p:cNvPr id="17" name="Text Box 38"/>
          <p:cNvSpPr txBox="1">
            <a:spLocks noChangeArrowheads="1"/>
          </p:cNvSpPr>
          <p:nvPr/>
        </p:nvSpPr>
        <p:spPr bwMode="auto">
          <a:xfrm>
            <a:off x="228600" y="323850"/>
            <a:ext cx="11541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>
                <a:solidFill>
                  <a:srgbClr val="8F8F8F"/>
                </a:solidFill>
                <a:latin typeface="Calibri" panose="020F0502020204030204" pitchFamily="34" charset="0"/>
              </a:rPr>
              <a:t>Nb cylindres</a:t>
            </a: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1597025" y="323850"/>
            <a:ext cx="11557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>
                <a:solidFill>
                  <a:srgbClr val="8F8F8F"/>
                </a:solidFill>
                <a:latin typeface="Calibri" panose="020F0502020204030204" pitchFamily="34" charset="0"/>
              </a:rPr>
              <a:t>Cylindrée</a:t>
            </a:r>
          </a:p>
        </p:txBody>
      </p:sp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3040063" y="323850"/>
            <a:ext cx="11557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>
                <a:solidFill>
                  <a:srgbClr val="8F8F8F"/>
                </a:solidFill>
                <a:latin typeface="Calibri" panose="020F0502020204030204" pitchFamily="34" charset="0"/>
              </a:rPr>
              <a:t>Poids</a:t>
            </a: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>
            <a:off x="4332288" y="323850"/>
            <a:ext cx="11557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>
                <a:solidFill>
                  <a:srgbClr val="8F8F8F"/>
                </a:solidFill>
                <a:latin typeface="Calibri" panose="020F0502020204030204" pitchFamily="34" charset="0"/>
              </a:rPr>
              <a:t>Puissance</a:t>
            </a: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5624513" y="323850"/>
            <a:ext cx="11557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>
                <a:solidFill>
                  <a:srgbClr val="8F8F8F"/>
                </a:solidFill>
                <a:latin typeface="Calibri" panose="020F0502020204030204" pitchFamily="34" charset="0"/>
              </a:rPr>
              <a:t>Accélération</a:t>
            </a: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6786563" y="323850"/>
            <a:ext cx="13335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>
                <a:solidFill>
                  <a:srgbClr val="8F8F8F"/>
                </a:solidFill>
                <a:latin typeface="Calibri" panose="020F0502020204030204" pitchFamily="34" charset="0"/>
              </a:rPr>
              <a:t>Consommation</a:t>
            </a: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8351838" y="323850"/>
            <a:ext cx="663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>
                <a:solidFill>
                  <a:srgbClr val="8F8F8F"/>
                </a:solidFill>
                <a:latin typeface="Calibri" panose="020F0502020204030204" pitchFamily="34" charset="0"/>
              </a:rPr>
              <a:t>Année</a:t>
            </a:r>
          </a:p>
        </p:txBody>
      </p:sp>
      <p:sp>
        <p:nvSpPr>
          <p:cNvPr id="24" name="Triangle isocèle 42"/>
          <p:cNvSpPr>
            <a:spLocks noChangeArrowheads="1"/>
          </p:cNvSpPr>
          <p:nvPr/>
        </p:nvSpPr>
        <p:spPr bwMode="auto">
          <a:xfrm rot="10800000">
            <a:off x="8628063" y="676275"/>
            <a:ext cx="206375" cy="20002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>
              <a:sym typeface="Gill Sans Light"/>
            </a:endParaRPr>
          </a:p>
        </p:txBody>
      </p:sp>
      <p:sp>
        <p:nvSpPr>
          <p:cNvPr id="25" name="Forme libre 24"/>
          <p:cNvSpPr/>
          <p:nvPr/>
        </p:nvSpPr>
        <p:spPr>
          <a:xfrm>
            <a:off x="723900" y="1666875"/>
            <a:ext cx="7991475" cy="3476625"/>
          </a:xfrm>
          <a:custGeom>
            <a:avLst/>
            <a:gdLst>
              <a:gd name="connsiteX0" fmla="*/ 0 w 7991475"/>
              <a:gd name="connsiteY0" fmla="*/ 3257550 h 3476625"/>
              <a:gd name="connsiteX1" fmla="*/ 1362075 w 7991475"/>
              <a:gd name="connsiteY1" fmla="*/ 3476625 h 3476625"/>
              <a:gd name="connsiteX2" fmla="*/ 2667000 w 7991475"/>
              <a:gd name="connsiteY2" fmla="*/ 3343275 h 3476625"/>
              <a:gd name="connsiteX3" fmla="*/ 4010025 w 7991475"/>
              <a:gd name="connsiteY3" fmla="*/ 3048000 h 3476625"/>
              <a:gd name="connsiteX4" fmla="*/ 5324475 w 7991475"/>
              <a:gd name="connsiteY4" fmla="*/ 1104900 h 3476625"/>
              <a:gd name="connsiteX5" fmla="*/ 6715125 w 7991475"/>
              <a:gd name="connsiteY5" fmla="*/ 1695450 h 3476625"/>
              <a:gd name="connsiteX6" fmla="*/ 7991475 w 7991475"/>
              <a:gd name="connsiteY6" fmla="*/ 0 h 3476625"/>
              <a:gd name="connsiteX0" fmla="*/ 0 w 7991475"/>
              <a:gd name="connsiteY0" fmla="*/ 3257550 h 3476625"/>
              <a:gd name="connsiteX1" fmla="*/ 1362075 w 7991475"/>
              <a:gd name="connsiteY1" fmla="*/ 3476625 h 3476625"/>
              <a:gd name="connsiteX2" fmla="*/ 2686050 w 7991475"/>
              <a:gd name="connsiteY2" fmla="*/ 2895600 h 3476625"/>
              <a:gd name="connsiteX3" fmla="*/ 4010025 w 7991475"/>
              <a:gd name="connsiteY3" fmla="*/ 3048000 h 3476625"/>
              <a:gd name="connsiteX4" fmla="*/ 5324475 w 7991475"/>
              <a:gd name="connsiteY4" fmla="*/ 1104900 h 3476625"/>
              <a:gd name="connsiteX5" fmla="*/ 6715125 w 7991475"/>
              <a:gd name="connsiteY5" fmla="*/ 1695450 h 3476625"/>
              <a:gd name="connsiteX6" fmla="*/ 7991475 w 7991475"/>
              <a:gd name="connsiteY6" fmla="*/ 0 h 34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91475" h="3476625">
                <a:moveTo>
                  <a:pt x="0" y="3257550"/>
                </a:moveTo>
                <a:lnTo>
                  <a:pt x="1362075" y="3476625"/>
                </a:lnTo>
                <a:lnTo>
                  <a:pt x="2686050" y="2895600"/>
                </a:lnTo>
                <a:lnTo>
                  <a:pt x="4010025" y="3048000"/>
                </a:lnTo>
                <a:lnTo>
                  <a:pt x="5324475" y="1104900"/>
                </a:lnTo>
                <a:lnTo>
                  <a:pt x="6715125" y="1695450"/>
                </a:lnTo>
                <a:lnTo>
                  <a:pt x="7991475" y="0"/>
                </a:lnTo>
              </a:path>
            </a:pathLst>
          </a:custGeom>
          <a:noFill/>
          <a:ln w="38100" cap="flat">
            <a:solidFill>
              <a:srgbClr val="080808"/>
            </a:solidFill>
            <a:miter lim="400000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91439" tIns="45719" rIns="91439" bIns="45719" spcCol="38100"/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26" name="Groupe 25"/>
          <p:cNvGrpSpPr>
            <a:grpSpLocks/>
          </p:cNvGrpSpPr>
          <p:nvPr/>
        </p:nvGrpSpPr>
        <p:grpSpPr bwMode="auto">
          <a:xfrm>
            <a:off x="600075" y="1541463"/>
            <a:ext cx="8280400" cy="5008562"/>
            <a:chOff x="600198" y="1541498"/>
            <a:chExt cx="8280928" cy="5007911"/>
          </a:xfrm>
        </p:grpSpPr>
        <p:grpSp>
          <p:nvGrpSpPr>
            <p:cNvPr id="27" name="Groupe 4"/>
            <p:cNvGrpSpPr>
              <a:grpSpLocks/>
            </p:cNvGrpSpPr>
            <p:nvPr/>
          </p:nvGrpSpPr>
          <p:grpSpPr bwMode="auto">
            <a:xfrm>
              <a:off x="600198" y="1541498"/>
              <a:ext cx="8280928" cy="3709261"/>
              <a:chOff x="600198" y="1541498"/>
              <a:chExt cx="8280928" cy="3709261"/>
            </a:xfrm>
          </p:grpSpPr>
          <p:sp>
            <p:nvSpPr>
              <p:cNvPr id="29" name="Ellipse 28"/>
              <p:cNvSpPr/>
              <p:nvPr/>
            </p:nvSpPr>
            <p:spPr>
              <a:xfrm>
                <a:off x="600198" y="4760530"/>
                <a:ext cx="300057" cy="295237"/>
              </a:xfrm>
              <a:prstGeom prst="ellipse">
                <a:avLst/>
              </a:prstGeom>
              <a:solidFill>
                <a:srgbClr val="FFFFFF">
                  <a:alpha val="34000"/>
                </a:srgbClr>
              </a:solidFill>
              <a:ln w="38100" cap="flat">
                <a:solidFill>
                  <a:srgbClr val="A40202"/>
                </a:solidFill>
                <a:miter lim="400000"/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50800" tIns="50800" rIns="50800" bIns="50800" spcCol="38100" anchor="ctr">
                <a:spAutoFit/>
              </a:bodyPr>
              <a:lstStyle/>
              <a:p>
                <a:pPr algn="ctr" defTabSz="584200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3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ill Sans Light"/>
                </a:endParaRPr>
              </a:p>
            </p:txBody>
          </p:sp>
          <p:sp>
            <p:nvSpPr>
              <p:cNvPr id="30" name="Ellipse 29"/>
              <p:cNvSpPr/>
              <p:nvPr/>
            </p:nvSpPr>
            <p:spPr>
              <a:xfrm>
                <a:off x="1922670" y="4955766"/>
                <a:ext cx="300056" cy="295237"/>
              </a:xfrm>
              <a:prstGeom prst="ellipse">
                <a:avLst/>
              </a:prstGeom>
              <a:solidFill>
                <a:srgbClr val="FFFFFF">
                  <a:alpha val="34000"/>
                </a:srgbClr>
              </a:solidFill>
              <a:ln w="38100" cap="flat">
                <a:solidFill>
                  <a:srgbClr val="A40202"/>
                </a:solidFill>
                <a:miter lim="400000"/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50800" tIns="50800" rIns="50800" bIns="50800" spcCol="38100" anchor="ctr">
                <a:spAutoFit/>
              </a:bodyPr>
              <a:lstStyle/>
              <a:p>
                <a:pPr algn="ctr" defTabSz="584200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3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ill Sans Light"/>
                </a:endParaRPr>
              </a:p>
            </p:txBody>
          </p:sp>
          <p:sp>
            <p:nvSpPr>
              <p:cNvPr id="31" name="Ellipse 30"/>
              <p:cNvSpPr/>
              <p:nvPr/>
            </p:nvSpPr>
            <p:spPr>
              <a:xfrm>
                <a:off x="3254667" y="4436722"/>
                <a:ext cx="298469" cy="295237"/>
              </a:xfrm>
              <a:prstGeom prst="ellipse">
                <a:avLst/>
              </a:prstGeom>
              <a:solidFill>
                <a:srgbClr val="FFFFFF">
                  <a:alpha val="34000"/>
                </a:srgbClr>
              </a:solidFill>
              <a:ln w="38100" cap="flat">
                <a:solidFill>
                  <a:srgbClr val="A40202"/>
                </a:solidFill>
                <a:miter lim="400000"/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50800" tIns="50800" rIns="50800" bIns="50800" spcCol="38100" anchor="ctr">
                <a:spAutoFit/>
              </a:bodyPr>
              <a:lstStyle/>
              <a:p>
                <a:pPr algn="ctr" defTabSz="584200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3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ill Sans Light"/>
                </a:endParaRPr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4572376" y="4584340"/>
                <a:ext cx="300057" cy="295237"/>
              </a:xfrm>
              <a:prstGeom prst="ellipse">
                <a:avLst/>
              </a:prstGeom>
              <a:solidFill>
                <a:srgbClr val="FFFFFF">
                  <a:alpha val="34000"/>
                </a:srgbClr>
              </a:solidFill>
              <a:ln w="38100" cap="flat">
                <a:solidFill>
                  <a:srgbClr val="A40202"/>
                </a:solidFill>
                <a:miter lim="400000"/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50800" tIns="50800" rIns="50800" bIns="50800" spcCol="38100" anchor="ctr">
                <a:spAutoFit/>
              </a:bodyPr>
              <a:lstStyle/>
              <a:p>
                <a:pPr algn="ctr" defTabSz="584200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3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ill Sans Light"/>
                </a:endParaRPr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5945652" y="2651016"/>
                <a:ext cx="300056" cy="295237"/>
              </a:xfrm>
              <a:prstGeom prst="ellipse">
                <a:avLst/>
              </a:prstGeom>
              <a:solidFill>
                <a:srgbClr val="FFFFFF">
                  <a:alpha val="34000"/>
                </a:srgbClr>
              </a:solidFill>
              <a:ln w="38100" cap="flat">
                <a:solidFill>
                  <a:srgbClr val="A40202"/>
                </a:solidFill>
                <a:miter lim="400000"/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50800" tIns="50800" rIns="50800" bIns="50800" spcCol="38100" anchor="ctr">
                <a:spAutoFit/>
              </a:bodyPr>
              <a:lstStyle/>
              <a:p>
                <a:pPr algn="ctr" defTabSz="584200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3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ill Sans Light"/>
                </a:endParaRPr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7260186" y="3162124"/>
                <a:ext cx="300056" cy="295237"/>
              </a:xfrm>
              <a:prstGeom prst="ellipse">
                <a:avLst/>
              </a:prstGeom>
              <a:solidFill>
                <a:srgbClr val="FFFFFF">
                  <a:alpha val="34000"/>
                </a:srgbClr>
              </a:solidFill>
              <a:ln w="38100" cap="flat">
                <a:solidFill>
                  <a:srgbClr val="A40202"/>
                </a:solidFill>
                <a:miter lim="400000"/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50800" tIns="50800" rIns="50800" bIns="50800" spcCol="38100" anchor="ctr">
                <a:spAutoFit/>
              </a:bodyPr>
              <a:lstStyle/>
              <a:p>
                <a:pPr algn="ctr" defTabSz="584200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3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ill Sans Light"/>
                </a:endParaRPr>
              </a:p>
            </p:txBody>
          </p:sp>
          <p:sp>
            <p:nvSpPr>
              <p:cNvPr id="35" name="Ellipse 34"/>
              <p:cNvSpPr/>
              <p:nvPr/>
            </p:nvSpPr>
            <p:spPr>
              <a:xfrm>
                <a:off x="8581070" y="1541498"/>
                <a:ext cx="300056" cy="295237"/>
              </a:xfrm>
              <a:prstGeom prst="ellipse">
                <a:avLst/>
              </a:prstGeom>
              <a:solidFill>
                <a:srgbClr val="FFFFFF">
                  <a:alpha val="34000"/>
                </a:srgbClr>
              </a:solidFill>
              <a:ln w="38100" cap="flat">
                <a:solidFill>
                  <a:srgbClr val="A40202"/>
                </a:solidFill>
                <a:miter lim="400000"/>
              </a:ln>
              <a:effectLst>
                <a:outerShdw blurRad="50800" dist="50800" dir="5400000" algn="ctr" rotWithShape="0">
                  <a:schemeClr val="tx1"/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50800" tIns="50800" rIns="50800" bIns="50800" spcCol="38100" anchor="ctr">
                <a:spAutoFit/>
              </a:bodyPr>
              <a:lstStyle/>
              <a:p>
                <a:pPr algn="ctr" defTabSz="584200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3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ill Sans Light"/>
                </a:endParaRPr>
              </a:p>
            </p:txBody>
          </p:sp>
        </p:grpSp>
        <p:sp>
          <p:nvSpPr>
            <p:cNvPr id="28" name="Text Box 38"/>
            <p:cNvSpPr txBox="1">
              <a:spLocks noChangeArrowheads="1"/>
            </p:cNvSpPr>
            <p:nvPr/>
          </p:nvSpPr>
          <p:spPr bwMode="auto">
            <a:xfrm>
              <a:off x="646239" y="5595302"/>
              <a:ext cx="526230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r>
                <a:rPr lang="fr-FR" altLang="fr-FR" sz="1400" dirty="0">
                  <a:solidFill>
                    <a:srgbClr val="8F8F8F"/>
                  </a:solidFill>
                  <a:latin typeface="Calibri" panose="020F0502020204030204" pitchFamily="34" charset="0"/>
                </a:rPr>
                <a:t>Lecture de la valeur de chaque paramètre pour la voiture sélectionnée</a:t>
              </a:r>
            </a:p>
            <a:p>
              <a:endParaRPr lang="fr-FR" altLang="fr-FR" sz="1400" dirty="0">
                <a:solidFill>
                  <a:srgbClr val="8F8F8F"/>
                </a:solidFill>
                <a:latin typeface="Calibri" panose="020F0502020204030204" pitchFamily="34" charset="0"/>
              </a:endParaRPr>
            </a:p>
            <a:p>
              <a:r>
                <a:rPr lang="fr-FR" altLang="fr-FR" sz="1400" dirty="0">
                  <a:solidFill>
                    <a:srgbClr val="8F8F8F"/>
                  </a:solidFill>
                  <a:latin typeface="Calibri" panose="020F0502020204030204" pitchFamily="34" charset="0"/>
                </a:rPr>
                <a:t>Caractérisation d’un « individu »</a:t>
              </a:r>
            </a:p>
          </p:txBody>
        </p:sp>
      </p:grp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3748088" y="6061075"/>
            <a:ext cx="53514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>
              <a:defRPr/>
            </a:pPr>
            <a:endParaRPr lang="fr-FR" altLang="fr-FR" sz="1000" dirty="0" smtClean="0">
              <a:solidFill>
                <a:srgbClr val="989898"/>
              </a:solidFill>
              <a:latin typeface="Calibri" panose="020F0502020204030204" pitchFamily="34" charset="0"/>
            </a:endParaRPr>
          </a:p>
          <a:p>
            <a:pPr algn="r">
              <a:defRPr/>
            </a:pPr>
            <a:r>
              <a:rPr lang="fr-FR" alt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&lt;https://homes.cs.washington.edu/~jheer/files/zoo/ex/stats/parallel.html&gt;</a:t>
            </a:r>
            <a:endParaRPr lang="fr-FR" altLang="fr-FR" sz="1000" i="1" dirty="0" smtClean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01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pic>
        <p:nvPicPr>
          <p:cNvPr id="8" name="Image 2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0" b="8640"/>
          <a:stretch>
            <a:fillRect/>
          </a:stretch>
        </p:blipFill>
        <p:spPr bwMode="auto">
          <a:xfrm>
            <a:off x="185738" y="884238"/>
            <a:ext cx="8872537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426075" y="5673725"/>
            <a:ext cx="36512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US" altLang="fr-FR" sz="1600" i="1">
                <a:solidFill>
                  <a:srgbClr val="3E3D2A"/>
                </a:solidFill>
                <a:latin typeface="Calibri" panose="020F0502020204030204" pitchFamily="34" charset="0"/>
              </a:rPr>
              <a:t>Parallel Coordinates</a:t>
            </a:r>
          </a:p>
          <a:p>
            <a:pPr algn="r"/>
            <a:r>
              <a:rPr lang="fr-FR" altLang="fr-FR" sz="1600" i="1">
                <a:solidFill>
                  <a:srgbClr val="3E3D2A"/>
                </a:solidFill>
                <a:latin typeface="Calibri" panose="020F0502020204030204" pitchFamily="34" charset="0"/>
              </a:rPr>
              <a:t>M.Roser, Our World in Data </a:t>
            </a:r>
            <a:r>
              <a:rPr lang="en-US" altLang="fr-FR" sz="1600" i="1">
                <a:solidFill>
                  <a:srgbClr val="3E3D2A"/>
                </a:solidFill>
                <a:latin typeface="Calibri" panose="020F0502020204030204" pitchFamily="34" charset="0"/>
              </a:rPr>
              <a:t>(acc. 2018)</a:t>
            </a:r>
          </a:p>
        </p:txBody>
      </p:sp>
      <p:sp>
        <p:nvSpPr>
          <p:cNvPr id="11" name="Triangle isocèle 44"/>
          <p:cNvSpPr>
            <a:spLocks noChangeArrowheads="1"/>
          </p:cNvSpPr>
          <p:nvPr/>
        </p:nvSpPr>
        <p:spPr bwMode="auto">
          <a:xfrm rot="5400000">
            <a:off x="227807" y="4717256"/>
            <a:ext cx="207962" cy="20002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>
              <a:sym typeface="Gill Sans Light"/>
            </a:endParaRPr>
          </a:p>
        </p:txBody>
      </p:sp>
      <p:sp>
        <p:nvSpPr>
          <p:cNvPr id="12" name="Triangle isocèle 48"/>
          <p:cNvSpPr>
            <a:spLocks noChangeArrowheads="1"/>
          </p:cNvSpPr>
          <p:nvPr/>
        </p:nvSpPr>
        <p:spPr bwMode="auto">
          <a:xfrm rot="5400000">
            <a:off x="227806" y="1439069"/>
            <a:ext cx="207963" cy="20002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>
              <a:sym typeface="Gill Sans Light"/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431800" y="5555446"/>
            <a:ext cx="50244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 dirty="0">
                <a:solidFill>
                  <a:srgbClr val="8F8F8F"/>
                </a:solidFill>
                <a:latin typeface="Calibri" panose="020F0502020204030204" pitchFamily="34" charset="0"/>
              </a:rPr>
              <a:t>Utilisation des dégradés de couleur (rouge &lt;&gt;bleu)</a:t>
            </a:r>
          </a:p>
          <a:p>
            <a:r>
              <a:rPr lang="fr-FR" altLang="fr-FR" sz="1400" dirty="0" smtClean="0">
                <a:solidFill>
                  <a:srgbClr val="8F8F8F"/>
                </a:solidFill>
                <a:latin typeface="Calibri" panose="020F0502020204030204" pitchFamily="34" charset="0"/>
              </a:rPr>
              <a:t>Soulignement </a:t>
            </a:r>
            <a:r>
              <a:rPr lang="fr-FR" altLang="fr-FR" sz="1400" dirty="0">
                <a:solidFill>
                  <a:srgbClr val="8F8F8F"/>
                </a:solidFill>
                <a:latin typeface="Calibri" panose="020F0502020204030204" pitchFamily="34" charset="0"/>
              </a:rPr>
              <a:t>visuel d’une tendance : </a:t>
            </a:r>
          </a:p>
          <a:p>
            <a:r>
              <a:rPr lang="fr-FR" altLang="fr-FR" sz="1400" dirty="0">
                <a:solidFill>
                  <a:srgbClr val="8F8F8F"/>
                </a:solidFill>
                <a:latin typeface="Calibri" panose="020F0502020204030204" pitchFamily="34" charset="0"/>
              </a:rPr>
              <a:t>moins de cylindrée, moins de poids, moins de consommation,  </a:t>
            </a:r>
          </a:p>
          <a:p>
            <a:r>
              <a:rPr lang="fr-FR" altLang="fr-FR" sz="1400" dirty="0">
                <a:solidFill>
                  <a:srgbClr val="8F8F8F"/>
                </a:solidFill>
                <a:latin typeface="Calibri" panose="020F0502020204030204" pitchFamily="34" charset="0"/>
              </a:rPr>
              <a:t>Moins de puissance, mais plus d’accélération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748088" y="6061075"/>
            <a:ext cx="53514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>
              <a:defRPr/>
            </a:pPr>
            <a:endParaRPr lang="fr-FR" altLang="fr-FR" sz="1000" dirty="0" smtClean="0">
              <a:solidFill>
                <a:srgbClr val="989898"/>
              </a:solidFill>
              <a:latin typeface="Calibri" panose="020F0502020204030204" pitchFamily="34" charset="0"/>
            </a:endParaRPr>
          </a:p>
          <a:p>
            <a:pPr algn="r">
              <a:defRPr/>
            </a:pPr>
            <a:r>
              <a:rPr lang="fr-FR" alt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&lt;https://homes.cs.washington.edu/~jheer/files/zoo/ex/stats/parallel.html&gt;</a:t>
            </a:r>
            <a:endParaRPr lang="fr-FR" altLang="fr-FR" sz="1000" i="1" dirty="0" smtClean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982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4202</TotalTime>
  <Words>290</Words>
  <Application>Microsoft Office PowerPoint</Application>
  <PresentationFormat>Affichage à l'écran (4:3)</PresentationFormat>
  <Paragraphs>72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Gill Sans Light</vt:lpstr>
      <vt:lpstr>Showroom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MAP (UMR 3495 CNRS/MCC)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Jean-Yves Blaise</dc:creator>
  <cp:lastModifiedBy>jyb</cp:lastModifiedBy>
  <cp:revision>640</cp:revision>
  <dcterms:created xsi:type="dcterms:W3CDTF">2014-07-04T08:23:44Z</dcterms:created>
  <dcterms:modified xsi:type="dcterms:W3CDTF">2021-11-20T17:27:15Z</dcterms:modified>
</cp:coreProperties>
</file>