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64" r:id="rId2"/>
    <p:sldId id="265" r:id="rId3"/>
    <p:sldId id="266" r:id="rId4"/>
    <p:sldId id="270" r:id="rId5"/>
    <p:sldId id="271" r:id="rId6"/>
    <p:sldId id="268" r:id="rId7"/>
    <p:sldId id="269" r:id="rId8"/>
    <p:sldId id="272" r:id="rId9"/>
    <p:sldId id="267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202"/>
    <a:srgbClr val="080808"/>
    <a:srgbClr val="008A3E"/>
    <a:srgbClr val="FFFFFF"/>
    <a:srgbClr val="585650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8378" autoAdjust="0"/>
  </p:normalViewPr>
  <p:slideViewPr>
    <p:cSldViewPr snapToGrid="0">
      <p:cViewPr varScale="1">
        <p:scale>
          <a:sx n="79" d="100"/>
          <a:sy n="79" d="100"/>
        </p:scale>
        <p:origin x="1210" y="82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23/11/2021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708311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2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64599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3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334895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4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427526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5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513827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6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121815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7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516698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8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1827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9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75211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1850" y="6180045"/>
            <a:ext cx="5727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R. Spence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Information Visualisation,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Addision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-Wesley 2001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81575" y="5558485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Multidimensional icons</a:t>
            </a:r>
          </a:p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Spence  (2001)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0813" y="5805488"/>
            <a:ext cx="4725987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50" dirty="0" smtClean="0">
                <a:latin typeface="Calibri" panose="020F0502020204030204" pitchFamily="34" charset="0"/>
              </a:rPr>
              <a:t>An icon summarising the values of several </a:t>
            </a:r>
            <a:r>
              <a:rPr lang="en-GB" altLang="fr-FR" sz="1050" dirty="0" smtClean="0">
                <a:latin typeface="Calibri" panose="020F0502020204030204" pitchFamily="34" charset="0"/>
              </a:rPr>
              <a:t>heterogeneous variables </a:t>
            </a:r>
            <a:r>
              <a:rPr lang="en-GB" altLang="fr-FR" sz="1050" dirty="0" smtClean="0">
                <a:latin typeface="Calibri" panose="020F0502020204030204" pitchFamily="34" charset="0"/>
              </a:rPr>
              <a:t>for a given item in a collection</a:t>
            </a:r>
            <a:r>
              <a:rPr lang="en-GB" altLang="fr-FR" sz="1050" dirty="0" smtClean="0">
                <a:latin typeface="Calibri" panose="020F0502020204030204" pitchFamily="34" charset="0"/>
              </a:rPr>
              <a:t>.</a:t>
            </a:r>
          </a:p>
          <a:p>
            <a:endParaRPr lang="en-GB" altLang="fr-FR" sz="1050" dirty="0">
              <a:latin typeface="Calibri" panose="020F050202020403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r="15958"/>
          <a:stretch>
            <a:fillRect/>
          </a:stretch>
        </p:blipFill>
        <p:spPr bwMode="auto">
          <a:xfrm>
            <a:off x="1600200" y="857250"/>
            <a:ext cx="7477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5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1043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1850" y="6180045"/>
            <a:ext cx="5727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R. Spence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Information Visualisation,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Addision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-Wesley 2001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81575" y="5558485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Multidimensional icons</a:t>
            </a:r>
          </a:p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Spence  (2001)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0813" y="5805488"/>
            <a:ext cx="4725987" cy="7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50" dirty="0" smtClean="0">
                <a:latin typeface="Calibri" panose="020F0502020204030204" pitchFamily="34" charset="0"/>
              </a:rPr>
              <a:t>Categorical data (nominal).</a:t>
            </a:r>
          </a:p>
          <a:p>
            <a:endParaRPr lang="en-GB" altLang="fr-FR" sz="1050" dirty="0">
              <a:latin typeface="Calibri" panose="020F0502020204030204" pitchFamily="34" charset="0"/>
            </a:endParaRPr>
          </a:p>
          <a:p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 https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www.formpl.us/blog/categorical-data &gt;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r="15958"/>
          <a:stretch>
            <a:fillRect/>
          </a:stretch>
        </p:blipFill>
        <p:spPr bwMode="auto">
          <a:xfrm>
            <a:off x="1600200" y="857250"/>
            <a:ext cx="7477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51739" y="1271568"/>
            <a:ext cx="2108689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shape of an icon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348039" y="2840013"/>
            <a:ext cx="1369120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type 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16970" y="2922186"/>
            <a:ext cx="7418876" cy="202018"/>
          </a:xfrm>
          <a:prstGeom prst="rect">
            <a:avLst/>
          </a:prstGeom>
          <a:solidFill>
            <a:srgbClr val="A40202">
              <a:alpha val="21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9957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1850" y="6180045"/>
            <a:ext cx="5727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R. Spence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Information Visualisation,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Addision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-Wesley 2001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81575" y="5558485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Multidimensional icons</a:t>
            </a:r>
          </a:p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Spence  (2001)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r="15958"/>
          <a:stretch>
            <a:fillRect/>
          </a:stretch>
        </p:blipFill>
        <p:spPr bwMode="auto">
          <a:xfrm>
            <a:off x="1600200" y="857250"/>
            <a:ext cx="7477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0813" y="1271568"/>
            <a:ext cx="2108689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colour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47113" y="3052669"/>
            <a:ext cx="1369120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rent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16044" y="3134842"/>
            <a:ext cx="7418876" cy="202018"/>
          </a:xfrm>
          <a:prstGeom prst="rect">
            <a:avLst/>
          </a:prstGeom>
          <a:solidFill>
            <a:srgbClr val="A40202">
              <a:alpha val="21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50813" y="5805488"/>
            <a:ext cx="4725987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50" dirty="0" smtClean="0">
                <a:latin typeface="Calibri" panose="020F0502020204030204" pitchFamily="34" charset="0"/>
              </a:rPr>
              <a:t>Quantitative data.</a:t>
            </a:r>
            <a:endParaRPr lang="en-GB" altLang="fr-FR" sz="1050" dirty="0" smtClean="0"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570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1850" y="6180045"/>
            <a:ext cx="5727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R. Spence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Information Visualisation,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Addision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-Wesley 2001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81575" y="5558485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Multidimensional icons</a:t>
            </a:r>
          </a:p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Spence  (2001)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0813" y="5805488"/>
            <a:ext cx="4725987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50" dirty="0" smtClean="0">
                <a:latin typeface="Calibri" panose="020F0502020204030204" pitchFamily="34" charset="0"/>
              </a:rPr>
              <a:t>Boolean (~categorical).</a:t>
            </a:r>
            <a:endParaRPr lang="en-GB" altLang="fr-FR" sz="1050" dirty="0" smtClean="0"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r="15958"/>
          <a:stretch>
            <a:fillRect/>
          </a:stretch>
        </p:blipFill>
        <p:spPr bwMode="auto">
          <a:xfrm>
            <a:off x="1600200" y="857250"/>
            <a:ext cx="7477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0813" y="1271568"/>
            <a:ext cx="2108689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pictogram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47113" y="3316401"/>
            <a:ext cx="1369120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garage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16044" y="3384669"/>
            <a:ext cx="7418876" cy="202018"/>
          </a:xfrm>
          <a:prstGeom prst="rect">
            <a:avLst/>
          </a:prstGeom>
          <a:solidFill>
            <a:srgbClr val="A40202">
              <a:alpha val="21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1205157" y="1440845"/>
            <a:ext cx="2407432" cy="237545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0638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1850" y="6180045"/>
            <a:ext cx="5727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R. Spence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Information Visualisation,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Addision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-Wesley 2001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81575" y="5558485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Multidimensional icons</a:t>
            </a:r>
          </a:p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Spence  (2001)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0813" y="5805488"/>
            <a:ext cx="4725987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50" dirty="0" smtClean="0">
                <a:latin typeface="Calibri" panose="020F0502020204030204" pitchFamily="34" charset="0"/>
              </a:rPr>
              <a:t>Boolean (~categorical).</a:t>
            </a:r>
            <a:endParaRPr lang="en-GB" altLang="fr-FR" sz="1050" dirty="0" smtClean="0"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r="15958"/>
          <a:stretch>
            <a:fillRect/>
          </a:stretch>
        </p:blipFill>
        <p:spPr bwMode="auto">
          <a:xfrm>
            <a:off x="1600200" y="857250"/>
            <a:ext cx="7477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0813" y="1271568"/>
            <a:ext cx="2108689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pictogram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47113" y="3532324"/>
            <a:ext cx="1369120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heating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16044" y="3600592"/>
            <a:ext cx="7418876" cy="202018"/>
          </a:xfrm>
          <a:prstGeom prst="rect">
            <a:avLst/>
          </a:prstGeom>
          <a:solidFill>
            <a:srgbClr val="A40202">
              <a:alpha val="21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1205157" y="1440845"/>
            <a:ext cx="1654775" cy="0"/>
          </a:xfrm>
          <a:prstGeom prst="straightConnector1">
            <a:avLst/>
          </a:prstGeom>
          <a:noFill/>
          <a:ln w="25400" cap="flat">
            <a:solidFill>
              <a:srgbClr val="0070C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0631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1850" y="6180045"/>
            <a:ext cx="5727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R. Spence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Information Visualisation,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Addision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-Wesley 2001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81575" y="5558485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Multidimensional icons</a:t>
            </a:r>
          </a:p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Spence  (2001)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r="15958"/>
          <a:stretch>
            <a:fillRect/>
          </a:stretch>
        </p:blipFill>
        <p:spPr bwMode="auto">
          <a:xfrm>
            <a:off x="1600200" y="857250"/>
            <a:ext cx="7477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0813" y="1271568"/>
            <a:ext cx="2108689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 number of windows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31080" y="3634581"/>
            <a:ext cx="1369120" cy="584775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number of bedrooms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16044" y="3825960"/>
            <a:ext cx="7418876" cy="202018"/>
          </a:xfrm>
          <a:prstGeom prst="rect">
            <a:avLst/>
          </a:prstGeom>
          <a:solidFill>
            <a:srgbClr val="A40202">
              <a:alpha val="21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50813" y="5805488"/>
            <a:ext cx="4725987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50" dirty="0" smtClean="0">
                <a:latin typeface="Calibri" panose="020F0502020204030204" pitchFamily="34" charset="0"/>
              </a:rPr>
              <a:t>Quantitative data.</a:t>
            </a:r>
          </a:p>
          <a:p>
            <a:r>
              <a:rPr lang="en-GB" altLang="fr-FR" sz="1050" dirty="0" smtClean="0">
                <a:latin typeface="Calibri" panose="020F0502020204030204" pitchFamily="34" charset="0"/>
              </a:rPr>
              <a:t>( could be seen as ordinal data)</a:t>
            </a:r>
            <a:endParaRPr lang="en-GB" altLang="fr-FR" sz="1050" dirty="0" smtClean="0"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8632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1850" y="6180045"/>
            <a:ext cx="5727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R. Spence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Information Visualisation,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Addision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-Wesley 2001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81575" y="5558485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Multidimensional icons</a:t>
            </a:r>
          </a:p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Spence  (2001)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r="15958"/>
          <a:stretch>
            <a:fillRect/>
          </a:stretch>
        </p:blipFill>
        <p:spPr bwMode="auto">
          <a:xfrm>
            <a:off x="1600200" y="857250"/>
            <a:ext cx="7477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0813" y="1271568"/>
            <a:ext cx="2108689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colour of windows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31080" y="3836602"/>
            <a:ext cx="1369120" cy="584775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state of the object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16044" y="4027981"/>
            <a:ext cx="7418876" cy="202018"/>
          </a:xfrm>
          <a:prstGeom prst="rect">
            <a:avLst/>
          </a:prstGeom>
          <a:solidFill>
            <a:srgbClr val="A40202">
              <a:alpha val="21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50813" y="5805488"/>
            <a:ext cx="4725987" cy="7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50" dirty="0" smtClean="0">
                <a:latin typeface="Calibri" panose="020F0502020204030204" pitchFamily="34" charset="0"/>
              </a:rPr>
              <a:t>Categorical data (ordinal).</a:t>
            </a:r>
          </a:p>
          <a:p>
            <a:endParaRPr lang="en-GB" altLang="fr-FR" sz="1050" dirty="0">
              <a:latin typeface="Calibri" panose="020F0502020204030204" pitchFamily="34" charset="0"/>
            </a:endParaRPr>
          </a:p>
          <a:p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 https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www.formpl.us/blog/categorical-data &gt;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983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1850" y="6180045"/>
            <a:ext cx="5727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R. Spence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Information Visualisation,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Addision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-Wesley 2001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81575" y="5558485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Multidimensional icons</a:t>
            </a:r>
          </a:p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Spence  (2001)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r="15958"/>
          <a:stretch>
            <a:fillRect/>
          </a:stretch>
        </p:blipFill>
        <p:spPr bwMode="auto">
          <a:xfrm>
            <a:off x="1600200" y="857250"/>
            <a:ext cx="7477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150813" y="1271568"/>
            <a:ext cx="2108689" cy="86177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Presence / size</a:t>
            </a:r>
          </a:p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of a </a:t>
            </a:r>
            <a:r>
              <a:rPr lang="en-GB" altLang="fr-FR" sz="1600" i="1" dirty="0">
                <a:solidFill>
                  <a:srgbClr val="C00000"/>
                </a:solidFill>
                <a:latin typeface="Calibri" panose="020F0502020204030204" pitchFamily="34" charset="0"/>
              </a:rPr>
              <a:t>grey </a:t>
            </a:r>
            <a:r>
              <a:rPr lang="fr-FR" sz="1600" i="1" dirty="0" err="1">
                <a:solidFill>
                  <a:srgbClr val="C00000"/>
                </a:solidFill>
                <a:latin typeface="Calibri" panose="020F0502020204030204" pitchFamily="34" charset="0"/>
              </a:rPr>
              <a:t>trapezium</a:t>
            </a:r>
            <a:endParaRPr 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  <a:p>
            <a:r>
              <a:rPr lang="fr-FR" altLang="fr-FR" sz="1600" i="1" dirty="0">
                <a:solidFill>
                  <a:srgbClr val="C00000"/>
                </a:solidFill>
                <a:latin typeface="Calibri" panose="020F0502020204030204" pitchFamily="34" charset="0"/>
              </a:rPr>
              <a:t>(</a:t>
            </a:r>
            <a:r>
              <a:rPr lang="fr-FR" sz="1600" i="1" dirty="0">
                <a:solidFill>
                  <a:srgbClr val="C00000"/>
                </a:solidFill>
                <a:latin typeface="Calibri" panose="020F0502020204030204" pitchFamily="34" charset="0"/>
              </a:rPr>
              <a:t>parallelogram)</a:t>
            </a:r>
            <a:r>
              <a:rPr lang="en-GB" altLang="fr-FR" sz="1600" i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31080" y="4169771"/>
            <a:ext cx="1369120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garden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16044" y="4238039"/>
            <a:ext cx="7418876" cy="202018"/>
          </a:xfrm>
          <a:prstGeom prst="rect">
            <a:avLst/>
          </a:prstGeom>
          <a:solidFill>
            <a:srgbClr val="A40202">
              <a:alpha val="21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150813" y="5805488"/>
            <a:ext cx="4725987" cy="7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50" dirty="0" smtClean="0">
                <a:latin typeface="Calibri" panose="020F0502020204030204" pitchFamily="34" charset="0"/>
              </a:rPr>
              <a:t>Categorical data (ordinal).</a:t>
            </a:r>
          </a:p>
          <a:p>
            <a:endParaRPr lang="en-GB" altLang="fr-FR" sz="1050" dirty="0">
              <a:latin typeface="Calibri" panose="020F0502020204030204" pitchFamily="34" charset="0"/>
            </a:endParaRPr>
          </a:p>
          <a:p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&lt; https</a:t>
            </a:r>
            <a:r>
              <a:rPr lang="en-GB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://</a:t>
            </a:r>
            <a:r>
              <a:rPr lang="en-GB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www.formpl.us/blog/categorical-data &gt;</a:t>
            </a:r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9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5568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371850" y="6180045"/>
            <a:ext cx="57277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000" dirty="0" smtClean="0">
                <a:solidFill>
                  <a:srgbClr val="989898"/>
                </a:solidFill>
                <a:latin typeface="Calibri" panose="020F0502020204030204" pitchFamily="34" charset="0"/>
              </a:rPr>
              <a:t>[in] R. Spence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, Information Visualisation, </a:t>
            </a:r>
            <a:r>
              <a:rPr lang="en-US" altLang="fr-FR" sz="1000" dirty="0" err="1">
                <a:solidFill>
                  <a:srgbClr val="989898"/>
                </a:solidFill>
                <a:latin typeface="Calibri" panose="020F0502020204030204" pitchFamily="34" charset="0"/>
              </a:rPr>
              <a:t>Addision</a:t>
            </a:r>
            <a:r>
              <a:rPr lang="en-US" altLang="fr-FR" sz="1000" dirty="0">
                <a:solidFill>
                  <a:srgbClr val="989898"/>
                </a:solidFill>
                <a:latin typeface="Calibri" panose="020F0502020204030204" pitchFamily="34" charset="0"/>
              </a:rPr>
              <a:t>-Wesley 2001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4981575" y="5558485"/>
            <a:ext cx="409575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Multidimensional icons</a:t>
            </a:r>
          </a:p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R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. Spence  (2001)</a:t>
            </a:r>
            <a:endParaRPr lang="en-US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50813" y="5805488"/>
            <a:ext cx="4725987" cy="407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050" dirty="0" smtClean="0">
                <a:latin typeface="Calibri" panose="020F0502020204030204" pitchFamily="34" charset="0"/>
              </a:rPr>
              <a:t>Quantitative (time-oriented) data.</a:t>
            </a:r>
            <a:endParaRPr lang="en-GB" altLang="fr-FR" sz="1050" dirty="0" smtClean="0">
              <a:latin typeface="Calibri" panose="020F0502020204030204" pitchFamily="34" charset="0"/>
            </a:endParaRPr>
          </a:p>
          <a:p>
            <a:pPr algn="r"/>
            <a:endParaRPr lang="en-GB" altLang="fr-FR" sz="1000" dirty="0">
              <a:solidFill>
                <a:srgbClr val="989898"/>
              </a:solidFill>
              <a:latin typeface="Calibri" panose="020F0502020204030204" pitchFamily="34" charset="0"/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37" r="15958"/>
          <a:stretch>
            <a:fillRect/>
          </a:stretch>
        </p:blipFill>
        <p:spPr bwMode="auto">
          <a:xfrm>
            <a:off x="1600200" y="857250"/>
            <a:ext cx="7477125" cy="391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51739" y="1282201"/>
            <a:ext cx="2108689" cy="338554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GB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clock face</a:t>
            </a:r>
            <a:endParaRPr lang="en-GB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157382" y="4149431"/>
            <a:ext cx="1218109" cy="830997"/>
          </a:xfrm>
          <a:prstGeom prst="rect">
            <a:avLst/>
          </a:prstGeom>
          <a:noFill/>
          <a:ln w="25400" cap="flat">
            <a:noFill/>
            <a:prstDash val="solid"/>
            <a:miter lim="400000"/>
            <a:headEnd type="triangle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r>
              <a:rPr lang="en-US" altLang="fr-FR" sz="1600" i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proximity of a railway station</a:t>
            </a:r>
            <a:endParaRPr lang="en-US" altLang="fr-FR" sz="1600" i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16970" y="4463921"/>
            <a:ext cx="7418876" cy="202018"/>
          </a:xfrm>
          <a:prstGeom prst="rect">
            <a:avLst/>
          </a:prstGeom>
          <a:solidFill>
            <a:srgbClr val="A40202">
              <a:alpha val="21000"/>
            </a:srgbClr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36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Gill Sans Light"/>
            </a:endParaRP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18" name="Text Box 22"/>
          <p:cNvSpPr txBox="1">
            <a:spLocks noChangeArrowheads="1"/>
          </p:cNvSpPr>
          <p:nvPr/>
        </p:nvSpPr>
        <p:spPr bwMode="auto">
          <a:xfrm>
            <a:off x="536448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</a:t>
            </a:r>
            <a:r>
              <a:rPr lang="fr-FR" altLang="fr-FR" sz="800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Dudek</a:t>
            </a:r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2021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7" y="6405740"/>
            <a:ext cx="385545" cy="39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833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4282</TotalTime>
  <Words>469</Words>
  <Application>Microsoft Office PowerPoint</Application>
  <PresentationFormat>Affichage à l'écran (4:3)</PresentationFormat>
  <Paragraphs>88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 Sans Light</vt:lpstr>
      <vt:lpstr>Showroom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jyb</cp:lastModifiedBy>
  <cp:revision>673</cp:revision>
  <dcterms:created xsi:type="dcterms:W3CDTF">2014-07-04T08:23:44Z</dcterms:created>
  <dcterms:modified xsi:type="dcterms:W3CDTF">2021-11-23T11:11:26Z</dcterms:modified>
</cp:coreProperties>
</file>