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1" r:id="rId2"/>
    <p:sldId id="262" r:id="rId3"/>
    <p:sldId id="267" r:id="rId4"/>
    <p:sldId id="263" r:id="rId5"/>
    <p:sldId id="266" r:id="rId6"/>
    <p:sldId id="264" r:id="rId7"/>
    <p:sldId id="268" r:id="rId8"/>
    <p:sldId id="265" r:id="rId9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650"/>
    <a:srgbClr val="A40202"/>
    <a:srgbClr val="FFFFFF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363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20/11/2021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0858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982941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051429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031353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20536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6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703475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7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168468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8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65704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1" y="336550"/>
            <a:ext cx="7267575" cy="5794375"/>
          </a:xfrm>
          <a:prstGeom prst="rect">
            <a:avLst/>
          </a:prstGeom>
          <a:noFill/>
          <a:ln>
            <a:noFill/>
          </a:ln>
          <a:effectLst>
            <a:outerShdw blurRad="50800" dist="50800" dir="24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72001" y="5957888"/>
            <a:ext cx="4527549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]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G.Palsky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Des chiffres et des cartes. La cartographie quantitative au XIXe siècle CTHS 1996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-309563" y="5438775"/>
            <a:ext cx="93868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Carte figurative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C.J.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Minard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(1865) 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Flux</a:t>
            </a:r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 flipH="1">
            <a:off x="5830206" y="2842759"/>
            <a:ext cx="1598613" cy="268287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H="1">
            <a:off x="6382656" y="2986087"/>
            <a:ext cx="1046163" cy="319087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blurRad="76200" dist="35921" dir="2700000" algn="ctr" rotWithShape="0">
              <a:schemeClr val="tx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7523163" y="2271713"/>
            <a:ext cx="16208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Mouvements de voyageurs</a:t>
            </a:r>
          </a:p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en 1862 : largeur trait proportionnel au nombre de voyageurs</a:t>
            </a:r>
          </a:p>
          <a:p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63513" y="6138863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Carte figurative et approximative du mouvement de voyageurs sur les principaux chemins de fer de l’Europe en 1862 </a:t>
            </a:r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76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2001" y="5957888"/>
            <a:ext cx="4527549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]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G.Palsky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Des chiffres et des cartes. La cartographie quantitative au XIXe siècle CTHS 1996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-309563" y="5438775"/>
            <a:ext cx="93868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Carte figurative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C.J.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Minard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(1865) 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63513" y="6138863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Carte figurative et approximative du mouvement de voyageurs sur les principaux chemins de fer de l’Europe en 1862 </a:t>
            </a:r>
          </a:p>
        </p:txBody>
      </p:sp>
      <p:pic>
        <p:nvPicPr>
          <p:cNvPr id="14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1" y="336550"/>
            <a:ext cx="7267575" cy="5794375"/>
          </a:xfrm>
          <a:prstGeom prst="rect">
            <a:avLst/>
          </a:prstGeom>
          <a:noFill/>
          <a:ln>
            <a:noFill/>
          </a:ln>
          <a:effectLst>
            <a:outerShdw blurRad="50800" dist="50800" dir="24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space réservé du texte 2"/>
          <p:cNvSpPr>
            <a:spLocks/>
          </p:cNvSpPr>
          <p:nvPr/>
        </p:nvSpPr>
        <p:spPr bwMode="auto">
          <a:xfrm>
            <a:off x="3088176" y="28793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Flux</a:t>
            </a:r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auto">
          <a:xfrm>
            <a:off x="7523163" y="1449388"/>
            <a:ext cx="16208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>
                <a:solidFill>
                  <a:srgbClr val="8F8F8F"/>
                </a:solidFill>
                <a:latin typeface="Calibri" panose="020F0502020204030204" pitchFamily="34" charset="0"/>
              </a:rPr>
              <a:t>Lecture immédiate, directe: comparaison des flux de voyageurs, des densités et dessins de lignes </a:t>
            </a:r>
          </a:p>
          <a:p>
            <a:endParaRPr lang="fr-FR" altLang="fr-FR" sz="140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220888" y="639763"/>
            <a:ext cx="1762125" cy="1798637"/>
          </a:xfrm>
          <a:prstGeom prst="ellipse">
            <a:avLst/>
          </a:prstGeom>
          <a:solidFill>
            <a:srgbClr val="FFFFFF">
              <a:alpha val="20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2137001" y="1277938"/>
            <a:ext cx="3825875" cy="522287"/>
          </a:xfrm>
          <a:prstGeom prst="rect">
            <a:avLst/>
          </a:prstGeom>
          <a:solidFill>
            <a:srgbClr val="FFFFFF">
              <a:alpha val="85881"/>
            </a:srgbClr>
          </a:solidFill>
          <a:ln>
            <a:noFill/>
          </a:ln>
          <a:effectLst>
            <a:outerShdw blurRad="114300" dist="50800" dir="42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chemeClr val="tx2"/>
                </a:solidFill>
                <a:latin typeface="Calibri" panose="020F0502020204030204" pitchFamily="34" charset="0"/>
              </a:rPr>
              <a:t>Densité de lignes, et fort usage des chemins de fer en Grande-Bretagne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3889375" y="3963988"/>
            <a:ext cx="3825875" cy="307975"/>
          </a:xfrm>
          <a:prstGeom prst="rect">
            <a:avLst/>
          </a:prstGeom>
          <a:solidFill>
            <a:srgbClr val="FFFFFF">
              <a:alpha val="85881"/>
            </a:srgbClr>
          </a:solidFill>
          <a:ln>
            <a:noFill/>
          </a:ln>
          <a:effectLst>
            <a:outerShdw blurRad="114300" dist="50800" dir="42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chemeClr val="tx2"/>
                </a:solidFill>
                <a:latin typeface="Calibri" panose="020F0502020204030204" pitchFamily="34" charset="0"/>
              </a:rPr>
              <a:t>Ligne isolée mais largement empruntée</a:t>
            </a:r>
          </a:p>
        </p:txBody>
      </p:sp>
      <p:sp>
        <p:nvSpPr>
          <p:cNvPr id="20" name="Ellipse 19"/>
          <p:cNvSpPr/>
          <p:nvPr/>
        </p:nvSpPr>
        <p:spPr>
          <a:xfrm>
            <a:off x="4049938" y="4370388"/>
            <a:ext cx="846138" cy="863600"/>
          </a:xfrm>
          <a:prstGeom prst="ellipse">
            <a:avLst/>
          </a:prstGeom>
          <a:solidFill>
            <a:srgbClr val="FFFFFF">
              <a:alpha val="20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514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2001" y="5957888"/>
            <a:ext cx="4527549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]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G.Palsky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Des chiffres et des cartes. La cartographie quantitative au XIXe siècle CTHS 1996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-309563" y="5438775"/>
            <a:ext cx="93868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Carte figurative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C.J.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Minard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(1865) 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63513" y="6138863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Carte figurative et approximative du mouvement de voyageurs sur les principaux chemins de fer de l’Europe en 1862 </a:t>
            </a:r>
          </a:p>
        </p:txBody>
      </p:sp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1" y="336550"/>
            <a:ext cx="7267575" cy="5794375"/>
          </a:xfrm>
          <a:prstGeom prst="rect">
            <a:avLst/>
          </a:prstGeom>
          <a:noFill/>
          <a:ln>
            <a:noFill/>
          </a:ln>
          <a:effectLst>
            <a:outerShdw blurRad="50800" dist="50800" dir="24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Flux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7523163" y="1449388"/>
            <a:ext cx="162083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Lecture indirecte, supplémentaire: faire comprendre au-delà des données elles-mêmes par le recours à un dispositif visuel</a:t>
            </a:r>
          </a:p>
          <a:p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Qu’apprend </a:t>
            </a:r>
            <a:r>
              <a:rPr lang="fr-FR" altLang="fr-FR" sz="1400" dirty="0" err="1" smtClean="0">
                <a:solidFill>
                  <a:srgbClr val="8F8F8F"/>
                </a:solidFill>
                <a:latin typeface="Calibri" panose="020F0502020204030204" pitchFamily="34" charset="0"/>
              </a:rPr>
              <a:t>t-on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sur autre chose que les trains en analysant ce graphique?</a:t>
            </a:r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1583385" y="2020389"/>
            <a:ext cx="1271236" cy="1297577"/>
          </a:xfrm>
          <a:prstGeom prst="ellipse">
            <a:avLst/>
          </a:prstGeom>
          <a:solidFill>
            <a:srgbClr val="FFFFFF">
              <a:alpha val="20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133724" y="2284412"/>
            <a:ext cx="2500313" cy="307975"/>
          </a:xfrm>
          <a:prstGeom prst="rect">
            <a:avLst/>
          </a:prstGeom>
          <a:solidFill>
            <a:srgbClr val="FFFFFF">
              <a:alpha val="85881"/>
            </a:srgbClr>
          </a:solidFill>
          <a:ln>
            <a:noFill/>
          </a:ln>
          <a:effectLst>
            <a:outerShdw blurRad="114300" dist="50800" dir="42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fr-FR" sz="1400" dirty="0">
                <a:solidFill>
                  <a:schemeClr val="tx2"/>
                </a:solidFill>
                <a:latin typeface="Calibri" panose="020F0502020204030204" pitchFamily="34" charset="0"/>
              </a:rPr>
              <a:t>Centralisation « à la française »</a:t>
            </a: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426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2001" y="5957888"/>
            <a:ext cx="4527549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]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G.Palsky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Des chiffres et des cartes. La cartographie quantitative au XIXe siècle CTHS 1996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-309563" y="5438775"/>
            <a:ext cx="93868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Carte figurative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C.J.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Minard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(1865) 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63513" y="6138863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Carte figurative et approximative du mouvement de voyageurs sur les principaux chemins de fer de l’Europe en 1862 </a:t>
            </a:r>
          </a:p>
        </p:txBody>
      </p:sp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1" y="336550"/>
            <a:ext cx="7267575" cy="5794375"/>
          </a:xfrm>
          <a:prstGeom prst="rect">
            <a:avLst/>
          </a:prstGeom>
          <a:noFill/>
          <a:ln>
            <a:noFill/>
          </a:ln>
          <a:effectLst>
            <a:outerShdw blurRad="50800" dist="50800" dir="24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Flux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7523163" y="1449388"/>
            <a:ext cx="162083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Lecture indirecte, supplémentaire: faire comprendre au-delà des données elles-mêmes par le recours à un dispositif visuel</a:t>
            </a:r>
          </a:p>
          <a:p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Qu’apprend </a:t>
            </a:r>
            <a:r>
              <a:rPr lang="fr-FR" altLang="fr-FR" sz="1400" dirty="0" err="1" smtClean="0">
                <a:solidFill>
                  <a:srgbClr val="8F8F8F"/>
                </a:solidFill>
                <a:latin typeface="Calibri" panose="020F0502020204030204" pitchFamily="34" charset="0"/>
              </a:rPr>
              <a:t>t-on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sur autre chose que les trains en analysant ce graphique?</a:t>
            </a:r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3345773" y="3287372"/>
            <a:ext cx="2054536" cy="1475128"/>
          </a:xfrm>
          <a:custGeom>
            <a:avLst/>
            <a:gdLst>
              <a:gd name="T0" fmla="*/ 201270 w 11117"/>
              <a:gd name="T1" fmla="*/ 1475349 h 10949"/>
              <a:gd name="T2" fmla="*/ 29756 w 11117"/>
              <a:gd name="T3" fmla="*/ 823576 h 10949"/>
              <a:gd name="T4" fmla="*/ 367239 w 11117"/>
              <a:gd name="T5" fmla="*/ 448305 h 10949"/>
              <a:gd name="T6" fmla="*/ 2054651 w 11117"/>
              <a:gd name="T7" fmla="*/ 0 h 109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117" h="10949">
                <a:moveTo>
                  <a:pt x="1089" y="10949"/>
                </a:moveTo>
                <a:cubicBezTo>
                  <a:pt x="-378" y="10489"/>
                  <a:pt x="11" y="7382"/>
                  <a:pt x="161" y="6112"/>
                </a:cubicBezTo>
                <a:cubicBezTo>
                  <a:pt x="310" y="4842"/>
                  <a:pt x="459" y="4679"/>
                  <a:pt x="1987" y="3327"/>
                </a:cubicBezTo>
                <a:cubicBezTo>
                  <a:pt x="3513" y="1975"/>
                  <a:pt x="6923" y="1055"/>
                  <a:pt x="11117" y="0"/>
                </a:cubicBezTo>
              </a:path>
            </a:pathLst>
          </a:cu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63500"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070627" y="2868613"/>
            <a:ext cx="2853371" cy="307731"/>
          </a:xfrm>
          <a:prstGeom prst="rect">
            <a:avLst/>
          </a:prstGeom>
          <a:solidFill>
            <a:srgbClr val="FFFFFF">
              <a:alpha val="85881"/>
            </a:srgbClr>
          </a:solidFill>
          <a:ln>
            <a:noFill/>
          </a:ln>
          <a:effectLst>
            <a:outerShdw blurRad="114300" dist="50800" dir="42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>
              <a:defRPr sz="14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 altLang="fr-FR" dirty="0"/>
              <a:t>géographie physique : l’arc alpin</a:t>
            </a: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624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1" y="336550"/>
            <a:ext cx="7267575" cy="5794375"/>
          </a:xfrm>
          <a:prstGeom prst="rect">
            <a:avLst/>
          </a:prstGeom>
          <a:noFill/>
          <a:ln>
            <a:noFill/>
          </a:ln>
          <a:effectLst>
            <a:outerShdw blurRad="50800" dist="50800" dir="24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485223" y="2118078"/>
            <a:ext cx="4004233" cy="523479"/>
          </a:xfrm>
          <a:prstGeom prst="rect">
            <a:avLst/>
          </a:prstGeom>
          <a:solidFill>
            <a:srgbClr val="FFFFFF">
              <a:alpha val="85881"/>
            </a:srgbClr>
          </a:solidFill>
          <a:ln>
            <a:noFill/>
          </a:ln>
          <a:effectLst>
            <a:outerShdw blurRad="114300" dist="50800" dir="42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>
              <a:defRPr sz="14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 altLang="fr-FR" dirty="0"/>
              <a:t>géographie politique: zone de développement de l’empire austro-hongrois</a:t>
            </a: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3560981" y="1790809"/>
            <a:ext cx="3274794" cy="2818961"/>
          </a:xfrm>
          <a:custGeom>
            <a:avLst/>
            <a:gdLst>
              <a:gd name="T0" fmla="*/ 35301 w 17029"/>
              <a:gd name="T1" fmla="*/ 2537158 h 18829"/>
              <a:gd name="T2" fmla="*/ 1456572 w 17029"/>
              <a:gd name="T3" fmla="*/ 2121328 h 18829"/>
              <a:gd name="T4" fmla="*/ 2001423 w 17029"/>
              <a:gd name="T5" fmla="*/ 1702129 h 18829"/>
              <a:gd name="T6" fmla="*/ 2069437 w 17029"/>
              <a:gd name="T7" fmla="*/ 1126623 h 18829"/>
              <a:gd name="T8" fmla="*/ 3147311 w 17029"/>
              <a:gd name="T9" fmla="*/ 0 h 188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191 w 17029"/>
              <a:gd name="connsiteY0" fmla="*/ 18829 h 18829"/>
              <a:gd name="connsiteX1" fmla="*/ 7881 w 17029"/>
              <a:gd name="connsiteY1" fmla="*/ 15743 h 18829"/>
              <a:gd name="connsiteX2" fmla="*/ 10829 w 17029"/>
              <a:gd name="connsiteY2" fmla="*/ 12632 h 18829"/>
              <a:gd name="connsiteX3" fmla="*/ 10252 w 17029"/>
              <a:gd name="connsiteY3" fmla="*/ 10168 h 18829"/>
              <a:gd name="connsiteX4" fmla="*/ 11197 w 17029"/>
              <a:gd name="connsiteY4" fmla="*/ 8361 h 18829"/>
              <a:gd name="connsiteX5" fmla="*/ 17029 w 17029"/>
              <a:gd name="connsiteY5" fmla="*/ 0 h 18829"/>
              <a:gd name="connsiteX0" fmla="*/ 191 w 17029"/>
              <a:gd name="connsiteY0" fmla="*/ 18829 h 18829"/>
              <a:gd name="connsiteX1" fmla="*/ 7881 w 17029"/>
              <a:gd name="connsiteY1" fmla="*/ 15743 h 18829"/>
              <a:gd name="connsiteX2" fmla="*/ 10708 w 17029"/>
              <a:gd name="connsiteY2" fmla="*/ 13298 h 18829"/>
              <a:gd name="connsiteX3" fmla="*/ 10252 w 17029"/>
              <a:gd name="connsiteY3" fmla="*/ 10168 h 18829"/>
              <a:gd name="connsiteX4" fmla="*/ 11197 w 17029"/>
              <a:gd name="connsiteY4" fmla="*/ 8361 h 18829"/>
              <a:gd name="connsiteX5" fmla="*/ 17029 w 17029"/>
              <a:gd name="connsiteY5" fmla="*/ 0 h 18829"/>
              <a:gd name="connsiteX0" fmla="*/ 211 w 17049"/>
              <a:gd name="connsiteY0" fmla="*/ 18829 h 18829"/>
              <a:gd name="connsiteX1" fmla="*/ 7082 w 17049"/>
              <a:gd name="connsiteY1" fmla="*/ 14828 h 18829"/>
              <a:gd name="connsiteX2" fmla="*/ 10728 w 17049"/>
              <a:gd name="connsiteY2" fmla="*/ 13298 h 18829"/>
              <a:gd name="connsiteX3" fmla="*/ 10272 w 17049"/>
              <a:gd name="connsiteY3" fmla="*/ 10168 h 18829"/>
              <a:gd name="connsiteX4" fmla="*/ 11217 w 17049"/>
              <a:gd name="connsiteY4" fmla="*/ 8361 h 18829"/>
              <a:gd name="connsiteX5" fmla="*/ 17049 w 17049"/>
              <a:gd name="connsiteY5" fmla="*/ 0 h 18829"/>
              <a:gd name="connsiteX0" fmla="*/ 204 w 17042"/>
              <a:gd name="connsiteY0" fmla="*/ 18829 h 18829"/>
              <a:gd name="connsiteX1" fmla="*/ 7075 w 17042"/>
              <a:gd name="connsiteY1" fmla="*/ 14828 h 18829"/>
              <a:gd name="connsiteX2" fmla="*/ 10721 w 17042"/>
              <a:gd name="connsiteY2" fmla="*/ 13298 h 18829"/>
              <a:gd name="connsiteX3" fmla="*/ 10265 w 17042"/>
              <a:gd name="connsiteY3" fmla="*/ 10168 h 18829"/>
              <a:gd name="connsiteX4" fmla="*/ 11210 w 17042"/>
              <a:gd name="connsiteY4" fmla="*/ 8361 h 18829"/>
              <a:gd name="connsiteX5" fmla="*/ 17042 w 17042"/>
              <a:gd name="connsiteY5" fmla="*/ 0 h 18829"/>
              <a:gd name="connsiteX0" fmla="*/ 0 w 16838"/>
              <a:gd name="connsiteY0" fmla="*/ 18829 h 18829"/>
              <a:gd name="connsiteX1" fmla="*/ 5963 w 16838"/>
              <a:gd name="connsiteY1" fmla="*/ 15245 h 18829"/>
              <a:gd name="connsiteX2" fmla="*/ 6871 w 16838"/>
              <a:gd name="connsiteY2" fmla="*/ 14828 h 18829"/>
              <a:gd name="connsiteX3" fmla="*/ 10517 w 16838"/>
              <a:gd name="connsiteY3" fmla="*/ 13298 h 18829"/>
              <a:gd name="connsiteX4" fmla="*/ 10061 w 16838"/>
              <a:gd name="connsiteY4" fmla="*/ 10168 h 18829"/>
              <a:gd name="connsiteX5" fmla="*/ 11006 w 16838"/>
              <a:gd name="connsiteY5" fmla="*/ 8361 h 18829"/>
              <a:gd name="connsiteX6" fmla="*/ 16838 w 16838"/>
              <a:gd name="connsiteY6" fmla="*/ 0 h 18829"/>
              <a:gd name="connsiteX0" fmla="*/ 0 w 16838"/>
              <a:gd name="connsiteY0" fmla="*/ 18829 h 18829"/>
              <a:gd name="connsiteX1" fmla="*/ 5447 w 16838"/>
              <a:gd name="connsiteY1" fmla="*/ 16743 h 18829"/>
              <a:gd name="connsiteX2" fmla="*/ 5963 w 16838"/>
              <a:gd name="connsiteY2" fmla="*/ 15245 h 18829"/>
              <a:gd name="connsiteX3" fmla="*/ 6871 w 16838"/>
              <a:gd name="connsiteY3" fmla="*/ 14828 h 18829"/>
              <a:gd name="connsiteX4" fmla="*/ 10517 w 16838"/>
              <a:gd name="connsiteY4" fmla="*/ 13298 h 18829"/>
              <a:gd name="connsiteX5" fmla="*/ 10061 w 16838"/>
              <a:gd name="connsiteY5" fmla="*/ 10168 h 18829"/>
              <a:gd name="connsiteX6" fmla="*/ 11006 w 16838"/>
              <a:gd name="connsiteY6" fmla="*/ 8361 h 18829"/>
              <a:gd name="connsiteX7" fmla="*/ 16838 w 16838"/>
              <a:gd name="connsiteY7" fmla="*/ 0 h 18829"/>
              <a:gd name="connsiteX0" fmla="*/ 0 w 16838"/>
              <a:gd name="connsiteY0" fmla="*/ 18829 h 18829"/>
              <a:gd name="connsiteX1" fmla="*/ 3619 w 16838"/>
              <a:gd name="connsiteY1" fmla="*/ 17010 h 18829"/>
              <a:gd name="connsiteX2" fmla="*/ 5447 w 16838"/>
              <a:gd name="connsiteY2" fmla="*/ 16743 h 18829"/>
              <a:gd name="connsiteX3" fmla="*/ 5963 w 16838"/>
              <a:gd name="connsiteY3" fmla="*/ 15245 h 18829"/>
              <a:gd name="connsiteX4" fmla="*/ 6871 w 16838"/>
              <a:gd name="connsiteY4" fmla="*/ 14828 h 18829"/>
              <a:gd name="connsiteX5" fmla="*/ 10517 w 16838"/>
              <a:gd name="connsiteY5" fmla="*/ 13298 h 18829"/>
              <a:gd name="connsiteX6" fmla="*/ 10061 w 16838"/>
              <a:gd name="connsiteY6" fmla="*/ 10168 h 18829"/>
              <a:gd name="connsiteX7" fmla="*/ 11006 w 16838"/>
              <a:gd name="connsiteY7" fmla="*/ 8361 h 18829"/>
              <a:gd name="connsiteX8" fmla="*/ 16838 w 16838"/>
              <a:gd name="connsiteY8" fmla="*/ 0 h 18829"/>
              <a:gd name="connsiteX0" fmla="*/ 0 w 16838"/>
              <a:gd name="connsiteY0" fmla="*/ 18829 h 18829"/>
              <a:gd name="connsiteX1" fmla="*/ 493 w 16838"/>
              <a:gd name="connsiteY1" fmla="*/ 16802 h 18829"/>
              <a:gd name="connsiteX2" fmla="*/ 3619 w 16838"/>
              <a:gd name="connsiteY2" fmla="*/ 17010 h 18829"/>
              <a:gd name="connsiteX3" fmla="*/ 5447 w 16838"/>
              <a:gd name="connsiteY3" fmla="*/ 16743 h 18829"/>
              <a:gd name="connsiteX4" fmla="*/ 5963 w 16838"/>
              <a:gd name="connsiteY4" fmla="*/ 15245 h 18829"/>
              <a:gd name="connsiteX5" fmla="*/ 6871 w 16838"/>
              <a:gd name="connsiteY5" fmla="*/ 14828 h 18829"/>
              <a:gd name="connsiteX6" fmla="*/ 10517 w 16838"/>
              <a:gd name="connsiteY6" fmla="*/ 13298 h 18829"/>
              <a:gd name="connsiteX7" fmla="*/ 10061 w 16838"/>
              <a:gd name="connsiteY7" fmla="*/ 10168 h 18829"/>
              <a:gd name="connsiteX8" fmla="*/ 11006 w 16838"/>
              <a:gd name="connsiteY8" fmla="*/ 8361 h 18829"/>
              <a:gd name="connsiteX9" fmla="*/ 16838 w 16838"/>
              <a:gd name="connsiteY9" fmla="*/ 0 h 18829"/>
              <a:gd name="connsiteX0" fmla="*/ 757 w 17595"/>
              <a:gd name="connsiteY0" fmla="*/ 18829 h 18829"/>
              <a:gd name="connsiteX1" fmla="*/ 5 w 17595"/>
              <a:gd name="connsiteY1" fmla="*/ 17967 h 18829"/>
              <a:gd name="connsiteX2" fmla="*/ 1250 w 17595"/>
              <a:gd name="connsiteY2" fmla="*/ 16802 h 18829"/>
              <a:gd name="connsiteX3" fmla="*/ 4376 w 17595"/>
              <a:gd name="connsiteY3" fmla="*/ 17010 h 18829"/>
              <a:gd name="connsiteX4" fmla="*/ 6204 w 17595"/>
              <a:gd name="connsiteY4" fmla="*/ 16743 h 18829"/>
              <a:gd name="connsiteX5" fmla="*/ 6720 w 17595"/>
              <a:gd name="connsiteY5" fmla="*/ 15245 h 18829"/>
              <a:gd name="connsiteX6" fmla="*/ 7628 w 17595"/>
              <a:gd name="connsiteY6" fmla="*/ 14828 h 18829"/>
              <a:gd name="connsiteX7" fmla="*/ 11274 w 17595"/>
              <a:gd name="connsiteY7" fmla="*/ 13298 h 18829"/>
              <a:gd name="connsiteX8" fmla="*/ 10818 w 17595"/>
              <a:gd name="connsiteY8" fmla="*/ 10168 h 18829"/>
              <a:gd name="connsiteX9" fmla="*/ 11763 w 17595"/>
              <a:gd name="connsiteY9" fmla="*/ 8361 h 18829"/>
              <a:gd name="connsiteX10" fmla="*/ 17595 w 17595"/>
              <a:gd name="connsiteY10" fmla="*/ 0 h 18829"/>
              <a:gd name="connsiteX0" fmla="*/ 0 w 17718"/>
              <a:gd name="connsiteY0" fmla="*/ 20910 h 20910"/>
              <a:gd name="connsiteX1" fmla="*/ 128 w 17718"/>
              <a:gd name="connsiteY1" fmla="*/ 17967 h 20910"/>
              <a:gd name="connsiteX2" fmla="*/ 1373 w 17718"/>
              <a:gd name="connsiteY2" fmla="*/ 16802 h 20910"/>
              <a:gd name="connsiteX3" fmla="*/ 4499 w 17718"/>
              <a:gd name="connsiteY3" fmla="*/ 17010 h 20910"/>
              <a:gd name="connsiteX4" fmla="*/ 6327 w 17718"/>
              <a:gd name="connsiteY4" fmla="*/ 16743 h 20910"/>
              <a:gd name="connsiteX5" fmla="*/ 6843 w 17718"/>
              <a:gd name="connsiteY5" fmla="*/ 15245 h 20910"/>
              <a:gd name="connsiteX6" fmla="*/ 7751 w 17718"/>
              <a:gd name="connsiteY6" fmla="*/ 14828 h 20910"/>
              <a:gd name="connsiteX7" fmla="*/ 11397 w 17718"/>
              <a:gd name="connsiteY7" fmla="*/ 13298 h 20910"/>
              <a:gd name="connsiteX8" fmla="*/ 10941 w 17718"/>
              <a:gd name="connsiteY8" fmla="*/ 10168 h 20910"/>
              <a:gd name="connsiteX9" fmla="*/ 11886 w 17718"/>
              <a:gd name="connsiteY9" fmla="*/ 8361 h 20910"/>
              <a:gd name="connsiteX10" fmla="*/ 17718 w 17718"/>
              <a:gd name="connsiteY10" fmla="*/ 0 h 2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18" h="20910">
                <a:moveTo>
                  <a:pt x="0" y="20910"/>
                </a:moveTo>
                <a:cubicBezTo>
                  <a:pt x="31" y="20718"/>
                  <a:pt x="46" y="18305"/>
                  <a:pt x="128" y="17967"/>
                </a:cubicBezTo>
                <a:cubicBezTo>
                  <a:pt x="210" y="17629"/>
                  <a:pt x="801" y="16913"/>
                  <a:pt x="1373" y="16802"/>
                </a:cubicBezTo>
                <a:cubicBezTo>
                  <a:pt x="1945" y="16691"/>
                  <a:pt x="3941" y="17165"/>
                  <a:pt x="4499" y="17010"/>
                </a:cubicBezTo>
                <a:cubicBezTo>
                  <a:pt x="5057" y="16855"/>
                  <a:pt x="5972" y="17106"/>
                  <a:pt x="6327" y="16743"/>
                </a:cubicBezTo>
                <a:cubicBezTo>
                  <a:pt x="6682" y="16380"/>
                  <a:pt x="6570" y="15377"/>
                  <a:pt x="6843" y="15245"/>
                </a:cubicBezTo>
                <a:cubicBezTo>
                  <a:pt x="7116" y="15113"/>
                  <a:pt x="6992" y="15152"/>
                  <a:pt x="7751" y="14828"/>
                </a:cubicBezTo>
                <a:cubicBezTo>
                  <a:pt x="8510" y="14504"/>
                  <a:pt x="10865" y="14075"/>
                  <a:pt x="11397" y="13298"/>
                </a:cubicBezTo>
                <a:cubicBezTo>
                  <a:pt x="11929" y="12521"/>
                  <a:pt x="10880" y="10880"/>
                  <a:pt x="10941" y="10168"/>
                </a:cubicBezTo>
                <a:cubicBezTo>
                  <a:pt x="11002" y="9456"/>
                  <a:pt x="10848" y="10063"/>
                  <a:pt x="11886" y="8361"/>
                </a:cubicBezTo>
                <a:cubicBezTo>
                  <a:pt x="13412" y="7009"/>
                  <a:pt x="13524" y="1055"/>
                  <a:pt x="17718" y="0"/>
                </a:cubicBezTo>
              </a:path>
            </a:pathLst>
          </a:cu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63500"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Freeform 8"/>
          <p:cNvSpPr>
            <a:spLocks/>
          </p:cNvSpPr>
          <p:nvPr/>
        </p:nvSpPr>
        <p:spPr bwMode="auto">
          <a:xfrm>
            <a:off x="5881110" y="2745205"/>
            <a:ext cx="1174135" cy="1124904"/>
          </a:xfrm>
          <a:custGeom>
            <a:avLst/>
            <a:gdLst>
              <a:gd name="T0" fmla="*/ 1396364 w 10880"/>
              <a:gd name="T1" fmla="*/ 1053176 h 10388"/>
              <a:gd name="T2" fmla="*/ 972783 w 10880"/>
              <a:gd name="T3" fmla="*/ 202362 h 10388"/>
              <a:gd name="T4" fmla="*/ 192420 w 10880"/>
              <a:gd name="T5" fmla="*/ 0 h 10388"/>
              <a:gd name="T6" fmla="*/ 0 60000 65536"/>
              <a:gd name="T7" fmla="*/ 0 60000 65536"/>
              <a:gd name="T8" fmla="*/ 0 60000 65536"/>
              <a:gd name="connsiteX0" fmla="*/ 10617 w 10649"/>
              <a:gd name="connsiteY0" fmla="*/ 10736 h 10736"/>
              <a:gd name="connsiteX1" fmla="*/ 7558 w 10649"/>
              <a:gd name="connsiteY1" fmla="*/ 1996 h 10736"/>
              <a:gd name="connsiteX2" fmla="*/ 1495 w 10649"/>
              <a:gd name="connsiteY2" fmla="*/ 0 h 10736"/>
              <a:gd name="connsiteX0" fmla="*/ 10617 w 10617"/>
              <a:gd name="connsiteY0" fmla="*/ 10736 h 10736"/>
              <a:gd name="connsiteX1" fmla="*/ 10023 w 10617"/>
              <a:gd name="connsiteY1" fmla="*/ 7437 h 10736"/>
              <a:gd name="connsiteX2" fmla="*/ 7558 w 10617"/>
              <a:gd name="connsiteY2" fmla="*/ 1996 h 10736"/>
              <a:gd name="connsiteX3" fmla="*/ 1495 w 10617"/>
              <a:gd name="connsiteY3" fmla="*/ 0 h 10736"/>
              <a:gd name="connsiteX0" fmla="*/ 10617 w 10617"/>
              <a:gd name="connsiteY0" fmla="*/ 10736 h 10736"/>
              <a:gd name="connsiteX1" fmla="*/ 10023 w 10617"/>
              <a:gd name="connsiteY1" fmla="*/ 7437 h 10736"/>
              <a:gd name="connsiteX2" fmla="*/ 9222 w 10617"/>
              <a:gd name="connsiteY2" fmla="*/ 7357 h 10736"/>
              <a:gd name="connsiteX3" fmla="*/ 7558 w 10617"/>
              <a:gd name="connsiteY3" fmla="*/ 1996 h 10736"/>
              <a:gd name="connsiteX4" fmla="*/ 1495 w 10617"/>
              <a:gd name="connsiteY4" fmla="*/ 0 h 10736"/>
              <a:gd name="connsiteX0" fmla="*/ 10617 w 10617"/>
              <a:gd name="connsiteY0" fmla="*/ 10736 h 10736"/>
              <a:gd name="connsiteX1" fmla="*/ 10128 w 10617"/>
              <a:gd name="connsiteY1" fmla="*/ 7731 h 10736"/>
              <a:gd name="connsiteX2" fmla="*/ 9222 w 10617"/>
              <a:gd name="connsiteY2" fmla="*/ 7357 h 10736"/>
              <a:gd name="connsiteX3" fmla="*/ 7558 w 10617"/>
              <a:gd name="connsiteY3" fmla="*/ 1996 h 10736"/>
              <a:gd name="connsiteX4" fmla="*/ 1495 w 10617"/>
              <a:gd name="connsiteY4" fmla="*/ 0 h 10736"/>
              <a:gd name="connsiteX0" fmla="*/ 10617 w 10617"/>
              <a:gd name="connsiteY0" fmla="*/ 10736 h 10736"/>
              <a:gd name="connsiteX1" fmla="*/ 10128 w 10617"/>
              <a:gd name="connsiteY1" fmla="*/ 7731 h 10736"/>
              <a:gd name="connsiteX2" fmla="*/ 9222 w 10617"/>
              <a:gd name="connsiteY2" fmla="*/ 7357 h 10736"/>
              <a:gd name="connsiteX3" fmla="*/ 8484 w 10617"/>
              <a:gd name="connsiteY3" fmla="*/ 6581 h 10736"/>
              <a:gd name="connsiteX4" fmla="*/ 7558 w 10617"/>
              <a:gd name="connsiteY4" fmla="*/ 1996 h 10736"/>
              <a:gd name="connsiteX5" fmla="*/ 1495 w 10617"/>
              <a:gd name="connsiteY5" fmla="*/ 0 h 10736"/>
              <a:gd name="connsiteX0" fmla="*/ 10617 w 10617"/>
              <a:gd name="connsiteY0" fmla="*/ 10736 h 10736"/>
              <a:gd name="connsiteX1" fmla="*/ 10128 w 10617"/>
              <a:gd name="connsiteY1" fmla="*/ 7731 h 10736"/>
              <a:gd name="connsiteX2" fmla="*/ 9348 w 10617"/>
              <a:gd name="connsiteY2" fmla="*/ 7598 h 10736"/>
              <a:gd name="connsiteX3" fmla="*/ 8484 w 10617"/>
              <a:gd name="connsiteY3" fmla="*/ 6581 h 10736"/>
              <a:gd name="connsiteX4" fmla="*/ 7558 w 10617"/>
              <a:gd name="connsiteY4" fmla="*/ 1996 h 10736"/>
              <a:gd name="connsiteX5" fmla="*/ 1495 w 10617"/>
              <a:gd name="connsiteY5" fmla="*/ 0 h 10736"/>
              <a:gd name="connsiteX0" fmla="*/ 9122 w 9122"/>
              <a:gd name="connsiteY0" fmla="*/ 11090 h 11090"/>
              <a:gd name="connsiteX1" fmla="*/ 8633 w 9122"/>
              <a:gd name="connsiteY1" fmla="*/ 8085 h 11090"/>
              <a:gd name="connsiteX2" fmla="*/ 7853 w 9122"/>
              <a:gd name="connsiteY2" fmla="*/ 7952 h 11090"/>
              <a:gd name="connsiteX3" fmla="*/ 6989 w 9122"/>
              <a:gd name="connsiteY3" fmla="*/ 6935 h 11090"/>
              <a:gd name="connsiteX4" fmla="*/ 6063 w 9122"/>
              <a:gd name="connsiteY4" fmla="*/ 2350 h 11090"/>
              <a:gd name="connsiteX5" fmla="*/ 2478 w 9122"/>
              <a:gd name="connsiteY5" fmla="*/ 87 h 11090"/>
              <a:gd name="connsiteX6" fmla="*/ 0 w 9122"/>
              <a:gd name="connsiteY6" fmla="*/ 354 h 11090"/>
              <a:gd name="connsiteX0" fmla="*/ 10000 w 10000"/>
              <a:gd name="connsiteY0" fmla="*/ 10000 h 10000"/>
              <a:gd name="connsiteX1" fmla="*/ 9464 w 10000"/>
              <a:gd name="connsiteY1" fmla="*/ 7290 h 10000"/>
              <a:gd name="connsiteX2" fmla="*/ 7662 w 10000"/>
              <a:gd name="connsiteY2" fmla="*/ 6253 h 10000"/>
              <a:gd name="connsiteX3" fmla="*/ 6647 w 10000"/>
              <a:gd name="connsiteY3" fmla="*/ 2119 h 10000"/>
              <a:gd name="connsiteX4" fmla="*/ 2717 w 10000"/>
              <a:gd name="connsiteY4" fmla="*/ 78 h 10000"/>
              <a:gd name="connsiteX5" fmla="*/ 0 w 10000"/>
              <a:gd name="connsiteY5" fmla="*/ 31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9815" y="9617"/>
                  <a:pt x="10023" y="8604"/>
                  <a:pt x="9464" y="7290"/>
                </a:cubicBezTo>
                <a:cubicBezTo>
                  <a:pt x="9074" y="6666"/>
                  <a:pt x="8131" y="7115"/>
                  <a:pt x="7662" y="6253"/>
                </a:cubicBezTo>
                <a:cubicBezTo>
                  <a:pt x="7193" y="5391"/>
                  <a:pt x="7609" y="2987"/>
                  <a:pt x="6647" y="2119"/>
                </a:cubicBezTo>
                <a:cubicBezTo>
                  <a:pt x="5684" y="1251"/>
                  <a:pt x="3824" y="379"/>
                  <a:pt x="2717" y="78"/>
                </a:cubicBezTo>
                <a:cubicBezTo>
                  <a:pt x="1609" y="-222"/>
                  <a:pt x="314" y="440"/>
                  <a:pt x="0" y="319"/>
                </a:cubicBezTo>
              </a:path>
            </a:pathLst>
          </a:cu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63500"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2001" y="5957888"/>
            <a:ext cx="4527549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]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G.Palsky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Des chiffres et des cartes. La cartographie quantitative au XIXe siècle CTHS 1996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-309563" y="5438775"/>
            <a:ext cx="93868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Carte figurative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C.J.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Minard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(1865) 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63513" y="6138863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Carte figurative et approximative du mouvement de voyageurs sur les principaux chemins de fer de l’Europe en 1862 </a:t>
            </a:r>
          </a:p>
        </p:txBody>
      </p:sp>
      <p:sp>
        <p:nvSpPr>
          <p:cNvPr id="12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Flux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7523163" y="1449388"/>
            <a:ext cx="162083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Lecture indirecte, supplémentaire: faire comprendre au-delà des données elles-mêmes par le recours à un dispositif visuel</a:t>
            </a:r>
          </a:p>
          <a:p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Qu’apprend </a:t>
            </a:r>
            <a:r>
              <a:rPr lang="fr-FR" altLang="fr-FR" sz="1400" dirty="0" err="1" smtClean="0">
                <a:solidFill>
                  <a:srgbClr val="8F8F8F"/>
                </a:solidFill>
                <a:latin typeface="Calibri" panose="020F0502020204030204" pitchFamily="34" charset="0"/>
              </a:rPr>
              <a:t>t-on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sur autre chose que les trains en analysant ce graphique?</a:t>
            </a: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334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2001" y="5957888"/>
            <a:ext cx="4527549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]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G.Palsky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Des chiffres et des cartes. La cartographie quantitative au XIXe siècle CTHS 1996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-309563" y="5438775"/>
            <a:ext cx="93868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Carte figurative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C.J.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Minard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(1865) 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63513" y="6138863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Carte figurative et approximative du mouvement de voyageurs sur les principaux chemins de fer de l’Europe en 1862 </a:t>
            </a:r>
          </a:p>
        </p:txBody>
      </p:sp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1" y="336550"/>
            <a:ext cx="7267575" cy="5794375"/>
          </a:xfrm>
          <a:prstGeom prst="rect">
            <a:avLst/>
          </a:prstGeom>
          <a:noFill/>
          <a:ln>
            <a:noFill/>
          </a:ln>
          <a:effectLst>
            <a:outerShdw blurRad="50800" dist="50800" dir="24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Flux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7523163" y="1449388"/>
            <a:ext cx="1620837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Lecture indirecte, supplémentaire: faire comprendre au-delà des données elles-mêmes par le recours à un dispositif visuel</a:t>
            </a:r>
          </a:p>
          <a:p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Qu’apprend </a:t>
            </a:r>
            <a:r>
              <a:rPr lang="fr-FR" altLang="fr-FR" sz="1400" dirty="0" err="1" smtClean="0">
                <a:solidFill>
                  <a:srgbClr val="8F8F8F"/>
                </a:solidFill>
                <a:latin typeface="Calibri" panose="020F0502020204030204" pitchFamily="34" charset="0"/>
              </a:rPr>
              <a:t>t’on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sur autre chose que les trains en analysant ce graphique?</a:t>
            </a:r>
          </a:p>
        </p:txBody>
      </p: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2471738" y="2563813"/>
            <a:ext cx="3824287" cy="307975"/>
          </a:xfrm>
          <a:prstGeom prst="rect">
            <a:avLst/>
          </a:prstGeom>
          <a:solidFill>
            <a:srgbClr val="FFFFFF">
              <a:alpha val="85881"/>
            </a:srgbClr>
          </a:solidFill>
          <a:ln>
            <a:noFill/>
          </a:ln>
          <a:effectLst>
            <a:outerShdw blurRad="114300" dist="50800" dir="42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>
              <a:defRPr sz="14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 altLang="fr-FR" dirty="0" smtClean="0"/>
              <a:t>La </a:t>
            </a:r>
            <a:r>
              <a:rPr lang="fr-FR" altLang="fr-FR" dirty="0" err="1" smtClean="0"/>
              <a:t>Rhur</a:t>
            </a:r>
            <a:r>
              <a:rPr lang="fr-FR" altLang="fr-FR" dirty="0" smtClean="0"/>
              <a:t>, avant son développement industriel </a:t>
            </a:r>
            <a:endParaRPr lang="fr-FR" altLang="fr-FR" dirty="0"/>
          </a:p>
        </p:txBody>
      </p:sp>
      <p:sp>
        <p:nvSpPr>
          <p:cNvPr id="15" name="Ellipse 14"/>
          <p:cNvSpPr/>
          <p:nvPr/>
        </p:nvSpPr>
        <p:spPr>
          <a:xfrm>
            <a:off x="3228657" y="1144151"/>
            <a:ext cx="611823" cy="707311"/>
          </a:xfrm>
          <a:prstGeom prst="ellipse">
            <a:avLst/>
          </a:prstGeom>
          <a:solidFill>
            <a:srgbClr val="FFFFFF">
              <a:alpha val="20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086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2001" y="5957888"/>
            <a:ext cx="4527549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]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G.Palsky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Des chiffres et des cartes. La cartographie quantitative au XIXe siècle CTHS 1996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-309563" y="5438775"/>
            <a:ext cx="93868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Carte figurative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C.J.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Minard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(1865) 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63513" y="6138863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Carte figurative et approximative du mouvement de voyageurs sur les principaux chemins de fer de l’Europe en 1862 </a:t>
            </a:r>
          </a:p>
        </p:txBody>
      </p:sp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1" y="336550"/>
            <a:ext cx="7267575" cy="5794375"/>
          </a:xfrm>
          <a:prstGeom prst="rect">
            <a:avLst/>
          </a:prstGeom>
          <a:noFill/>
          <a:ln>
            <a:noFill/>
          </a:ln>
          <a:effectLst>
            <a:outerShdw blurRad="50800" dist="50800" dir="24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Flux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7523163" y="1449388"/>
            <a:ext cx="1620837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Lecture indirecte, supplémentaire: faire comprendre au-delà des données elles-mêmes par le recours à un dispositif visuel</a:t>
            </a:r>
          </a:p>
          <a:p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Qu’apprend </a:t>
            </a:r>
            <a:r>
              <a:rPr lang="fr-FR" altLang="fr-FR" sz="1400" dirty="0" err="1" smtClean="0">
                <a:solidFill>
                  <a:srgbClr val="8F8F8F"/>
                </a:solidFill>
                <a:latin typeface="Calibri" panose="020F0502020204030204" pitchFamily="34" charset="0"/>
              </a:rPr>
              <a:t>t’on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sur autre chose que les trains en analysant ce graphique?</a:t>
            </a:r>
          </a:p>
        </p:txBody>
      </p: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2471738" y="2563813"/>
            <a:ext cx="3824287" cy="307975"/>
          </a:xfrm>
          <a:prstGeom prst="rect">
            <a:avLst/>
          </a:prstGeom>
          <a:solidFill>
            <a:srgbClr val="FFFFFF">
              <a:alpha val="85881"/>
            </a:srgbClr>
          </a:solidFill>
          <a:ln>
            <a:noFill/>
          </a:ln>
          <a:effectLst>
            <a:outerShdw blurRad="114300" dist="50800" dir="42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>
              <a:defRPr sz="14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 altLang="fr-FR" dirty="0" smtClean="0"/>
              <a:t>Des réseaux / lignes non raccordés</a:t>
            </a:r>
            <a:endParaRPr lang="fr-FR" altLang="fr-FR" dirty="0"/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4034154" y="4391740"/>
            <a:ext cx="901701" cy="707311"/>
          </a:xfrm>
          <a:prstGeom prst="ellipse">
            <a:avLst/>
          </a:prstGeom>
          <a:solidFill>
            <a:srgbClr val="FFFFFF">
              <a:alpha val="20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854452" y="5636420"/>
            <a:ext cx="500888" cy="392906"/>
          </a:xfrm>
          <a:prstGeom prst="ellipse">
            <a:avLst/>
          </a:prstGeom>
          <a:solidFill>
            <a:srgbClr val="FFFFFF">
              <a:alpha val="20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 flipH="1">
            <a:off x="1226786" y="4739648"/>
            <a:ext cx="1217700" cy="465721"/>
          </a:xfrm>
          <a:custGeom>
            <a:avLst/>
            <a:gdLst>
              <a:gd name="T0" fmla="*/ 201270 w 11117"/>
              <a:gd name="T1" fmla="*/ 1475349 h 10949"/>
              <a:gd name="T2" fmla="*/ 29756 w 11117"/>
              <a:gd name="T3" fmla="*/ 823576 h 10949"/>
              <a:gd name="T4" fmla="*/ 367239 w 11117"/>
              <a:gd name="T5" fmla="*/ 448305 h 10949"/>
              <a:gd name="T6" fmla="*/ 2054651 w 11117"/>
              <a:gd name="T7" fmla="*/ 0 h 10949"/>
              <a:gd name="T8" fmla="*/ 0 60000 65536"/>
              <a:gd name="T9" fmla="*/ 0 60000 65536"/>
              <a:gd name="T10" fmla="*/ 0 60000 65536"/>
              <a:gd name="T11" fmla="*/ 0 60000 65536"/>
              <a:gd name="connsiteX0" fmla="*/ 356 w 13525"/>
              <a:gd name="connsiteY0" fmla="*/ 8891 h 8891"/>
              <a:gd name="connsiteX1" fmla="*/ 2569 w 13525"/>
              <a:gd name="connsiteY1" fmla="*/ 6112 h 8891"/>
              <a:gd name="connsiteX2" fmla="*/ 4395 w 13525"/>
              <a:gd name="connsiteY2" fmla="*/ 3327 h 8891"/>
              <a:gd name="connsiteX3" fmla="*/ 13525 w 13525"/>
              <a:gd name="connsiteY3" fmla="*/ 0 h 8891"/>
              <a:gd name="connsiteX0" fmla="*/ 283 w 10020"/>
              <a:gd name="connsiteY0" fmla="*/ 10000 h 10000"/>
              <a:gd name="connsiteX1" fmla="*/ 1672 w 10020"/>
              <a:gd name="connsiteY1" fmla="*/ 5841 h 10000"/>
              <a:gd name="connsiteX2" fmla="*/ 3270 w 10020"/>
              <a:gd name="connsiteY2" fmla="*/ 3742 h 10000"/>
              <a:gd name="connsiteX3" fmla="*/ 10020 w 10020"/>
              <a:gd name="connsiteY3" fmla="*/ 0 h 10000"/>
              <a:gd name="connsiteX0" fmla="*/ 0 w 9737"/>
              <a:gd name="connsiteY0" fmla="*/ 10000 h 10000"/>
              <a:gd name="connsiteX1" fmla="*/ 2987 w 9737"/>
              <a:gd name="connsiteY1" fmla="*/ 3742 h 10000"/>
              <a:gd name="connsiteX2" fmla="*/ 9737 w 9737"/>
              <a:gd name="connsiteY2" fmla="*/ 0 h 10000"/>
              <a:gd name="connsiteX0" fmla="*/ 0 w 5801"/>
              <a:gd name="connsiteY0" fmla="*/ 9070 h 9070"/>
              <a:gd name="connsiteX1" fmla="*/ 3068 w 5801"/>
              <a:gd name="connsiteY1" fmla="*/ 2812 h 9070"/>
              <a:gd name="connsiteX2" fmla="*/ 5801 w 5801"/>
              <a:gd name="connsiteY2" fmla="*/ 0 h 9070"/>
              <a:gd name="connsiteX0" fmla="*/ 0 w 10109"/>
              <a:gd name="connsiteY0" fmla="*/ 9909 h 9909"/>
              <a:gd name="connsiteX1" fmla="*/ 5289 w 10109"/>
              <a:gd name="connsiteY1" fmla="*/ 3009 h 9909"/>
              <a:gd name="connsiteX2" fmla="*/ 10109 w 10109"/>
              <a:gd name="connsiteY2" fmla="*/ 0 h 9909"/>
              <a:gd name="connsiteX0" fmla="*/ 0 w 10000"/>
              <a:gd name="connsiteY0" fmla="*/ 10000 h 10000"/>
              <a:gd name="connsiteX1" fmla="*/ 5966 w 10000"/>
              <a:gd name="connsiteY1" fmla="*/ 3635 h 10000"/>
              <a:gd name="connsiteX2" fmla="*/ 10000 w 10000"/>
              <a:gd name="connsiteY2" fmla="*/ 0 h 10000"/>
              <a:gd name="connsiteX0" fmla="*/ 0 w 8749"/>
              <a:gd name="connsiteY0" fmla="*/ 5908 h 5908"/>
              <a:gd name="connsiteX1" fmla="*/ 4715 w 8749"/>
              <a:gd name="connsiteY1" fmla="*/ 3635 h 5908"/>
              <a:gd name="connsiteX2" fmla="*/ 8749 w 8749"/>
              <a:gd name="connsiteY2" fmla="*/ 0 h 5908"/>
              <a:gd name="connsiteX0" fmla="*/ 0 w 10000"/>
              <a:gd name="connsiteY0" fmla="*/ 10000 h 10000"/>
              <a:gd name="connsiteX1" fmla="*/ 6813 w 10000"/>
              <a:gd name="connsiteY1" fmla="*/ 6195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6813 w 10000"/>
              <a:gd name="connsiteY1" fmla="*/ 6195 h 10000"/>
              <a:gd name="connsiteX2" fmla="*/ 6884 w 10000"/>
              <a:gd name="connsiteY2" fmla="*/ 2591 h 10000"/>
              <a:gd name="connsiteX3" fmla="*/ 10000 w 10000"/>
              <a:gd name="connsiteY3" fmla="*/ 0 h 10000"/>
              <a:gd name="connsiteX0" fmla="*/ 0 w 10000"/>
              <a:gd name="connsiteY0" fmla="*/ 10000 h 10000"/>
              <a:gd name="connsiteX1" fmla="*/ 6813 w 10000"/>
              <a:gd name="connsiteY1" fmla="*/ 6195 h 10000"/>
              <a:gd name="connsiteX2" fmla="*/ 7722 w 10000"/>
              <a:gd name="connsiteY2" fmla="*/ 2039 h 10000"/>
              <a:gd name="connsiteX3" fmla="*/ 10000 w 10000"/>
              <a:gd name="connsiteY3" fmla="*/ 0 h 10000"/>
              <a:gd name="connsiteX0" fmla="*/ 0 w 10111"/>
              <a:gd name="connsiteY0" fmla="*/ 10382 h 10382"/>
              <a:gd name="connsiteX1" fmla="*/ 6813 w 10111"/>
              <a:gd name="connsiteY1" fmla="*/ 6577 h 10382"/>
              <a:gd name="connsiteX2" fmla="*/ 7722 w 10111"/>
              <a:gd name="connsiteY2" fmla="*/ 2421 h 10382"/>
              <a:gd name="connsiteX3" fmla="*/ 10111 w 10111"/>
              <a:gd name="connsiteY3" fmla="*/ 0 h 10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11" h="10382">
                <a:moveTo>
                  <a:pt x="0" y="10382"/>
                </a:moveTo>
                <a:cubicBezTo>
                  <a:pt x="1246" y="7926"/>
                  <a:pt x="3564" y="9716"/>
                  <a:pt x="6813" y="6577"/>
                </a:cubicBezTo>
                <a:cubicBezTo>
                  <a:pt x="7960" y="5342"/>
                  <a:pt x="7191" y="3454"/>
                  <a:pt x="7722" y="2421"/>
                </a:cubicBezTo>
                <a:cubicBezTo>
                  <a:pt x="8253" y="1388"/>
                  <a:pt x="9592" y="432"/>
                  <a:pt x="10111" y="0"/>
                </a:cubicBezTo>
              </a:path>
            </a:pathLst>
          </a:cu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63500"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231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088525" y="5957888"/>
            <a:ext cx="5011026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] G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.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Palsky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Des chiffres et des cartes. La cartographie quantitative au XIXe siècle CTHS 1996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-309563" y="5438775"/>
            <a:ext cx="93868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Carte figurative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C.J.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Minard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(1865) 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63513" y="6138863"/>
            <a:ext cx="38433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Carte figurative et approximative du mouvement de voyageurs sur les principaux chemins de fer de l’Europe en 1862 </a:t>
            </a:r>
          </a:p>
        </p:txBody>
      </p:sp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1" y="336550"/>
            <a:ext cx="7267575" cy="5794375"/>
          </a:xfrm>
          <a:prstGeom prst="rect">
            <a:avLst/>
          </a:prstGeom>
          <a:noFill/>
          <a:ln>
            <a:noFill/>
          </a:ln>
          <a:effectLst>
            <a:outerShdw blurRad="50800" dist="50800" dir="24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Flux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7523163" y="1449388"/>
            <a:ext cx="16208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Une « liberté » certaine en terme de représentation 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cartographique (déformation de contours) 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4676" y="4526851"/>
            <a:ext cx="2425700" cy="1512000"/>
          </a:xfrm>
          <a:prstGeom prst="ellipse">
            <a:avLst/>
          </a:prstGeom>
          <a:solidFill>
            <a:srgbClr val="FFFFFF">
              <a:alpha val="20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5974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4249</TotalTime>
  <Words>748</Words>
  <Application>Microsoft Office PowerPoint</Application>
  <PresentationFormat>Affichage à l'écran (4:3)</PresentationFormat>
  <Paragraphs>98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656</cp:revision>
  <dcterms:created xsi:type="dcterms:W3CDTF">2014-07-04T08:23:44Z</dcterms:created>
  <dcterms:modified xsi:type="dcterms:W3CDTF">2021-11-20T19:09:30Z</dcterms:modified>
</cp:coreProperties>
</file>