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63" r:id="rId3"/>
    <p:sldId id="266" r:id="rId4"/>
    <p:sldId id="269" r:id="rId5"/>
    <p:sldId id="270" r:id="rId6"/>
    <p:sldId id="271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808"/>
    <a:srgbClr val="008A3E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427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23/11/2021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80989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044770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23321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53340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6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962717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7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507075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8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259186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9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26775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622550" y="6199188"/>
            <a:ext cx="64547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www.ptitblog.net/loisirs/titanic-l-exposition-a-decouvrir-jusqu-au-15-septembre_art9503.html&gt;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525588"/>
            <a:ext cx="6242050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54638" y="2805113"/>
            <a:ext cx="27384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 eaLnBrk="1" hangingPunct="1"/>
            <a:r>
              <a:rPr lang="en-GB" altLang="fr-FR" b="1">
                <a:solidFill>
                  <a:srgbClr val="3E3D2A"/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6638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743201" y="5638513"/>
            <a:ext cx="6334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Mosaic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display</a:t>
            </a:r>
          </a:p>
          <a:p>
            <a:pPr algn="r"/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A. </a:t>
            </a:r>
            <a:r>
              <a:rPr lang="de-DE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Hartigan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B. 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Kleiner (1981)</a:t>
            </a:r>
            <a:endParaRPr lang="de-DE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1128713"/>
            <a:ext cx="4262438" cy="38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622550" y="6199188"/>
            <a:ext cx="64547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 R.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Spence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Information </a:t>
            </a:r>
            <a:r>
              <a:rPr lang="fr-FR" altLang="fr-FR" sz="1000" i="1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vizualisation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 Addison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Wesley 2001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517532" y="1790219"/>
            <a:ext cx="2493118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Analyse visuelle de la distribution des victimes du naufrage du Titanic, prenant en compte 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 Classe » (type de billet)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Age (adultes vs. enfants)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Sexe (H/F)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Destin (mort ou survivant)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1100138"/>
            <a:ext cx="4262438" cy="38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AutoShape 29"/>
          <p:cNvSpPr>
            <a:spLocks/>
          </p:cNvSpPr>
          <p:nvPr/>
        </p:nvSpPr>
        <p:spPr bwMode="auto">
          <a:xfrm rot="16200000">
            <a:off x="4379118" y="3679032"/>
            <a:ext cx="519113" cy="3117850"/>
          </a:xfrm>
          <a:prstGeom prst="leftBrace">
            <a:avLst>
              <a:gd name="adj1" fmla="val 500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0" name="AutoShape 32"/>
          <p:cNvSpPr>
            <a:spLocks/>
          </p:cNvSpPr>
          <p:nvPr/>
        </p:nvSpPr>
        <p:spPr bwMode="auto">
          <a:xfrm>
            <a:off x="1455738" y="1295400"/>
            <a:ext cx="490537" cy="3211513"/>
          </a:xfrm>
          <a:prstGeom prst="leftBrace">
            <a:avLst>
              <a:gd name="adj1" fmla="val 545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743201" y="5638513"/>
            <a:ext cx="6334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Mosaic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display</a:t>
            </a:r>
          </a:p>
          <a:p>
            <a:pPr algn="r"/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A. </a:t>
            </a:r>
            <a:r>
              <a:rPr lang="de-DE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Hartigan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B. 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Kleiner (1981)</a:t>
            </a:r>
            <a:endParaRPr lang="de-DE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622550" y="6199188"/>
            <a:ext cx="64547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 R.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Spence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Information </a:t>
            </a:r>
            <a:r>
              <a:rPr lang="fr-FR" altLang="fr-FR" sz="1000" i="1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vizualisation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 Addison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Wesley 2001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17488" y="2316162"/>
            <a:ext cx="1673225" cy="1292662"/>
            <a:chOff x="217488" y="2316162"/>
            <a:chExt cx="1673225" cy="1292662"/>
          </a:xfrm>
        </p:grpSpPr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217488" y="2316162"/>
              <a:ext cx="1673225" cy="129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i="1" dirty="0" smtClean="0">
                  <a:solidFill>
                    <a:srgbClr val="292929"/>
                  </a:solidFill>
                </a:rPr>
                <a:t>répartition </a:t>
              </a:r>
              <a:r>
                <a:rPr lang="fr-FR" altLang="fr-FR" sz="1400" i="1" dirty="0">
                  <a:solidFill>
                    <a:srgbClr val="292929"/>
                  </a:solidFill>
                </a:rPr>
                <a:t>des passagers par </a:t>
              </a:r>
              <a:r>
                <a:rPr lang="fr-FR" altLang="fr-FR" sz="1400" i="1" dirty="0" smtClean="0">
                  <a:solidFill>
                    <a:srgbClr val="292929"/>
                  </a:solidFill>
                </a:rPr>
                <a:t>sexe</a:t>
              </a:r>
              <a:endParaRPr lang="fr-FR" altLang="fr-FR" sz="1400" i="1" dirty="0">
                <a:solidFill>
                  <a:srgbClr val="292929"/>
                </a:solidFill>
              </a:endParaRPr>
            </a:p>
            <a:p>
              <a:r>
                <a:rPr lang="fr-FR" altLang="fr-FR" sz="1200" i="1" dirty="0" smtClean="0">
                  <a:solidFill>
                    <a:srgbClr val="589044"/>
                  </a:solidFill>
                </a:rPr>
                <a:t>    </a:t>
              </a:r>
            </a:p>
            <a:p>
              <a:r>
                <a:rPr lang="fr-FR" altLang="fr-FR" sz="1200" i="1" dirty="0">
                  <a:solidFill>
                    <a:srgbClr val="589044"/>
                  </a:solidFill>
                </a:rPr>
                <a:t> </a:t>
              </a:r>
              <a:r>
                <a:rPr lang="fr-FR" altLang="fr-FR" sz="1200" i="1" dirty="0" smtClean="0">
                  <a:solidFill>
                    <a:srgbClr val="589044"/>
                  </a:solidFill>
                </a:rPr>
                <a:t>   ont </a:t>
              </a:r>
              <a:r>
                <a:rPr lang="fr-FR" altLang="fr-FR" sz="1200" i="1" dirty="0">
                  <a:solidFill>
                    <a:srgbClr val="589044"/>
                  </a:solidFill>
                </a:rPr>
                <a:t>survécu </a:t>
              </a:r>
            </a:p>
            <a:p>
              <a:r>
                <a:rPr lang="fr-FR" altLang="fr-FR" sz="1200" i="1" dirty="0" smtClean="0">
                  <a:solidFill>
                    <a:srgbClr val="292929"/>
                  </a:solidFill>
                </a:rPr>
                <a:t>    sont </a:t>
              </a:r>
              <a:r>
                <a:rPr lang="fr-FR" altLang="fr-FR" sz="1200" i="1" dirty="0">
                  <a:solidFill>
                    <a:srgbClr val="292929"/>
                  </a:solidFill>
                </a:rPr>
                <a:t>morts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233364" y="3178531"/>
              <a:ext cx="158620" cy="166979"/>
            </a:xfrm>
            <a:prstGeom prst="rect">
              <a:avLst/>
            </a:prstGeom>
            <a:solidFill>
              <a:srgbClr val="008A3E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3364" y="3415936"/>
              <a:ext cx="158620" cy="166979"/>
            </a:xfrm>
            <a:prstGeom prst="rect">
              <a:avLst/>
            </a:prstGeom>
            <a:solidFill>
              <a:srgbClr val="080808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2910422" y="5505014"/>
            <a:ext cx="34565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i="1" dirty="0" smtClean="0">
                <a:solidFill>
                  <a:srgbClr val="292929"/>
                </a:solidFill>
              </a:rPr>
              <a:t>répartition des passagers par classe 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045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  <p:bldP spid="20" grpId="1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1100138"/>
            <a:ext cx="4262438" cy="38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AutoShape 32"/>
          <p:cNvSpPr>
            <a:spLocks/>
          </p:cNvSpPr>
          <p:nvPr/>
        </p:nvSpPr>
        <p:spPr bwMode="auto">
          <a:xfrm>
            <a:off x="1455738" y="1295400"/>
            <a:ext cx="490537" cy="3211513"/>
          </a:xfrm>
          <a:prstGeom prst="leftBrace">
            <a:avLst>
              <a:gd name="adj1" fmla="val 545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743201" y="5638513"/>
            <a:ext cx="6334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Mosaic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display</a:t>
            </a:r>
          </a:p>
          <a:p>
            <a:pPr algn="r"/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A. </a:t>
            </a:r>
            <a:r>
              <a:rPr lang="de-DE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Hartigan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B. 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Kleiner (1981)</a:t>
            </a:r>
            <a:endParaRPr lang="de-DE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622550" y="6199188"/>
            <a:ext cx="64547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 R.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Spence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Information </a:t>
            </a:r>
            <a:r>
              <a:rPr lang="fr-FR" altLang="fr-FR" sz="1000" i="1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vizualisation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 Addison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Wesley 2001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17488" y="2316162"/>
            <a:ext cx="1673225" cy="1292662"/>
            <a:chOff x="217488" y="2316162"/>
            <a:chExt cx="1673225" cy="1292662"/>
          </a:xfrm>
        </p:grpSpPr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217488" y="2316162"/>
              <a:ext cx="1673225" cy="129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i="1" dirty="0" smtClean="0">
                  <a:solidFill>
                    <a:srgbClr val="292929"/>
                  </a:solidFill>
                </a:rPr>
                <a:t>répartition </a:t>
              </a:r>
              <a:r>
                <a:rPr lang="fr-FR" altLang="fr-FR" sz="1400" i="1" dirty="0">
                  <a:solidFill>
                    <a:srgbClr val="292929"/>
                  </a:solidFill>
                </a:rPr>
                <a:t>des passagers par </a:t>
              </a:r>
              <a:r>
                <a:rPr lang="fr-FR" altLang="fr-FR" sz="1400" i="1" dirty="0" smtClean="0">
                  <a:solidFill>
                    <a:srgbClr val="292929"/>
                  </a:solidFill>
                </a:rPr>
                <a:t>sexe</a:t>
              </a:r>
              <a:endParaRPr lang="fr-FR" altLang="fr-FR" sz="1400" i="1" dirty="0">
                <a:solidFill>
                  <a:srgbClr val="292929"/>
                </a:solidFill>
              </a:endParaRPr>
            </a:p>
            <a:p>
              <a:r>
                <a:rPr lang="fr-FR" altLang="fr-FR" sz="1200" i="1" dirty="0" smtClean="0">
                  <a:solidFill>
                    <a:srgbClr val="589044"/>
                  </a:solidFill>
                </a:rPr>
                <a:t>    </a:t>
              </a:r>
            </a:p>
            <a:p>
              <a:r>
                <a:rPr lang="fr-FR" altLang="fr-FR" sz="1200" i="1" dirty="0">
                  <a:solidFill>
                    <a:srgbClr val="589044"/>
                  </a:solidFill>
                </a:rPr>
                <a:t> </a:t>
              </a:r>
              <a:r>
                <a:rPr lang="fr-FR" altLang="fr-FR" sz="1200" i="1" dirty="0" smtClean="0">
                  <a:solidFill>
                    <a:srgbClr val="589044"/>
                  </a:solidFill>
                </a:rPr>
                <a:t>   ont </a:t>
              </a:r>
              <a:r>
                <a:rPr lang="fr-FR" altLang="fr-FR" sz="1200" i="1" dirty="0">
                  <a:solidFill>
                    <a:srgbClr val="589044"/>
                  </a:solidFill>
                </a:rPr>
                <a:t>survécu </a:t>
              </a:r>
            </a:p>
            <a:p>
              <a:r>
                <a:rPr lang="fr-FR" altLang="fr-FR" sz="1200" i="1" dirty="0" smtClean="0">
                  <a:solidFill>
                    <a:srgbClr val="292929"/>
                  </a:solidFill>
                </a:rPr>
                <a:t>    sont </a:t>
              </a:r>
              <a:r>
                <a:rPr lang="fr-FR" altLang="fr-FR" sz="1200" i="1" dirty="0">
                  <a:solidFill>
                    <a:srgbClr val="292929"/>
                  </a:solidFill>
                </a:rPr>
                <a:t>morts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233364" y="3178531"/>
              <a:ext cx="158620" cy="166979"/>
            </a:xfrm>
            <a:prstGeom prst="rect">
              <a:avLst/>
            </a:prstGeom>
            <a:solidFill>
              <a:srgbClr val="008A3E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3364" y="3415936"/>
              <a:ext cx="158620" cy="166979"/>
            </a:xfrm>
            <a:prstGeom prst="rect">
              <a:avLst/>
            </a:prstGeom>
            <a:solidFill>
              <a:srgbClr val="080808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2910422" y="5505014"/>
            <a:ext cx="34565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i="1" dirty="0" smtClean="0">
                <a:solidFill>
                  <a:srgbClr val="292929"/>
                </a:solidFill>
              </a:rPr>
              <a:t>répartition des passagers par classe 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6424612" y="1148194"/>
            <a:ext cx="259446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Analyse visuelle de la distribution des victimes du naufrage du Titanic, </a:t>
            </a:r>
          </a:p>
          <a:p>
            <a:pPr eaLnBrk="1" hangingPunct="1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Mais plus largement de la « composition » du navire</a:t>
            </a:r>
          </a:p>
          <a:p>
            <a:pPr eaLnBrk="1" hangingPunct="1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L’équipage, groupe le plus nombreux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Deuxième classe, groupe le moins nombreux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Proportion Hommes / Femmes variable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" name="Accolade fermante 24"/>
          <p:cNvSpPr/>
          <p:nvPr/>
        </p:nvSpPr>
        <p:spPr>
          <a:xfrm rot="16200000">
            <a:off x="3190524" y="769898"/>
            <a:ext cx="188913" cy="420128"/>
          </a:xfrm>
          <a:prstGeom prst="rightBrace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 flipV="1">
            <a:off x="2134783" y="773348"/>
            <a:ext cx="907539" cy="16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Accolade fermante 26"/>
          <p:cNvSpPr/>
          <p:nvPr/>
        </p:nvSpPr>
        <p:spPr>
          <a:xfrm rot="16200000">
            <a:off x="3708564" y="798803"/>
            <a:ext cx="188913" cy="354328"/>
          </a:xfrm>
          <a:prstGeom prst="rightBrace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9" name="Accolade fermante 28"/>
          <p:cNvSpPr/>
          <p:nvPr/>
        </p:nvSpPr>
        <p:spPr>
          <a:xfrm rot="16200000">
            <a:off x="4489613" y="532580"/>
            <a:ext cx="188913" cy="880105"/>
          </a:xfrm>
          <a:prstGeom prst="rightBrace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0" name="Accolade fermante 29"/>
          <p:cNvSpPr/>
          <p:nvPr/>
        </p:nvSpPr>
        <p:spPr>
          <a:xfrm rot="16200000">
            <a:off x="5612292" y="436061"/>
            <a:ext cx="188913" cy="1073143"/>
          </a:xfrm>
          <a:prstGeom prst="rightBrace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8541" y="397497"/>
            <a:ext cx="34565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i="1" dirty="0" smtClean="0">
                <a:solidFill>
                  <a:srgbClr val="292929"/>
                </a:solidFill>
              </a:rPr>
              <a:t>Nombre d’individus dans chaque groupe</a:t>
            </a:r>
            <a:endParaRPr lang="fr-FR" altLang="fr-FR" sz="1400" i="1" dirty="0" smtClean="0">
              <a:solidFill>
                <a:srgbClr val="292929"/>
              </a:solidFill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629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8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1100138"/>
            <a:ext cx="4262438" cy="38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03094" y="998220"/>
            <a:ext cx="4404360" cy="3994468"/>
          </a:xfrm>
          <a:prstGeom prst="rect">
            <a:avLst/>
          </a:prstGeom>
          <a:solidFill>
            <a:srgbClr val="FFFFFF">
              <a:alpha val="85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20" name="AutoShape 32"/>
          <p:cNvSpPr>
            <a:spLocks/>
          </p:cNvSpPr>
          <p:nvPr/>
        </p:nvSpPr>
        <p:spPr bwMode="auto">
          <a:xfrm>
            <a:off x="1455738" y="1295400"/>
            <a:ext cx="490537" cy="3211513"/>
          </a:xfrm>
          <a:prstGeom prst="leftBrace">
            <a:avLst>
              <a:gd name="adj1" fmla="val 545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743201" y="5638513"/>
            <a:ext cx="6334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Mosaic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display</a:t>
            </a:r>
          </a:p>
          <a:p>
            <a:pPr algn="r"/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A. </a:t>
            </a:r>
            <a:r>
              <a:rPr lang="de-DE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Hartigan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B. 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Kleiner (1981)</a:t>
            </a:r>
            <a:endParaRPr lang="de-DE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622550" y="6199188"/>
            <a:ext cx="64547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 R.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Spence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Information </a:t>
            </a:r>
            <a:r>
              <a:rPr lang="fr-FR" altLang="fr-FR" sz="1000" i="1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vizualisation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 Addison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Wesley 2001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17488" y="2316162"/>
            <a:ext cx="1673225" cy="1292662"/>
            <a:chOff x="217488" y="2316162"/>
            <a:chExt cx="1673225" cy="1292662"/>
          </a:xfrm>
        </p:grpSpPr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217488" y="2316162"/>
              <a:ext cx="1673225" cy="129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i="1" dirty="0" smtClean="0">
                  <a:solidFill>
                    <a:srgbClr val="292929"/>
                  </a:solidFill>
                </a:rPr>
                <a:t>répartition </a:t>
              </a:r>
              <a:r>
                <a:rPr lang="fr-FR" altLang="fr-FR" sz="1400" i="1" dirty="0">
                  <a:solidFill>
                    <a:srgbClr val="292929"/>
                  </a:solidFill>
                </a:rPr>
                <a:t>des passagers par </a:t>
              </a:r>
              <a:r>
                <a:rPr lang="fr-FR" altLang="fr-FR" sz="1400" i="1" dirty="0" smtClean="0">
                  <a:solidFill>
                    <a:srgbClr val="292929"/>
                  </a:solidFill>
                </a:rPr>
                <a:t>sexe</a:t>
              </a:r>
              <a:endParaRPr lang="fr-FR" altLang="fr-FR" sz="1400" i="1" dirty="0">
                <a:solidFill>
                  <a:srgbClr val="292929"/>
                </a:solidFill>
              </a:endParaRPr>
            </a:p>
            <a:p>
              <a:r>
                <a:rPr lang="fr-FR" altLang="fr-FR" sz="1200" i="1" dirty="0" smtClean="0">
                  <a:solidFill>
                    <a:srgbClr val="589044"/>
                  </a:solidFill>
                </a:rPr>
                <a:t>    </a:t>
              </a:r>
            </a:p>
            <a:p>
              <a:r>
                <a:rPr lang="fr-FR" altLang="fr-FR" sz="1200" i="1" dirty="0">
                  <a:solidFill>
                    <a:srgbClr val="589044"/>
                  </a:solidFill>
                </a:rPr>
                <a:t> </a:t>
              </a:r>
              <a:r>
                <a:rPr lang="fr-FR" altLang="fr-FR" sz="1200" i="1" dirty="0" smtClean="0">
                  <a:solidFill>
                    <a:srgbClr val="589044"/>
                  </a:solidFill>
                </a:rPr>
                <a:t>   ont </a:t>
              </a:r>
              <a:r>
                <a:rPr lang="fr-FR" altLang="fr-FR" sz="1200" i="1" dirty="0">
                  <a:solidFill>
                    <a:srgbClr val="589044"/>
                  </a:solidFill>
                </a:rPr>
                <a:t>survécu </a:t>
              </a:r>
            </a:p>
            <a:p>
              <a:r>
                <a:rPr lang="fr-FR" altLang="fr-FR" sz="1200" i="1" dirty="0" smtClean="0">
                  <a:solidFill>
                    <a:srgbClr val="292929"/>
                  </a:solidFill>
                </a:rPr>
                <a:t>    sont </a:t>
              </a:r>
              <a:r>
                <a:rPr lang="fr-FR" altLang="fr-FR" sz="1200" i="1" dirty="0">
                  <a:solidFill>
                    <a:srgbClr val="292929"/>
                  </a:solidFill>
                </a:rPr>
                <a:t>morts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233364" y="3178531"/>
              <a:ext cx="158620" cy="166979"/>
            </a:xfrm>
            <a:prstGeom prst="rect">
              <a:avLst/>
            </a:prstGeom>
            <a:solidFill>
              <a:srgbClr val="008A3E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3364" y="3415936"/>
              <a:ext cx="158620" cy="166979"/>
            </a:xfrm>
            <a:prstGeom prst="rect">
              <a:avLst/>
            </a:prstGeom>
            <a:solidFill>
              <a:srgbClr val="080808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620137" y="1214121"/>
            <a:ext cx="283843" cy="944880"/>
          </a:xfrm>
          <a:prstGeom prst="rect">
            <a:avLst/>
          </a:prstGeom>
          <a:solidFill>
            <a:srgbClr val="0070C0"/>
          </a:solidFill>
          <a:ln w="349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063878" y="2861311"/>
            <a:ext cx="392748" cy="494666"/>
          </a:xfrm>
          <a:prstGeom prst="rect">
            <a:avLst/>
          </a:prstGeom>
          <a:solidFill>
            <a:srgbClr val="0070C0"/>
          </a:solidFill>
          <a:ln w="349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3079749" y="1231901"/>
            <a:ext cx="376876" cy="1224279"/>
          </a:xfrm>
          <a:prstGeom prst="rect">
            <a:avLst/>
          </a:prstGeom>
          <a:solidFill>
            <a:srgbClr val="0070C0"/>
          </a:solidFill>
          <a:ln w="349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3620137" y="2631439"/>
            <a:ext cx="321943" cy="187325"/>
          </a:xfrm>
          <a:prstGeom prst="rect">
            <a:avLst/>
          </a:prstGeom>
          <a:solidFill>
            <a:srgbClr val="0070C0"/>
          </a:solidFill>
          <a:ln w="349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4143377" y="2373950"/>
            <a:ext cx="758823" cy="351152"/>
          </a:xfrm>
          <a:prstGeom prst="rect">
            <a:avLst/>
          </a:prstGeom>
          <a:solidFill>
            <a:srgbClr val="0070C0"/>
          </a:solidFill>
          <a:ln w="349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4143377" y="1245237"/>
            <a:ext cx="697863" cy="351152"/>
          </a:xfrm>
          <a:prstGeom prst="rect">
            <a:avLst/>
          </a:prstGeom>
          <a:solidFill>
            <a:srgbClr val="0070C0"/>
          </a:solidFill>
          <a:ln w="349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6517532" y="2839977"/>
            <a:ext cx="24931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Proportions Hommes / Femmes en fonction de la classe du billet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54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1100138"/>
            <a:ext cx="4262438" cy="38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2603094" y="998220"/>
            <a:ext cx="4404360" cy="3994468"/>
          </a:xfrm>
          <a:prstGeom prst="rect">
            <a:avLst/>
          </a:prstGeom>
          <a:solidFill>
            <a:srgbClr val="FFFFFF">
              <a:alpha val="85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20" name="AutoShape 32"/>
          <p:cNvSpPr>
            <a:spLocks/>
          </p:cNvSpPr>
          <p:nvPr/>
        </p:nvSpPr>
        <p:spPr bwMode="auto">
          <a:xfrm>
            <a:off x="1455738" y="1295400"/>
            <a:ext cx="490537" cy="3211513"/>
          </a:xfrm>
          <a:prstGeom prst="leftBrace">
            <a:avLst>
              <a:gd name="adj1" fmla="val 545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743201" y="5638513"/>
            <a:ext cx="6334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Mosaic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display</a:t>
            </a:r>
          </a:p>
          <a:p>
            <a:pPr algn="r"/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A. </a:t>
            </a:r>
            <a:r>
              <a:rPr lang="de-DE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Hartigan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B. 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Kleiner (1981)</a:t>
            </a:r>
            <a:endParaRPr lang="de-DE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622550" y="6199188"/>
            <a:ext cx="64547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 R.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Spence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Information </a:t>
            </a:r>
            <a:r>
              <a:rPr lang="fr-FR" altLang="fr-FR" sz="1000" i="1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vizualisation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 Addison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Wesley 2001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17488" y="2316162"/>
            <a:ext cx="1673225" cy="1292662"/>
            <a:chOff x="217488" y="2316162"/>
            <a:chExt cx="1673225" cy="1292662"/>
          </a:xfrm>
        </p:grpSpPr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217488" y="2316162"/>
              <a:ext cx="1673225" cy="129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i="1" dirty="0" smtClean="0">
                  <a:solidFill>
                    <a:srgbClr val="292929"/>
                  </a:solidFill>
                </a:rPr>
                <a:t>répartition </a:t>
              </a:r>
              <a:r>
                <a:rPr lang="fr-FR" altLang="fr-FR" sz="1400" i="1" dirty="0">
                  <a:solidFill>
                    <a:srgbClr val="292929"/>
                  </a:solidFill>
                </a:rPr>
                <a:t>des passagers par </a:t>
              </a:r>
              <a:r>
                <a:rPr lang="fr-FR" altLang="fr-FR" sz="1400" i="1" dirty="0" smtClean="0">
                  <a:solidFill>
                    <a:srgbClr val="292929"/>
                  </a:solidFill>
                </a:rPr>
                <a:t>sexe</a:t>
              </a:r>
              <a:endParaRPr lang="fr-FR" altLang="fr-FR" sz="1400" i="1" dirty="0">
                <a:solidFill>
                  <a:srgbClr val="292929"/>
                </a:solidFill>
              </a:endParaRPr>
            </a:p>
            <a:p>
              <a:r>
                <a:rPr lang="fr-FR" altLang="fr-FR" sz="1200" i="1" dirty="0" smtClean="0">
                  <a:solidFill>
                    <a:srgbClr val="589044"/>
                  </a:solidFill>
                </a:rPr>
                <a:t>    </a:t>
              </a:r>
            </a:p>
            <a:p>
              <a:r>
                <a:rPr lang="fr-FR" altLang="fr-FR" sz="1200" i="1" dirty="0">
                  <a:solidFill>
                    <a:srgbClr val="589044"/>
                  </a:solidFill>
                </a:rPr>
                <a:t> </a:t>
              </a:r>
              <a:r>
                <a:rPr lang="fr-FR" altLang="fr-FR" sz="1200" i="1" dirty="0" smtClean="0">
                  <a:solidFill>
                    <a:srgbClr val="589044"/>
                  </a:solidFill>
                </a:rPr>
                <a:t>   ont </a:t>
              </a:r>
              <a:r>
                <a:rPr lang="fr-FR" altLang="fr-FR" sz="1200" i="1" dirty="0">
                  <a:solidFill>
                    <a:srgbClr val="589044"/>
                  </a:solidFill>
                </a:rPr>
                <a:t>survécu </a:t>
              </a:r>
            </a:p>
            <a:p>
              <a:r>
                <a:rPr lang="fr-FR" altLang="fr-FR" sz="1200" i="1" dirty="0" smtClean="0">
                  <a:solidFill>
                    <a:srgbClr val="292929"/>
                  </a:solidFill>
                </a:rPr>
                <a:t>    sont </a:t>
              </a:r>
              <a:r>
                <a:rPr lang="fr-FR" altLang="fr-FR" sz="1200" i="1" dirty="0">
                  <a:solidFill>
                    <a:srgbClr val="292929"/>
                  </a:solidFill>
                </a:rPr>
                <a:t>morts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233364" y="3178531"/>
              <a:ext cx="158620" cy="166979"/>
            </a:xfrm>
            <a:prstGeom prst="rect">
              <a:avLst/>
            </a:prstGeom>
            <a:solidFill>
              <a:srgbClr val="008A3E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3364" y="3415936"/>
              <a:ext cx="158620" cy="166979"/>
            </a:xfrm>
            <a:prstGeom prst="rect">
              <a:avLst/>
            </a:prstGeom>
            <a:solidFill>
              <a:srgbClr val="080808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620137" y="1236972"/>
            <a:ext cx="266063" cy="1037598"/>
          </a:xfrm>
          <a:prstGeom prst="rect">
            <a:avLst/>
          </a:prstGeom>
          <a:solidFill>
            <a:srgbClr val="0070C0"/>
          </a:solidFill>
          <a:ln w="349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3084829" y="1231901"/>
            <a:ext cx="362586" cy="1276984"/>
          </a:xfrm>
          <a:prstGeom prst="rect">
            <a:avLst/>
          </a:prstGeom>
          <a:solidFill>
            <a:srgbClr val="0070C0"/>
          </a:solidFill>
          <a:ln w="349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4143377" y="1245236"/>
            <a:ext cx="697863" cy="793113"/>
          </a:xfrm>
          <a:prstGeom prst="rect">
            <a:avLst/>
          </a:prstGeom>
          <a:solidFill>
            <a:srgbClr val="0070C0"/>
          </a:solidFill>
          <a:ln w="349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6517532" y="2839977"/>
            <a:ext cx="24931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Proportions Adultes / Enfants en fonction de la classe du billet (Femmes)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 flipH="1">
            <a:off x="3486151" y="1226820"/>
            <a:ext cx="21600" cy="1296000"/>
          </a:xfrm>
          <a:prstGeom prst="rect">
            <a:avLst/>
          </a:prstGeom>
          <a:solidFill>
            <a:srgbClr val="0070C0"/>
          </a:solidFill>
          <a:ln w="349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 flipH="1">
            <a:off x="3931280" y="1231901"/>
            <a:ext cx="62870" cy="1063624"/>
          </a:xfrm>
          <a:prstGeom prst="rect">
            <a:avLst/>
          </a:prstGeom>
          <a:solidFill>
            <a:srgbClr val="0070C0"/>
          </a:solidFill>
          <a:ln w="349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 flipH="1">
            <a:off x="4878804" y="1233806"/>
            <a:ext cx="154206" cy="821689"/>
          </a:xfrm>
          <a:prstGeom prst="rect">
            <a:avLst/>
          </a:prstGeom>
          <a:solidFill>
            <a:srgbClr val="0070C0"/>
          </a:solidFill>
          <a:ln w="349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55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1100138"/>
            <a:ext cx="4262438" cy="38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19"/>
          <p:cNvGrpSpPr>
            <a:grpSpLocks/>
          </p:cNvGrpSpPr>
          <p:nvPr/>
        </p:nvGrpSpPr>
        <p:grpSpPr bwMode="auto">
          <a:xfrm>
            <a:off x="2132013" y="1231901"/>
            <a:ext cx="1335089" cy="3497263"/>
            <a:chOff x="672" y="931"/>
            <a:chExt cx="841" cy="2203"/>
          </a:xfrm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1259" y="931"/>
              <a:ext cx="254" cy="783"/>
            </a:xfrm>
            <a:prstGeom prst="rect">
              <a:avLst/>
            </a:prstGeom>
            <a:noFill/>
            <a:ln w="34925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12" name="Line 21"/>
            <p:cNvSpPr>
              <a:spLocks noChangeShapeType="1"/>
            </p:cNvSpPr>
            <p:nvPr/>
          </p:nvSpPr>
          <p:spPr bwMode="auto">
            <a:xfrm flipH="1">
              <a:off x="672" y="1310"/>
              <a:ext cx="555" cy="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>
              <a:off x="1392" y="1714"/>
              <a:ext cx="0" cy="142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743201" y="5638513"/>
            <a:ext cx="6334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Mosaic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display</a:t>
            </a:r>
          </a:p>
          <a:p>
            <a:pPr algn="r"/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A. </a:t>
            </a:r>
            <a:r>
              <a:rPr lang="de-DE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Hartigan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B. 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Kleiner (1981)</a:t>
            </a:r>
            <a:endParaRPr lang="de-DE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622550" y="6199188"/>
            <a:ext cx="64547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 R.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Spence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Information </a:t>
            </a:r>
            <a:r>
              <a:rPr lang="fr-FR" altLang="fr-FR" sz="1000" i="1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vizualisation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 Addison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Wesley 2001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17488" y="2316162"/>
            <a:ext cx="1673225" cy="1292662"/>
            <a:chOff x="217488" y="2316162"/>
            <a:chExt cx="1673225" cy="1292662"/>
          </a:xfrm>
        </p:grpSpPr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217488" y="2316162"/>
              <a:ext cx="1673225" cy="129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i="1" dirty="0" smtClean="0">
                  <a:solidFill>
                    <a:srgbClr val="292929"/>
                  </a:solidFill>
                </a:rPr>
                <a:t>répartition </a:t>
              </a:r>
              <a:r>
                <a:rPr lang="fr-FR" altLang="fr-FR" sz="1400" i="1" dirty="0">
                  <a:solidFill>
                    <a:srgbClr val="292929"/>
                  </a:solidFill>
                </a:rPr>
                <a:t>des passagers par </a:t>
              </a:r>
              <a:r>
                <a:rPr lang="fr-FR" altLang="fr-FR" sz="1400" i="1" dirty="0" smtClean="0">
                  <a:solidFill>
                    <a:srgbClr val="292929"/>
                  </a:solidFill>
                </a:rPr>
                <a:t>sexe</a:t>
              </a:r>
              <a:endParaRPr lang="fr-FR" altLang="fr-FR" sz="1400" i="1" dirty="0">
                <a:solidFill>
                  <a:srgbClr val="292929"/>
                </a:solidFill>
              </a:endParaRPr>
            </a:p>
            <a:p>
              <a:r>
                <a:rPr lang="fr-FR" altLang="fr-FR" sz="1200" i="1" dirty="0" smtClean="0">
                  <a:solidFill>
                    <a:srgbClr val="589044"/>
                  </a:solidFill>
                </a:rPr>
                <a:t>    </a:t>
              </a:r>
            </a:p>
            <a:p>
              <a:r>
                <a:rPr lang="fr-FR" altLang="fr-FR" sz="1200" i="1" dirty="0">
                  <a:solidFill>
                    <a:srgbClr val="589044"/>
                  </a:solidFill>
                </a:rPr>
                <a:t> </a:t>
              </a:r>
              <a:r>
                <a:rPr lang="fr-FR" altLang="fr-FR" sz="1200" i="1" dirty="0" smtClean="0">
                  <a:solidFill>
                    <a:srgbClr val="589044"/>
                  </a:solidFill>
                </a:rPr>
                <a:t>   ont </a:t>
              </a:r>
              <a:r>
                <a:rPr lang="fr-FR" altLang="fr-FR" sz="1200" i="1" dirty="0">
                  <a:solidFill>
                    <a:srgbClr val="589044"/>
                  </a:solidFill>
                </a:rPr>
                <a:t>survécu </a:t>
              </a:r>
            </a:p>
            <a:p>
              <a:r>
                <a:rPr lang="fr-FR" altLang="fr-FR" sz="1200" i="1" dirty="0" smtClean="0">
                  <a:solidFill>
                    <a:srgbClr val="292929"/>
                  </a:solidFill>
                </a:rPr>
                <a:t>    sont </a:t>
              </a:r>
              <a:r>
                <a:rPr lang="fr-FR" altLang="fr-FR" sz="1200" i="1" dirty="0">
                  <a:solidFill>
                    <a:srgbClr val="292929"/>
                  </a:solidFill>
                </a:rPr>
                <a:t>morts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233364" y="3178531"/>
              <a:ext cx="158620" cy="166979"/>
            </a:xfrm>
            <a:prstGeom prst="rect">
              <a:avLst/>
            </a:prstGeom>
            <a:solidFill>
              <a:srgbClr val="008A3E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3364" y="3415936"/>
              <a:ext cx="158620" cy="166979"/>
            </a:xfrm>
            <a:prstGeom prst="rect">
              <a:avLst/>
            </a:prstGeom>
            <a:solidFill>
              <a:srgbClr val="080808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2910422" y="5505014"/>
            <a:ext cx="34565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i="1" dirty="0" smtClean="0">
                <a:solidFill>
                  <a:srgbClr val="292929"/>
                </a:solidFill>
              </a:rPr>
              <a:t>répartition des passagers par classe 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517532" y="2839977"/>
            <a:ext cx="24931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Meilleur taux de survie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978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1100138"/>
            <a:ext cx="4262438" cy="38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ine 22"/>
          <p:cNvSpPr>
            <a:spLocks noChangeShapeType="1"/>
          </p:cNvSpPr>
          <p:nvPr/>
        </p:nvSpPr>
        <p:spPr bwMode="auto">
          <a:xfrm>
            <a:off x="3797301" y="4510089"/>
            <a:ext cx="0" cy="322262"/>
          </a:xfrm>
          <a:prstGeom prst="line">
            <a:avLst/>
          </a:prstGeom>
          <a:noFill/>
          <a:ln w="19050">
            <a:solidFill>
              <a:srgbClr val="A52F2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3602038" y="2824163"/>
            <a:ext cx="346075" cy="1641476"/>
          </a:xfrm>
          <a:prstGeom prst="rect">
            <a:avLst/>
          </a:prstGeom>
          <a:noFill/>
          <a:ln w="34925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16" name="Line 25"/>
          <p:cNvSpPr>
            <a:spLocks noChangeShapeType="1"/>
          </p:cNvSpPr>
          <p:nvPr/>
        </p:nvSpPr>
        <p:spPr bwMode="auto">
          <a:xfrm>
            <a:off x="3797301" y="4510089"/>
            <a:ext cx="0" cy="295275"/>
          </a:xfrm>
          <a:prstGeom prst="line">
            <a:avLst/>
          </a:prstGeom>
          <a:solidFill>
            <a:srgbClr val="C00000">
              <a:alpha val="43000"/>
            </a:srgbClr>
          </a:solidFill>
          <a:ln w="2540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Line 26"/>
          <p:cNvSpPr>
            <a:spLocks noChangeShapeType="1"/>
          </p:cNvSpPr>
          <p:nvPr/>
        </p:nvSpPr>
        <p:spPr bwMode="auto">
          <a:xfrm flipH="1">
            <a:off x="2055813" y="3705226"/>
            <a:ext cx="1524000" cy="0"/>
          </a:xfrm>
          <a:prstGeom prst="line">
            <a:avLst/>
          </a:prstGeom>
          <a:solidFill>
            <a:srgbClr val="C00000">
              <a:alpha val="43000"/>
            </a:srgbClr>
          </a:solidFill>
          <a:ln w="190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743201" y="5638513"/>
            <a:ext cx="6334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Mosaic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display</a:t>
            </a:r>
          </a:p>
          <a:p>
            <a:pPr algn="r"/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A. </a:t>
            </a:r>
            <a:r>
              <a:rPr lang="de-DE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Hartigan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B. 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Kleiner (1981)</a:t>
            </a:r>
            <a:endParaRPr lang="de-DE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622550" y="6199188"/>
            <a:ext cx="64547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 R.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Spence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Information </a:t>
            </a:r>
            <a:r>
              <a:rPr lang="fr-FR" altLang="fr-FR" sz="1000" i="1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vizualisation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 Addison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Wesley 2001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17488" y="2316162"/>
            <a:ext cx="1673225" cy="1292662"/>
            <a:chOff x="217488" y="2316162"/>
            <a:chExt cx="1673225" cy="1292662"/>
          </a:xfrm>
        </p:grpSpPr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217488" y="2316162"/>
              <a:ext cx="1673225" cy="129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i="1" dirty="0" smtClean="0">
                  <a:solidFill>
                    <a:srgbClr val="292929"/>
                  </a:solidFill>
                </a:rPr>
                <a:t>répartition </a:t>
              </a:r>
              <a:r>
                <a:rPr lang="fr-FR" altLang="fr-FR" sz="1400" i="1" dirty="0">
                  <a:solidFill>
                    <a:srgbClr val="292929"/>
                  </a:solidFill>
                </a:rPr>
                <a:t>des passagers par </a:t>
              </a:r>
              <a:r>
                <a:rPr lang="fr-FR" altLang="fr-FR" sz="1400" i="1" dirty="0" smtClean="0">
                  <a:solidFill>
                    <a:srgbClr val="292929"/>
                  </a:solidFill>
                </a:rPr>
                <a:t>sexe </a:t>
              </a:r>
              <a:endParaRPr lang="fr-FR" altLang="fr-FR" sz="1400" i="1" dirty="0">
                <a:solidFill>
                  <a:srgbClr val="292929"/>
                </a:solidFill>
              </a:endParaRPr>
            </a:p>
            <a:p>
              <a:r>
                <a:rPr lang="fr-FR" altLang="fr-FR" sz="1200" i="1" dirty="0" smtClean="0">
                  <a:solidFill>
                    <a:srgbClr val="589044"/>
                  </a:solidFill>
                </a:rPr>
                <a:t>    </a:t>
              </a:r>
            </a:p>
            <a:p>
              <a:r>
                <a:rPr lang="fr-FR" altLang="fr-FR" sz="1200" i="1" dirty="0">
                  <a:solidFill>
                    <a:srgbClr val="589044"/>
                  </a:solidFill>
                </a:rPr>
                <a:t> </a:t>
              </a:r>
              <a:r>
                <a:rPr lang="fr-FR" altLang="fr-FR" sz="1200" i="1" dirty="0" smtClean="0">
                  <a:solidFill>
                    <a:srgbClr val="589044"/>
                  </a:solidFill>
                </a:rPr>
                <a:t>   ont </a:t>
              </a:r>
              <a:r>
                <a:rPr lang="fr-FR" altLang="fr-FR" sz="1200" i="1" dirty="0">
                  <a:solidFill>
                    <a:srgbClr val="589044"/>
                  </a:solidFill>
                </a:rPr>
                <a:t>survécu </a:t>
              </a:r>
            </a:p>
            <a:p>
              <a:r>
                <a:rPr lang="fr-FR" altLang="fr-FR" sz="1200" i="1" dirty="0" smtClean="0">
                  <a:solidFill>
                    <a:srgbClr val="292929"/>
                  </a:solidFill>
                </a:rPr>
                <a:t>    sont </a:t>
              </a:r>
              <a:r>
                <a:rPr lang="fr-FR" altLang="fr-FR" sz="1200" i="1" dirty="0">
                  <a:solidFill>
                    <a:srgbClr val="292929"/>
                  </a:solidFill>
                </a:rPr>
                <a:t>morts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233364" y="3178531"/>
              <a:ext cx="158620" cy="166979"/>
            </a:xfrm>
            <a:prstGeom prst="rect">
              <a:avLst/>
            </a:prstGeom>
            <a:solidFill>
              <a:srgbClr val="008A3E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3364" y="3415936"/>
              <a:ext cx="158620" cy="166979"/>
            </a:xfrm>
            <a:prstGeom prst="rect">
              <a:avLst/>
            </a:prstGeom>
            <a:solidFill>
              <a:srgbClr val="080808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2910422" y="5505014"/>
            <a:ext cx="34565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i="1" dirty="0" smtClean="0">
                <a:solidFill>
                  <a:srgbClr val="292929"/>
                </a:solidFill>
              </a:rPr>
              <a:t>répartition des passagers par classe 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2132012" y="3705226"/>
            <a:ext cx="14478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6517532" y="2839977"/>
            <a:ext cx="24931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Pire taux de survie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604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1100138"/>
            <a:ext cx="4262438" cy="38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ine 22"/>
          <p:cNvSpPr>
            <a:spLocks noChangeShapeType="1"/>
          </p:cNvSpPr>
          <p:nvPr/>
        </p:nvSpPr>
        <p:spPr bwMode="auto">
          <a:xfrm>
            <a:off x="6289812" y="4474831"/>
            <a:ext cx="0" cy="322262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Line 26"/>
          <p:cNvSpPr>
            <a:spLocks noChangeShapeType="1"/>
          </p:cNvSpPr>
          <p:nvPr/>
        </p:nvSpPr>
        <p:spPr bwMode="auto">
          <a:xfrm flipH="1">
            <a:off x="2055813" y="3705226"/>
            <a:ext cx="1524000" cy="0"/>
          </a:xfrm>
          <a:prstGeom prst="line">
            <a:avLst/>
          </a:prstGeom>
          <a:solidFill>
            <a:srgbClr val="C00000">
              <a:alpha val="43000"/>
            </a:srgbClr>
          </a:solidFill>
          <a:ln w="190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743201" y="5638513"/>
            <a:ext cx="6334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Mosaic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display</a:t>
            </a:r>
          </a:p>
          <a:p>
            <a:pPr algn="r"/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A. </a:t>
            </a:r>
            <a:r>
              <a:rPr lang="de-DE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Hartigan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de-DE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B. </a:t>
            </a:r>
            <a:r>
              <a:rPr lang="de-DE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Kleiner (1981)</a:t>
            </a:r>
            <a:endParaRPr lang="de-DE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622550" y="6199188"/>
            <a:ext cx="64547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 R.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Spence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i="1" dirty="0">
                <a:solidFill>
                  <a:srgbClr val="989898"/>
                </a:solidFill>
                <a:latin typeface="Calibri" panose="020F0502020204030204" pitchFamily="34" charset="0"/>
              </a:rPr>
              <a:t>Information </a:t>
            </a:r>
            <a:r>
              <a:rPr lang="fr-FR" altLang="fr-FR" sz="1000" i="1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vizualisation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 Addison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Wesley 2001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17488" y="2316162"/>
            <a:ext cx="1673225" cy="1292662"/>
            <a:chOff x="217488" y="2316162"/>
            <a:chExt cx="1673225" cy="1292662"/>
          </a:xfrm>
        </p:grpSpPr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217488" y="2316162"/>
              <a:ext cx="1673225" cy="129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i="1" dirty="0" smtClean="0">
                  <a:solidFill>
                    <a:srgbClr val="292929"/>
                  </a:solidFill>
                </a:rPr>
                <a:t>répartition </a:t>
              </a:r>
              <a:r>
                <a:rPr lang="fr-FR" altLang="fr-FR" sz="1400" i="1" dirty="0">
                  <a:solidFill>
                    <a:srgbClr val="292929"/>
                  </a:solidFill>
                </a:rPr>
                <a:t>des passagers par </a:t>
              </a:r>
              <a:r>
                <a:rPr lang="fr-FR" altLang="fr-FR" sz="1400" i="1" dirty="0" smtClean="0">
                  <a:solidFill>
                    <a:srgbClr val="292929"/>
                  </a:solidFill>
                </a:rPr>
                <a:t>sexe </a:t>
              </a:r>
              <a:endParaRPr lang="fr-FR" altLang="fr-FR" sz="1400" i="1" dirty="0">
                <a:solidFill>
                  <a:srgbClr val="292929"/>
                </a:solidFill>
              </a:endParaRPr>
            </a:p>
            <a:p>
              <a:r>
                <a:rPr lang="fr-FR" altLang="fr-FR" sz="1200" i="1" dirty="0" smtClean="0">
                  <a:solidFill>
                    <a:srgbClr val="589044"/>
                  </a:solidFill>
                </a:rPr>
                <a:t>    </a:t>
              </a:r>
            </a:p>
            <a:p>
              <a:r>
                <a:rPr lang="fr-FR" altLang="fr-FR" sz="1200" i="1" dirty="0">
                  <a:solidFill>
                    <a:srgbClr val="589044"/>
                  </a:solidFill>
                </a:rPr>
                <a:t> </a:t>
              </a:r>
              <a:r>
                <a:rPr lang="fr-FR" altLang="fr-FR" sz="1200" i="1" dirty="0" smtClean="0">
                  <a:solidFill>
                    <a:srgbClr val="589044"/>
                  </a:solidFill>
                </a:rPr>
                <a:t>   ont </a:t>
              </a:r>
              <a:r>
                <a:rPr lang="fr-FR" altLang="fr-FR" sz="1200" i="1" dirty="0">
                  <a:solidFill>
                    <a:srgbClr val="589044"/>
                  </a:solidFill>
                </a:rPr>
                <a:t>survécu </a:t>
              </a:r>
            </a:p>
            <a:p>
              <a:r>
                <a:rPr lang="fr-FR" altLang="fr-FR" sz="1200" i="1" dirty="0" smtClean="0">
                  <a:solidFill>
                    <a:srgbClr val="292929"/>
                  </a:solidFill>
                </a:rPr>
                <a:t>    sont </a:t>
              </a:r>
              <a:r>
                <a:rPr lang="fr-FR" altLang="fr-FR" sz="1200" i="1" dirty="0">
                  <a:solidFill>
                    <a:srgbClr val="292929"/>
                  </a:solidFill>
                </a:rPr>
                <a:t>morts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233364" y="3178531"/>
              <a:ext cx="158620" cy="166979"/>
            </a:xfrm>
            <a:prstGeom prst="rect">
              <a:avLst/>
            </a:prstGeom>
            <a:solidFill>
              <a:srgbClr val="008A3E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3364" y="3415936"/>
              <a:ext cx="158620" cy="166979"/>
            </a:xfrm>
            <a:prstGeom prst="rect">
              <a:avLst/>
            </a:prstGeom>
            <a:solidFill>
              <a:srgbClr val="080808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2910422" y="5505014"/>
            <a:ext cx="34565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i="1" dirty="0" smtClean="0">
                <a:solidFill>
                  <a:srgbClr val="292929"/>
                </a:solidFill>
              </a:rPr>
              <a:t>répartition des passagers par classe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13604" y="4561973"/>
            <a:ext cx="333563" cy="172649"/>
          </a:xfrm>
          <a:prstGeom prst="rect">
            <a:avLst/>
          </a:prstGeom>
          <a:noFill/>
          <a:ln w="28575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5" name="Accolade fermante 4"/>
          <p:cNvSpPr/>
          <p:nvPr/>
        </p:nvSpPr>
        <p:spPr>
          <a:xfrm>
            <a:off x="6335078" y="1648287"/>
            <a:ext cx="212153" cy="2826544"/>
          </a:xfrm>
          <a:prstGeom prst="rightBrace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6650882" y="2839977"/>
            <a:ext cx="225965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Enfants (difficile à lire)</a:t>
            </a:r>
          </a:p>
          <a:p>
            <a:pPr eaLnBrk="1" hangingPunct="1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100% survivants </a:t>
            </a:r>
          </a:p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vs. </a:t>
            </a:r>
          </a:p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0% survivants?</a:t>
            </a:r>
          </a:p>
          <a:p>
            <a:pPr eaLnBrk="1" hangingPunct="1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fr-FR" altLang="fr-FR" sz="1600" dirty="0" smtClean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6" name="Accolade fermante 25"/>
          <p:cNvSpPr/>
          <p:nvPr/>
        </p:nvSpPr>
        <p:spPr>
          <a:xfrm>
            <a:off x="3512459" y="1244496"/>
            <a:ext cx="67354" cy="1277724"/>
          </a:xfrm>
          <a:prstGeom prst="rightBrace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 flipV="1">
            <a:off x="3473263" y="794173"/>
            <a:ext cx="0" cy="351685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6498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4272</TotalTime>
  <Words>590</Words>
  <Application>Microsoft Office PowerPoint</Application>
  <PresentationFormat>Affichage à l'écran (4:3)</PresentationFormat>
  <Paragraphs>112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669</cp:revision>
  <dcterms:created xsi:type="dcterms:W3CDTF">2014-07-04T08:23:44Z</dcterms:created>
  <dcterms:modified xsi:type="dcterms:W3CDTF">2021-11-23T11:37:02Z</dcterms:modified>
</cp:coreProperties>
</file>