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68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210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22/11/2021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34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813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85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778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70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pic>
        <p:nvPicPr>
          <p:cNvPr id="13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47688"/>
            <a:ext cx="35925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9500" y="1019175"/>
            <a:ext cx="4140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>
                <a:latin typeface="Calibri" panose="020F0502020204030204" pitchFamily="34" charset="0"/>
              </a:rPr>
              <a:t>Jean </a:t>
            </a:r>
            <a:r>
              <a:rPr lang="fr-FR" sz="1400" dirty="0" err="1" smtClean="0">
                <a:latin typeface="Calibri" panose="020F0502020204030204" pitchFamily="34" charset="0"/>
              </a:rPr>
              <a:t>Cuisenier</a:t>
            </a:r>
            <a:r>
              <a:rPr lang="fr-FR" sz="1400" dirty="0">
                <a:latin typeface="Calibri" panose="020F0502020204030204" pitchFamily="34" charset="0"/>
              </a:rPr>
              <a:t>, ethnologue, part de faits  - des « maisons rurales », « produits sériels de l’architecture ordinaire »*.</a:t>
            </a:r>
          </a:p>
          <a:p>
            <a:pPr algn="r">
              <a:defRPr/>
            </a:pPr>
            <a:endParaRPr lang="fr-FR" sz="1400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sz="1400" dirty="0">
                <a:latin typeface="Calibri" panose="020F0502020204030204" pitchFamily="34" charset="0"/>
              </a:rPr>
              <a:t>Il en analyse le fonctionnement, en particulier sous l’angle du système de relations spatiales (et sociales) .</a:t>
            </a:r>
          </a:p>
          <a:p>
            <a:pPr algn="r">
              <a:defRPr/>
            </a:pPr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499785" y="4922279"/>
            <a:ext cx="352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347039" y="6004259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maison rustique, logique sociale et composition 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architecturale, PUF 1991</a:t>
            </a:r>
            <a:endParaRPr lang="fr-FR" altLang="fr-FR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63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99785" y="4922279"/>
            <a:ext cx="352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5" b="32175"/>
          <a:stretch>
            <a:fillRect/>
          </a:stretch>
        </p:blipFill>
        <p:spPr bwMode="auto">
          <a:xfrm>
            <a:off x="115888" y="1193800"/>
            <a:ext cx="44196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9" r="40924" b="26077"/>
          <a:stretch>
            <a:fillRect/>
          </a:stretch>
        </p:blipFill>
        <p:spPr bwMode="auto">
          <a:xfrm>
            <a:off x="219075" y="4048125"/>
            <a:ext cx="534193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9"/>
          <a:stretch>
            <a:fillRect/>
          </a:stretch>
        </p:blipFill>
        <p:spPr bwMode="auto">
          <a:xfrm>
            <a:off x="115888" y="3630613"/>
            <a:ext cx="54451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43"/>
          <a:stretch>
            <a:fillRect/>
          </a:stretch>
        </p:blipFill>
        <p:spPr bwMode="auto">
          <a:xfrm>
            <a:off x="219075" y="5768975"/>
            <a:ext cx="635793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11327" y="1302779"/>
            <a:ext cx="22494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>
                <a:latin typeface="Calibri" panose="020F0502020204030204" pitchFamily="34" charset="0"/>
              </a:rPr>
              <a:t>Point de départ : </a:t>
            </a:r>
            <a:endParaRPr lang="fr-FR" sz="1400" dirty="0" smtClean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sz="1400" dirty="0" smtClean="0">
                <a:latin typeface="Calibri" panose="020F0502020204030204" pitchFamily="34" charset="0"/>
              </a:rPr>
              <a:t>corpus </a:t>
            </a:r>
            <a:r>
              <a:rPr lang="fr-FR" sz="1400" dirty="0">
                <a:latin typeface="Calibri" panose="020F0502020204030204" pitchFamily="34" charset="0"/>
              </a:rPr>
              <a:t>de l’architecture rurale française (MNATP)</a:t>
            </a:r>
          </a:p>
          <a:p>
            <a:pPr>
              <a:defRPr/>
            </a:pPr>
            <a:endParaRPr lang="fr-FR" b="1" i="1" dirty="0">
              <a:cs typeface="Arial" panose="020B0604020202020204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347039" y="6004259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maison rustique, logique sociale et composition 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architecturale, PUF 1991</a:t>
            </a:r>
            <a:endParaRPr lang="fr-FR" altLang="fr-FR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47410" y="5115260"/>
            <a:ext cx="352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2" b="18634"/>
          <a:stretch>
            <a:fillRect/>
          </a:stretch>
        </p:blipFill>
        <p:spPr bwMode="auto">
          <a:xfrm>
            <a:off x="1381125" y="4132263"/>
            <a:ext cx="1862138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en angle 10"/>
          <p:cNvCxnSpPr>
            <a:endCxn id="10" idx="3"/>
          </p:cNvCxnSpPr>
          <p:nvPr/>
        </p:nvCxnSpPr>
        <p:spPr>
          <a:xfrm rot="5400000">
            <a:off x="4258469" y="2612232"/>
            <a:ext cx="1685925" cy="3716337"/>
          </a:xfrm>
          <a:prstGeom prst="bentConnector2">
            <a:avLst/>
          </a:prstGeom>
          <a:ln w="22225">
            <a:solidFill>
              <a:srgbClr val="C00000"/>
            </a:solidFill>
            <a:tailEnd type="triangle"/>
          </a:ln>
          <a:effectLst>
            <a:outerShdw blurRad="88900" dist="50800" dir="30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5" b="32175"/>
          <a:stretch>
            <a:fillRect/>
          </a:stretch>
        </p:blipFill>
        <p:spPr bwMode="auto">
          <a:xfrm>
            <a:off x="115888" y="1193800"/>
            <a:ext cx="44196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9"/>
          <a:stretch>
            <a:fillRect/>
          </a:stretch>
        </p:blipFill>
        <p:spPr bwMode="auto">
          <a:xfrm>
            <a:off x="115888" y="3630613"/>
            <a:ext cx="54451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05500" y="1019175"/>
            <a:ext cx="31242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dirty="0">
                <a:latin typeface="Calibri" panose="020F0502020204030204" pitchFamily="34" charset="0"/>
              </a:rPr>
              <a:t>Jean </a:t>
            </a:r>
            <a:r>
              <a:rPr lang="fr-FR" sz="1400" dirty="0" err="1" smtClean="0">
                <a:latin typeface="Calibri" panose="020F0502020204030204" pitchFamily="34" charset="0"/>
              </a:rPr>
              <a:t>Cuisenier</a:t>
            </a:r>
            <a:r>
              <a:rPr lang="fr-FR" sz="1400" dirty="0">
                <a:latin typeface="Calibri" panose="020F0502020204030204" pitchFamily="34" charset="0"/>
              </a:rPr>
              <a:t>, ethnologue, part de faits  - des « maisons rurales », « produits sériels de l’architecture ordinaire »*.</a:t>
            </a:r>
          </a:p>
          <a:p>
            <a:pPr algn="r">
              <a:defRPr/>
            </a:pPr>
            <a:endParaRPr lang="fr-FR" sz="1400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sz="1400" dirty="0">
                <a:latin typeface="Calibri" panose="020F0502020204030204" pitchFamily="34" charset="0"/>
              </a:rPr>
              <a:t>Il en analyse le fonctionnement, </a:t>
            </a:r>
            <a:endParaRPr lang="fr-FR" sz="1400" dirty="0" smtClean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sz="1400" dirty="0" smtClean="0">
                <a:latin typeface="Calibri" panose="020F0502020204030204" pitchFamily="34" charset="0"/>
              </a:rPr>
              <a:t>en </a:t>
            </a:r>
            <a:r>
              <a:rPr lang="fr-FR" sz="1400" dirty="0">
                <a:latin typeface="Calibri" panose="020F0502020204030204" pitchFamily="34" charset="0"/>
              </a:rPr>
              <a:t>particulier sous l’angle du système de relations spatiales (et sociales) :</a:t>
            </a:r>
          </a:p>
          <a:p>
            <a:pPr algn="r">
              <a:defRPr/>
            </a:pPr>
            <a:endParaRPr lang="fr-FR" sz="1400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sz="1400" b="1" dirty="0">
                <a:latin typeface="Calibri" panose="020F0502020204030204" pitchFamily="34" charset="0"/>
              </a:rPr>
              <a:t>Représentées sous forme de graphes</a:t>
            </a:r>
          </a:p>
          <a:p>
            <a:pPr algn="r">
              <a:defRPr/>
            </a:pPr>
            <a:endParaRPr 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11175"/>
            <a:ext cx="5445125" cy="2905125"/>
          </a:xfrm>
          <a:prstGeom prst="rect">
            <a:avLst/>
          </a:prstGeom>
          <a:solidFill>
            <a:srgbClr val="FFFFFF">
              <a:alpha val="3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401888" y="1058863"/>
            <a:ext cx="328612" cy="1046162"/>
          </a:xfrm>
          <a:prstGeom prst="rect">
            <a:avLst/>
          </a:prstGeom>
          <a:solidFill>
            <a:srgbClr val="FFFFFF">
              <a:alpha val="60000"/>
            </a:srgbClr>
          </a:solidFill>
          <a:ln w="31750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2566987" y="2070103"/>
            <a:ext cx="2763838" cy="215901"/>
            <a:chOff x="1839" y="1562"/>
            <a:chExt cx="1741" cy="136"/>
          </a:xfrm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</p:grpSpPr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444" y="1562"/>
              <a:ext cx="136" cy="13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cxnSp>
          <p:nvCxnSpPr>
            <p:cNvPr id="23" name="AutoShape 30"/>
            <p:cNvCxnSpPr>
              <a:cxnSpLocks noChangeShapeType="1"/>
              <a:stCxn id="22" idx="2"/>
              <a:endCxn id="20" idx="2"/>
            </p:cNvCxnSpPr>
            <p:nvPr/>
          </p:nvCxnSpPr>
          <p:spPr bwMode="auto">
            <a:xfrm rot="10800000">
              <a:off x="1839" y="1584"/>
              <a:ext cx="1605" cy="46"/>
            </a:xfrm>
            <a:prstGeom prst="bentConnector2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25600" y="1044575"/>
            <a:ext cx="733425" cy="1046163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20838" y="787400"/>
            <a:ext cx="381000" cy="227013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54038" y="787400"/>
            <a:ext cx="1023937" cy="227013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2359027" y="1539886"/>
            <a:ext cx="2597151" cy="215902"/>
            <a:chOff x="1708" y="1228"/>
            <a:chExt cx="1636" cy="136"/>
          </a:xfrm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</p:grpSpPr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3208" y="1228"/>
              <a:ext cx="136" cy="136"/>
            </a:xfrm>
            <a:prstGeom prst="ellipse">
              <a:avLst/>
            </a:prstGeom>
            <a:solidFill>
              <a:srgbClr val="FFFFFF">
                <a:alpha val="3000"/>
              </a:srgbClr>
            </a:solidFill>
            <a:ln w="22225">
              <a:solidFill>
                <a:srgbClr val="C00000"/>
              </a:solidFill>
              <a:round/>
              <a:headEnd/>
              <a:tailEnd/>
            </a:ln>
            <a:effectLst>
              <a:outerShdw blurRad="38100" dist="38100" dir="2700000" algn="ctr" rotWithShape="0">
                <a:schemeClr val="tx1">
                  <a:alpha val="64000"/>
                </a:schemeClr>
              </a:outerShdw>
            </a:effectLst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cxnSp>
          <p:nvCxnSpPr>
            <p:cNvPr id="29" name="AutoShape 37"/>
            <p:cNvCxnSpPr>
              <a:cxnSpLocks noChangeShapeType="1"/>
              <a:stCxn id="28" idx="2"/>
              <a:endCxn id="24" idx="3"/>
            </p:cNvCxnSpPr>
            <p:nvPr/>
          </p:nvCxnSpPr>
          <p:spPr bwMode="auto">
            <a:xfrm rot="10800000">
              <a:off x="1708" y="1245"/>
              <a:ext cx="1500" cy="51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42"/>
          <p:cNvGrpSpPr>
            <a:grpSpLocks/>
          </p:cNvGrpSpPr>
          <p:nvPr/>
        </p:nvGrpSpPr>
        <p:grpSpPr bwMode="auto">
          <a:xfrm>
            <a:off x="1811338" y="1014416"/>
            <a:ext cx="3162300" cy="223838"/>
            <a:chOff x="1363" y="897"/>
            <a:chExt cx="1992" cy="141"/>
          </a:xfrm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3219" y="902"/>
              <a:ext cx="136" cy="13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cxnSp>
          <p:nvCxnSpPr>
            <p:cNvPr id="32" name="AutoShape 38"/>
            <p:cNvCxnSpPr>
              <a:cxnSpLocks noChangeShapeType="1"/>
              <a:stCxn id="31" idx="2"/>
              <a:endCxn id="25" idx="2"/>
            </p:cNvCxnSpPr>
            <p:nvPr/>
          </p:nvCxnSpPr>
          <p:spPr bwMode="auto">
            <a:xfrm rot="10800000">
              <a:off x="1363" y="897"/>
              <a:ext cx="1856" cy="73"/>
            </a:xfrm>
            <a:prstGeom prst="bentConnector2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1066800" y="508007"/>
            <a:ext cx="3930650" cy="279402"/>
            <a:chOff x="894" y="578"/>
            <a:chExt cx="2476" cy="176"/>
          </a:xfrm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234" y="578"/>
              <a:ext cx="136" cy="13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cxnSp>
          <p:nvCxnSpPr>
            <p:cNvPr id="35" name="AutoShape 39"/>
            <p:cNvCxnSpPr>
              <a:cxnSpLocks noChangeShapeType="1"/>
              <a:stCxn id="34" idx="2"/>
              <a:endCxn id="26" idx="0"/>
            </p:cNvCxnSpPr>
            <p:nvPr/>
          </p:nvCxnSpPr>
          <p:spPr bwMode="auto">
            <a:xfrm rot="10800000" flipV="1">
              <a:off x="894" y="646"/>
              <a:ext cx="2340" cy="108"/>
            </a:xfrm>
            <a:prstGeom prst="bentConnector2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0" y="3457775"/>
            <a:ext cx="6357938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381750" y="4922279"/>
            <a:ext cx="2647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7104063" y="1879600"/>
            <a:ext cx="1914525" cy="1198563"/>
            <a:chOff x="4697" y="2065"/>
            <a:chExt cx="956" cy="755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4697" y="2305"/>
              <a:ext cx="109" cy="129"/>
            </a:xfrm>
            <a:prstGeom prst="ellipse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4697" y="2504"/>
              <a:ext cx="109" cy="128"/>
            </a:xfrm>
            <a:prstGeom prst="ellipse">
              <a:avLst/>
            </a:prstGeom>
            <a:noFill/>
            <a:ln w="19050" algn="ctr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292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4704" y="2110"/>
              <a:ext cx="92" cy="121"/>
            </a:xfrm>
            <a:prstGeom prst="ellips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292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H="1">
              <a:off x="4714" y="2138"/>
              <a:ext cx="74" cy="74"/>
            </a:xfrm>
            <a:prstGeom prst="lin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4714" y="2136"/>
              <a:ext cx="74" cy="74"/>
            </a:xfrm>
            <a:prstGeom prst="lin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4886" y="2065"/>
              <a:ext cx="3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entrée</a:t>
              </a:r>
              <a:endParaRPr lang="fr-FR" altLang="fr-FR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4886" y="2271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pièces</a:t>
              </a:r>
              <a:endPara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4879" y="2490"/>
              <a:ext cx="7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pièces accessibles depuis l’extérieur</a:t>
              </a:r>
              <a:endParaRPr lang="fr-FR" altLang="fr-FR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5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99785" y="4922279"/>
            <a:ext cx="352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71650"/>
            <a:ext cx="65532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5666490" y="2947262"/>
            <a:ext cx="252000" cy="252000"/>
          </a:xfrm>
          <a:prstGeom prst="ellipse">
            <a:avLst/>
          </a:prstGeom>
          <a:solidFill>
            <a:srgbClr val="FFFFFF">
              <a:alpha val="9000"/>
            </a:srgbClr>
          </a:solidFill>
          <a:ln w="22225">
            <a:solidFill>
              <a:srgbClr val="C00000"/>
            </a:solidFill>
            <a:round/>
            <a:headEnd/>
            <a:tailEnd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cxnSp>
        <p:nvCxnSpPr>
          <p:cNvPr id="22" name="AutoShape 30"/>
          <p:cNvCxnSpPr>
            <a:cxnSpLocks noChangeShapeType="1"/>
            <a:stCxn id="21" idx="2"/>
            <a:endCxn id="23" idx="2"/>
          </p:cNvCxnSpPr>
          <p:nvPr/>
        </p:nvCxnSpPr>
        <p:spPr bwMode="auto">
          <a:xfrm rot="10800000" flipV="1">
            <a:off x="1957910" y="3073261"/>
            <a:ext cx="3708580" cy="436701"/>
          </a:xfrm>
          <a:prstGeom prst="bentConnector4">
            <a:avLst>
              <a:gd name="adj1" fmla="val 2055"/>
              <a:gd name="adj2" fmla="val 152347"/>
            </a:avLst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635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847850" y="2922588"/>
            <a:ext cx="220119" cy="587375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067938" y="2922967"/>
            <a:ext cx="601102" cy="58699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1214438" y="2922967"/>
            <a:ext cx="601102" cy="58699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419459" y="2425362"/>
            <a:ext cx="252000" cy="252000"/>
          </a:xfrm>
          <a:prstGeom prst="ellipse">
            <a:avLst/>
          </a:prstGeom>
          <a:solidFill>
            <a:srgbClr val="FFFFFF">
              <a:alpha val="9000"/>
            </a:srgbClr>
          </a:solidFill>
          <a:ln w="22225">
            <a:solidFill>
              <a:srgbClr val="C00000"/>
            </a:solidFill>
            <a:round/>
            <a:headEnd/>
            <a:tailEnd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930214" y="2412111"/>
            <a:ext cx="252000" cy="252000"/>
          </a:xfrm>
          <a:prstGeom prst="ellipse">
            <a:avLst/>
          </a:prstGeom>
          <a:solidFill>
            <a:srgbClr val="FFFFFF">
              <a:alpha val="9000"/>
            </a:srgbClr>
          </a:solidFill>
          <a:ln w="22225">
            <a:solidFill>
              <a:srgbClr val="C00000"/>
            </a:solidFill>
            <a:round/>
            <a:headEnd/>
            <a:tailEnd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cxnSp>
        <p:nvCxnSpPr>
          <p:cNvPr id="29" name="AutoShape 30"/>
          <p:cNvCxnSpPr>
            <a:cxnSpLocks noChangeShapeType="1"/>
            <a:stCxn id="27" idx="2"/>
            <a:endCxn id="26" idx="0"/>
          </p:cNvCxnSpPr>
          <p:nvPr/>
        </p:nvCxnSpPr>
        <p:spPr bwMode="auto">
          <a:xfrm rot="10800000" flipV="1">
            <a:off x="1514989" y="2551361"/>
            <a:ext cx="3904470" cy="371605"/>
          </a:xfrm>
          <a:prstGeom prst="bentConnector2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635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0"/>
          <p:cNvCxnSpPr>
            <a:cxnSpLocks noChangeShapeType="1"/>
            <a:stCxn id="28" idx="4"/>
            <a:endCxn id="25" idx="0"/>
          </p:cNvCxnSpPr>
          <p:nvPr/>
        </p:nvCxnSpPr>
        <p:spPr bwMode="auto">
          <a:xfrm rot="5400000">
            <a:off x="4082924" y="949677"/>
            <a:ext cx="258856" cy="3687725"/>
          </a:xfrm>
          <a:prstGeom prst="bentConnector3">
            <a:avLst>
              <a:gd name="adj1" fmla="val 25969"/>
            </a:avLst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635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2863950" y="2937768"/>
            <a:ext cx="592792" cy="554730"/>
          </a:xfrm>
          <a:prstGeom prst="rect">
            <a:avLst/>
          </a:prstGeom>
          <a:solidFill>
            <a:srgbClr val="FFC000">
              <a:alpha val="21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6085097" y="2952163"/>
            <a:ext cx="252000" cy="252000"/>
          </a:xfrm>
          <a:prstGeom prst="ellipse">
            <a:avLst/>
          </a:prstGeom>
          <a:solidFill>
            <a:srgbClr val="FFFFFF">
              <a:alpha val="9000"/>
            </a:srgbClr>
          </a:solidFill>
          <a:ln w="22225">
            <a:solidFill>
              <a:srgbClr val="C00000"/>
            </a:solidFill>
            <a:round/>
            <a:headEnd/>
            <a:tailEnd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cxnSp>
        <p:nvCxnSpPr>
          <p:cNvPr id="34" name="AutoShape 30"/>
          <p:cNvCxnSpPr>
            <a:cxnSpLocks noChangeShapeType="1"/>
          </p:cNvCxnSpPr>
          <p:nvPr/>
        </p:nvCxnSpPr>
        <p:spPr bwMode="auto">
          <a:xfrm rot="5400000">
            <a:off x="4527492" y="1808896"/>
            <a:ext cx="316458" cy="3050749"/>
          </a:xfrm>
          <a:prstGeom prst="bentConnector3">
            <a:avLst>
              <a:gd name="adj1" fmla="val 215554"/>
            </a:avLst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635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5233460" y="2944880"/>
            <a:ext cx="252000" cy="252000"/>
          </a:xfrm>
          <a:prstGeom prst="ellipse">
            <a:avLst/>
          </a:prstGeom>
          <a:solidFill>
            <a:srgbClr val="FFFFFF">
              <a:alpha val="9000"/>
            </a:srgbClr>
          </a:solidFill>
          <a:ln w="22225">
            <a:solidFill>
              <a:srgbClr val="C00000"/>
            </a:solidFill>
            <a:round/>
            <a:headEnd/>
            <a:tailEnd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cxnSp>
        <p:nvCxnSpPr>
          <p:cNvPr id="36" name="AutoShape 30"/>
          <p:cNvCxnSpPr>
            <a:cxnSpLocks noChangeShapeType="1"/>
            <a:stCxn id="35" idx="0"/>
            <a:endCxn id="37" idx="0"/>
          </p:cNvCxnSpPr>
          <p:nvPr/>
        </p:nvCxnSpPr>
        <p:spPr bwMode="auto">
          <a:xfrm rot="16200000" flipV="1">
            <a:off x="2987584" y="573003"/>
            <a:ext cx="22292" cy="4721461"/>
          </a:xfrm>
          <a:prstGeom prst="bentConnector3">
            <a:avLst>
              <a:gd name="adj1" fmla="val 1348690"/>
            </a:avLst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635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25450" y="2922588"/>
            <a:ext cx="425098" cy="397804"/>
          </a:xfrm>
          <a:prstGeom prst="rect">
            <a:avLst/>
          </a:prstGeom>
          <a:solidFill>
            <a:srgbClr val="FFC000">
              <a:alpha val="21000"/>
            </a:srgbClr>
          </a:solidFill>
          <a:ln w="28575">
            <a:solidFill>
              <a:srgbClr val="C00000"/>
            </a:solidFill>
            <a:prstDash val="sysDot"/>
            <a:miter lim="800000"/>
            <a:headEnd/>
            <a:tailEnd/>
          </a:ln>
          <a:effectLst>
            <a:outerShdw blurRad="63500" dist="50800" dir="3000000" algn="ctr" rotWithShape="0">
              <a:schemeClr val="tx1">
                <a:alpha val="97000"/>
              </a:schemeClr>
            </a:outerShdw>
          </a:effectLst>
          <a:ex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347039" y="6004259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maison rustique, logique sociale et composition  </a:t>
            </a:r>
            <a:r>
              <a:rPr lang="fr-FR" alt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architecturale, PUF 1991</a:t>
            </a:r>
            <a:endParaRPr lang="fr-FR" altLang="fr-FR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8" name="Group 26"/>
          <p:cNvGrpSpPr>
            <a:grpSpLocks/>
          </p:cNvGrpSpPr>
          <p:nvPr/>
        </p:nvGrpSpPr>
        <p:grpSpPr bwMode="auto">
          <a:xfrm>
            <a:off x="7104063" y="1879600"/>
            <a:ext cx="1914525" cy="1198563"/>
            <a:chOff x="4697" y="2065"/>
            <a:chExt cx="956" cy="755"/>
          </a:xfrm>
        </p:grpSpPr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4697" y="2305"/>
              <a:ext cx="109" cy="129"/>
            </a:xfrm>
            <a:prstGeom prst="ellipse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4697" y="2504"/>
              <a:ext cx="109" cy="128"/>
            </a:xfrm>
            <a:prstGeom prst="ellipse">
              <a:avLst/>
            </a:prstGeom>
            <a:noFill/>
            <a:ln w="19050" algn="ctr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292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4704" y="2110"/>
              <a:ext cx="92" cy="121"/>
            </a:xfrm>
            <a:prstGeom prst="ellips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292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>
              <a:off x="4714" y="2138"/>
              <a:ext cx="74" cy="74"/>
            </a:xfrm>
            <a:prstGeom prst="lin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4714" y="2136"/>
              <a:ext cx="74" cy="74"/>
            </a:xfrm>
            <a:prstGeom prst="lin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4886" y="2065"/>
              <a:ext cx="3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entrée</a:t>
              </a:r>
              <a:endParaRPr lang="fr-FR" altLang="fr-FR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4886" y="2271"/>
              <a:ext cx="3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pièces</a:t>
              </a:r>
              <a:endPara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4879" y="2490"/>
              <a:ext cx="7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altLang="fr-FR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pièces accessibles depuis l’extérieur</a:t>
              </a:r>
              <a:endParaRPr lang="fr-FR" altLang="fr-FR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7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Espace réservé du texte 2"/>
          <p:cNvSpPr>
            <a:spLocks/>
          </p:cNvSpPr>
          <p:nvPr/>
        </p:nvSpPr>
        <p:spPr bwMode="auto">
          <a:xfrm>
            <a:off x="4564063" y="301625"/>
            <a:ext cx="4513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Graphes de composition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1963" y="6197240"/>
            <a:ext cx="76720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&lt;https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://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www.persee.fr/doc/ahess_0395-2649_1993_num_48_5_279209_t1_1255_0000_002&gt;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99785" y="4922279"/>
            <a:ext cx="352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Graphes de composition,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corpus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de l’architecture rurale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française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Cuisenier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(1991)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23838"/>
            <a:ext cx="4662488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47663" y="4738688"/>
            <a:ext cx="5108575" cy="1403350"/>
            <a:chOff x="431" y="2970"/>
            <a:chExt cx="3218" cy="884"/>
          </a:xfrm>
        </p:grpSpPr>
        <p:sp>
          <p:nvSpPr>
            <p:cNvPr id="13" name="Oval 48"/>
            <p:cNvSpPr>
              <a:spLocks noChangeArrowheads="1"/>
            </p:cNvSpPr>
            <p:nvPr/>
          </p:nvSpPr>
          <p:spPr bwMode="auto">
            <a:xfrm>
              <a:off x="2166" y="2970"/>
              <a:ext cx="1483" cy="884"/>
            </a:xfrm>
            <a:prstGeom prst="ellipse">
              <a:avLst/>
            </a:prstGeom>
            <a:solidFill>
              <a:srgbClr val="FFFFFF">
                <a:alpha val="9000"/>
              </a:srgbClr>
            </a:solidFill>
            <a:ln w="22225">
              <a:solidFill>
                <a:srgbClr val="C00000"/>
              </a:solidFill>
              <a:round/>
              <a:headEnd/>
              <a:tailEnd/>
            </a:ln>
            <a:effectLst>
              <a:outerShdw blurRad="38100" dist="35921" dir="2700000" algn="ctr" rotWithShape="0">
                <a:schemeClr val="tx1"/>
              </a:outerShdw>
            </a:effectLst>
            <a:extLst/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4" name="Oval 49"/>
            <p:cNvSpPr>
              <a:spLocks noChangeArrowheads="1"/>
            </p:cNvSpPr>
            <p:nvPr/>
          </p:nvSpPr>
          <p:spPr bwMode="auto">
            <a:xfrm>
              <a:off x="431" y="2970"/>
              <a:ext cx="1483" cy="884"/>
            </a:xfrm>
            <a:prstGeom prst="ellipse">
              <a:avLst/>
            </a:prstGeom>
            <a:solidFill>
              <a:srgbClr val="FFFFFF">
                <a:alpha val="9000"/>
              </a:srgbClr>
            </a:solidFill>
            <a:ln w="22225">
              <a:solidFill>
                <a:srgbClr val="C00000"/>
              </a:solidFill>
              <a:round/>
              <a:headEnd/>
              <a:tailEnd/>
            </a:ln>
            <a:effectLst>
              <a:outerShdw blurRad="38100" dist="35921" dir="2700000" algn="ctr" rotWithShape="0">
                <a:schemeClr val="tx1"/>
              </a:outerShdw>
            </a:effectLst>
            <a:extLst/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91713" y="989079"/>
            <a:ext cx="30273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endParaRPr lang="fr-FR" altLang="fr-FR" sz="1600" dirty="0" smtClean="0">
              <a:solidFill>
                <a:schemeClr val="bg2"/>
              </a:solidFill>
            </a:endParaRPr>
          </a:p>
          <a:p>
            <a:pPr algn="r">
              <a:defRPr/>
            </a:pPr>
            <a:endParaRPr lang="fr-FR" altLang="fr-FR" sz="1600" dirty="0" smtClean="0">
              <a:solidFill>
                <a:schemeClr val="bg2"/>
              </a:solidFill>
            </a:endParaRPr>
          </a:p>
          <a:p>
            <a:pPr algn="r">
              <a:defRPr/>
            </a:pPr>
            <a:r>
              <a:rPr lang="fr-FR" altLang="fr-FR" sz="1400" dirty="0" smtClean="0">
                <a:latin typeface="Calibri" panose="020F0502020204030204" pitchFamily="34" charset="0"/>
              </a:rPr>
              <a:t>Un modèle, i.e. une réduction, utilisée par exemple pour </a:t>
            </a:r>
          </a:p>
          <a:p>
            <a:pPr algn="r">
              <a:defRPr/>
            </a:pPr>
            <a:r>
              <a:rPr lang="fr-FR" altLang="fr-FR" sz="1400" dirty="0" smtClean="0">
                <a:latin typeface="Calibri" panose="020F0502020204030204" pitchFamily="34" charset="0"/>
              </a:rPr>
              <a:t>analyser la variabilité des motifs de distribution d’espaces dans une région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 w="22225">
          <a:solidFill>
            <a:srgbClr val="C00000"/>
          </a:solidFill>
          <a:tailEnd type="triangle"/>
        </a:ln>
        <a:effectLst>
          <a:outerShdw blurRad="88900" dist="50800" dir="3000000" algn="ctr" rotWithShape="0">
            <a:schemeClr val="tx1"/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372</Words>
  <Application>Microsoft Office PowerPoint</Application>
  <PresentationFormat>Affichage à l'écran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673</cp:revision>
  <dcterms:created xsi:type="dcterms:W3CDTF">2014-07-04T08:23:44Z</dcterms:created>
  <dcterms:modified xsi:type="dcterms:W3CDTF">2021-11-22T13:16:07Z</dcterms:modified>
</cp:coreProperties>
</file>