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3" r:id="rId2"/>
    <p:sldId id="264" r:id="rId3"/>
    <p:sldId id="266" r:id="rId4"/>
    <p:sldId id="265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85650"/>
    <a:srgbClr val="A40202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1210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22/11/2021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0665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47970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25740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7693514" y="300037"/>
            <a:ext cx="13255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discret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62425" y="6229350"/>
            <a:ext cx="49149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A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Grafton,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  <a:p>
            <a:pPr algn="r">
              <a:defRPr/>
            </a:pP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9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6"/>
          <a:stretch>
            <a:fillRect/>
          </a:stretch>
        </p:blipFill>
        <p:spPr bwMode="auto">
          <a:xfrm>
            <a:off x="68263" y="282575"/>
            <a:ext cx="6399212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772025" y="5635050"/>
            <a:ext cx="430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Picture-writing of the American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Indians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Lone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Dog (1801-1872)</a:t>
            </a: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7693514" y="300037"/>
            <a:ext cx="13255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discret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62425" y="6229350"/>
            <a:ext cx="49149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A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Grafton,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  <a:p>
            <a:pPr algn="r">
              <a:defRPr/>
            </a:pP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772025" y="5635050"/>
            <a:ext cx="430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Picture-writing of the American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Indians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Lone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Dog (1801-1872)</a:t>
            </a:r>
          </a:p>
        </p:txBody>
      </p:sp>
      <p:pic>
        <p:nvPicPr>
          <p:cNvPr id="18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7" t="15343"/>
          <a:stretch>
            <a:fillRect/>
          </a:stretch>
        </p:blipFill>
        <p:spPr bwMode="auto">
          <a:xfrm>
            <a:off x="53975" y="261938"/>
            <a:ext cx="5157788" cy="633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e 3"/>
          <p:cNvGrpSpPr>
            <a:grpSpLocks/>
          </p:cNvGrpSpPr>
          <p:nvPr/>
        </p:nvGrpSpPr>
        <p:grpSpPr bwMode="auto">
          <a:xfrm>
            <a:off x="4162425" y="1930400"/>
            <a:ext cx="1041535" cy="2630488"/>
            <a:chOff x="4150686" y="1917952"/>
            <a:chExt cx="1041522" cy="2630082"/>
          </a:xfrm>
        </p:grpSpPr>
        <p:sp>
          <p:nvSpPr>
            <p:cNvPr id="22" name="Ellipse 21"/>
            <p:cNvSpPr/>
            <p:nvPr/>
          </p:nvSpPr>
          <p:spPr>
            <a:xfrm rot="579782">
              <a:off x="4482469" y="2490952"/>
              <a:ext cx="576256" cy="576173"/>
            </a:xfrm>
            <a:prstGeom prst="ellipse">
              <a:avLst/>
            </a:prstGeom>
            <a:solidFill>
              <a:srgbClr val="FFFFFF">
                <a:alpha val="27000"/>
              </a:srgbClr>
            </a:solidFill>
            <a:ln w="28575" cap="flat">
              <a:solidFill>
                <a:srgbClr val="C00000"/>
              </a:solidFill>
              <a:miter lim="400000"/>
            </a:ln>
            <a:effectLst>
              <a:outerShdw blurRad="50800" dist="50800" dir="54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3" name="Ellipse 22"/>
            <p:cNvSpPr/>
            <p:nvPr/>
          </p:nvSpPr>
          <p:spPr>
            <a:xfrm rot="579782">
              <a:off x="4150686" y="1917952"/>
              <a:ext cx="576255" cy="576174"/>
            </a:xfrm>
            <a:prstGeom prst="ellipse">
              <a:avLst/>
            </a:prstGeom>
            <a:solidFill>
              <a:srgbClr val="FFFFFF">
                <a:alpha val="27000"/>
              </a:srgbClr>
            </a:solidFill>
            <a:ln w="28575" cap="flat">
              <a:solidFill>
                <a:srgbClr val="C00000"/>
              </a:solidFill>
              <a:miter lim="400000"/>
            </a:ln>
            <a:effectLst>
              <a:outerShdw blurRad="50800" dist="50800" dir="54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4" name="Ellipse 23"/>
            <p:cNvSpPr/>
            <p:nvPr/>
          </p:nvSpPr>
          <p:spPr>
            <a:xfrm rot="579782">
              <a:off x="4615817" y="3308387"/>
              <a:ext cx="576256" cy="574586"/>
            </a:xfrm>
            <a:prstGeom prst="ellipse">
              <a:avLst/>
            </a:prstGeom>
            <a:solidFill>
              <a:srgbClr val="FFFFFF">
                <a:alpha val="27000"/>
              </a:srgbClr>
            </a:solidFill>
            <a:ln w="28575" cap="flat">
              <a:solidFill>
                <a:srgbClr val="C00000"/>
              </a:solidFill>
              <a:miter lim="400000"/>
            </a:ln>
            <a:effectLst>
              <a:outerShdw blurRad="50800" dist="50800" dir="54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 rot="579782">
              <a:off x="4482469" y="3971860"/>
              <a:ext cx="574668" cy="576174"/>
            </a:xfrm>
            <a:prstGeom prst="ellipse">
              <a:avLst/>
            </a:prstGeom>
            <a:solidFill>
              <a:srgbClr val="FFFFFF">
                <a:alpha val="27000"/>
              </a:srgbClr>
            </a:solidFill>
            <a:ln w="28575" cap="flat">
              <a:solidFill>
                <a:srgbClr val="C00000"/>
              </a:solidFill>
              <a:miter lim="400000"/>
            </a:ln>
            <a:effectLst>
              <a:outerShdw blurRad="50800" dist="50800" dir="54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5694362" y="3119438"/>
            <a:ext cx="3376613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Chaque symbole traduit un évènement ayant marqué une année de la vie 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d’un amérindien nommé </a:t>
            </a:r>
            <a:r>
              <a:rPr lang="fr-FR" altLang="fr-FR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Chien </a:t>
            </a:r>
            <a:r>
              <a:rPr lang="fr-FR" altLang="fr-FR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Solitaire 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(groupement des </a:t>
            </a:r>
            <a:r>
              <a:rPr lang="fr-FR" alt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Yanktonais</a:t>
            </a: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, cf. https://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second.wiki/wiki/yanktonai)</a:t>
            </a:r>
            <a:endParaRPr lang="fr-FR" altLang="fr-F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un </a:t>
            </a: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symbole par an, sur une période de 71 ans, entre 1801 et 1872.</a:t>
            </a:r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7785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7693514" y="300037"/>
            <a:ext cx="13255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discret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62425" y="6229350"/>
            <a:ext cx="49149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A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Grafton,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  <a:p>
            <a:pPr algn="r">
              <a:defRPr/>
            </a:pP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772025" y="5635050"/>
            <a:ext cx="430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Picture-writing of the American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Indians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Lone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Dog (1801-1872)</a:t>
            </a:r>
          </a:p>
        </p:txBody>
      </p:sp>
      <p:pic>
        <p:nvPicPr>
          <p:cNvPr id="11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7" t="15343"/>
          <a:stretch>
            <a:fillRect/>
          </a:stretch>
        </p:blipFill>
        <p:spPr bwMode="auto">
          <a:xfrm>
            <a:off x="53975" y="261938"/>
            <a:ext cx="5157788" cy="633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683250" y="2298700"/>
            <a:ext cx="337661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Le temps court vers 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l’extérieur</a:t>
            </a: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1409700" y="1920875"/>
            <a:ext cx="2151063" cy="2773363"/>
          </a:xfrm>
          <a:custGeom>
            <a:avLst/>
            <a:gdLst>
              <a:gd name="connsiteX0" fmla="*/ 842535 w 2151149"/>
              <a:gd name="connsiteY0" fmla="*/ 861368 h 2773156"/>
              <a:gd name="connsiteX1" fmla="*/ 901529 w 2151149"/>
              <a:gd name="connsiteY1" fmla="*/ 1785600 h 2773156"/>
              <a:gd name="connsiteX2" fmla="*/ 1402974 w 2151149"/>
              <a:gd name="connsiteY2" fmla="*/ 2650839 h 2773156"/>
              <a:gd name="connsiteX3" fmla="*/ 1884754 w 2151149"/>
              <a:gd name="connsiteY3" fmla="*/ 2739329 h 2773156"/>
              <a:gd name="connsiteX4" fmla="*/ 2140393 w 2151149"/>
              <a:gd name="connsiteY4" fmla="*/ 2385368 h 2773156"/>
              <a:gd name="connsiteX5" fmla="*/ 2061735 w 2151149"/>
              <a:gd name="connsiteY5" fmla="*/ 1539794 h 2773156"/>
              <a:gd name="connsiteX6" fmla="*/ 1688109 w 2151149"/>
              <a:gd name="connsiteY6" fmla="*/ 694220 h 2773156"/>
              <a:gd name="connsiteX7" fmla="*/ 1088342 w 2151149"/>
              <a:gd name="connsiteY7" fmla="*/ 84620 h 2773156"/>
              <a:gd name="connsiteX8" fmla="*/ 419748 w 2151149"/>
              <a:gd name="connsiteY8" fmla="*/ 25626 h 2773156"/>
              <a:gd name="connsiteX9" fmla="*/ 65787 w 2151149"/>
              <a:gd name="connsiteY9" fmla="*/ 281265 h 2773156"/>
              <a:gd name="connsiteX10" fmla="*/ 6793 w 2151149"/>
              <a:gd name="connsiteY10" fmla="*/ 1048181 h 2773156"/>
              <a:gd name="connsiteX11" fmla="*/ 154277 w 2151149"/>
              <a:gd name="connsiteY11" fmla="*/ 1736439 h 2773156"/>
              <a:gd name="connsiteX12" fmla="*/ 321425 w 2151149"/>
              <a:gd name="connsiteY12" fmla="*/ 2100233 h 2773156"/>
              <a:gd name="connsiteX0" fmla="*/ 872031 w 2151149"/>
              <a:gd name="connsiteY0" fmla="*/ 615561 h 2773156"/>
              <a:gd name="connsiteX1" fmla="*/ 901529 w 2151149"/>
              <a:gd name="connsiteY1" fmla="*/ 1785600 h 2773156"/>
              <a:gd name="connsiteX2" fmla="*/ 1402974 w 2151149"/>
              <a:gd name="connsiteY2" fmla="*/ 2650839 h 2773156"/>
              <a:gd name="connsiteX3" fmla="*/ 1884754 w 2151149"/>
              <a:gd name="connsiteY3" fmla="*/ 2739329 h 2773156"/>
              <a:gd name="connsiteX4" fmla="*/ 2140393 w 2151149"/>
              <a:gd name="connsiteY4" fmla="*/ 2385368 h 2773156"/>
              <a:gd name="connsiteX5" fmla="*/ 2061735 w 2151149"/>
              <a:gd name="connsiteY5" fmla="*/ 1539794 h 2773156"/>
              <a:gd name="connsiteX6" fmla="*/ 1688109 w 2151149"/>
              <a:gd name="connsiteY6" fmla="*/ 694220 h 2773156"/>
              <a:gd name="connsiteX7" fmla="*/ 1088342 w 2151149"/>
              <a:gd name="connsiteY7" fmla="*/ 84620 h 2773156"/>
              <a:gd name="connsiteX8" fmla="*/ 419748 w 2151149"/>
              <a:gd name="connsiteY8" fmla="*/ 25626 h 2773156"/>
              <a:gd name="connsiteX9" fmla="*/ 65787 w 2151149"/>
              <a:gd name="connsiteY9" fmla="*/ 281265 h 2773156"/>
              <a:gd name="connsiteX10" fmla="*/ 6793 w 2151149"/>
              <a:gd name="connsiteY10" fmla="*/ 1048181 h 2773156"/>
              <a:gd name="connsiteX11" fmla="*/ 154277 w 2151149"/>
              <a:gd name="connsiteY11" fmla="*/ 1736439 h 2773156"/>
              <a:gd name="connsiteX12" fmla="*/ 321425 w 2151149"/>
              <a:gd name="connsiteY12" fmla="*/ 2100233 h 277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1149" h="2773156">
                <a:moveTo>
                  <a:pt x="872031" y="615561"/>
                </a:moveTo>
                <a:cubicBezTo>
                  <a:pt x="854825" y="928554"/>
                  <a:pt x="813039" y="1446387"/>
                  <a:pt x="901529" y="1785600"/>
                </a:cubicBezTo>
                <a:cubicBezTo>
                  <a:pt x="990019" y="2124813"/>
                  <a:pt x="1239103" y="2491884"/>
                  <a:pt x="1402974" y="2650839"/>
                </a:cubicBezTo>
                <a:cubicBezTo>
                  <a:pt x="1566845" y="2809794"/>
                  <a:pt x="1761851" y="2783574"/>
                  <a:pt x="1884754" y="2739329"/>
                </a:cubicBezTo>
                <a:cubicBezTo>
                  <a:pt x="2007657" y="2695084"/>
                  <a:pt x="2110896" y="2585290"/>
                  <a:pt x="2140393" y="2385368"/>
                </a:cubicBezTo>
                <a:cubicBezTo>
                  <a:pt x="2169890" y="2185446"/>
                  <a:pt x="2137116" y="1821652"/>
                  <a:pt x="2061735" y="1539794"/>
                </a:cubicBezTo>
                <a:cubicBezTo>
                  <a:pt x="1986354" y="1257936"/>
                  <a:pt x="1850341" y="936749"/>
                  <a:pt x="1688109" y="694220"/>
                </a:cubicBezTo>
                <a:cubicBezTo>
                  <a:pt x="1525877" y="451691"/>
                  <a:pt x="1299736" y="196052"/>
                  <a:pt x="1088342" y="84620"/>
                </a:cubicBezTo>
                <a:cubicBezTo>
                  <a:pt x="876949" y="-26812"/>
                  <a:pt x="590174" y="-7148"/>
                  <a:pt x="419748" y="25626"/>
                </a:cubicBezTo>
                <a:cubicBezTo>
                  <a:pt x="249322" y="58400"/>
                  <a:pt x="134613" y="110839"/>
                  <a:pt x="65787" y="281265"/>
                </a:cubicBezTo>
                <a:cubicBezTo>
                  <a:pt x="-3039" y="451691"/>
                  <a:pt x="-7955" y="805652"/>
                  <a:pt x="6793" y="1048181"/>
                </a:cubicBezTo>
                <a:cubicBezTo>
                  <a:pt x="21541" y="1290710"/>
                  <a:pt x="101838" y="1561097"/>
                  <a:pt x="154277" y="1736439"/>
                </a:cubicBezTo>
                <a:cubicBezTo>
                  <a:pt x="206716" y="1911781"/>
                  <a:pt x="264070" y="2006007"/>
                  <a:pt x="321425" y="2100233"/>
                </a:cubicBezTo>
              </a:path>
            </a:pathLst>
          </a:custGeom>
          <a:noFill/>
          <a:ln w="28575" cap="flat">
            <a:solidFill>
              <a:srgbClr val="C00000"/>
            </a:solidFill>
            <a:miter lim="400000"/>
            <a:headEnd type="none" w="med" len="med"/>
            <a:tailEnd type="arrow" w="med" len="lg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91439" tIns="45719" rIns="91439" bIns="45719" spcCol="38100"/>
          <a:lstStyle/>
          <a:p>
            <a:pPr defTabSz="9144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683250" y="2871787"/>
            <a:ext cx="3376613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Episode 1: Des </a:t>
            </a: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indiens </a:t>
            </a:r>
            <a:r>
              <a:rPr lang="fr-FR" alt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Lakotas</a:t>
            </a: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tués par leurs ennemis</a:t>
            </a:r>
          </a:p>
        </p:txBody>
      </p:sp>
      <p:sp>
        <p:nvSpPr>
          <p:cNvPr id="16" name="Ellipse 15"/>
          <p:cNvSpPr/>
          <p:nvPr/>
        </p:nvSpPr>
        <p:spPr bwMode="auto">
          <a:xfrm>
            <a:off x="1935163" y="2103438"/>
            <a:ext cx="698500" cy="698500"/>
          </a:xfrm>
          <a:prstGeom prst="ellipse">
            <a:avLst/>
          </a:prstGeom>
          <a:solidFill>
            <a:srgbClr val="FFFFFF">
              <a:alpha val="27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683250" y="3528218"/>
            <a:ext cx="337661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Épidémie de 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variole (?)</a:t>
            </a: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83249" y="3878828"/>
            <a:ext cx="3376613" cy="3079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Capture de </a:t>
            </a:r>
            <a:r>
              <a:rPr lang="fr-FR" altLang="fr-FR" sz="14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chevaux </a:t>
            </a:r>
            <a:r>
              <a:rPr lang="fr-FR" altLang="fr-FR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sauvages (?)</a:t>
            </a: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2074863" y="3308351"/>
            <a:ext cx="677862" cy="677863"/>
          </a:xfrm>
          <a:prstGeom prst="ellipse">
            <a:avLst/>
          </a:prstGeom>
          <a:solidFill>
            <a:srgbClr val="FFFFFF">
              <a:alpha val="27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704850" y="1677989"/>
            <a:ext cx="677863" cy="677862"/>
          </a:xfrm>
          <a:prstGeom prst="ellipse">
            <a:avLst/>
          </a:prstGeom>
          <a:solidFill>
            <a:srgbClr val="FFFFFF">
              <a:alpha val="27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3" name="ZoneTexte 22"/>
          <p:cNvSpPr txBox="1"/>
          <p:nvPr/>
        </p:nvSpPr>
        <p:spPr bwMode="auto">
          <a:xfrm>
            <a:off x="2682875" y="3259139"/>
            <a:ext cx="209550" cy="37941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A40202"/>
                </a:solidFill>
                <a:latin typeface="Calibri" panose="020F0502020204030204" pitchFamily="34" charset="0"/>
                <a:ea typeface="+mn-ea"/>
                <a:cs typeface="+mn-cs"/>
                <a:sym typeface="Gill Sans Light"/>
              </a:rPr>
              <a:t>?</a:t>
            </a:r>
          </a:p>
        </p:txBody>
      </p:sp>
      <p:sp>
        <p:nvSpPr>
          <p:cNvPr id="24" name="ZoneTexte 23"/>
          <p:cNvSpPr txBox="1"/>
          <p:nvPr/>
        </p:nvSpPr>
        <p:spPr bwMode="auto">
          <a:xfrm>
            <a:off x="1250952" y="1498600"/>
            <a:ext cx="209550" cy="3794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A40202"/>
                </a:solidFill>
                <a:latin typeface="Calibri" panose="020F0502020204030204" pitchFamily="34" charset="0"/>
                <a:ea typeface="+mn-ea"/>
                <a:cs typeface="+mn-cs"/>
                <a:sym typeface="Gill Sans Light"/>
              </a:rPr>
              <a:t>?</a:t>
            </a: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1664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3" grpId="1" animBg="1"/>
      <p:bldP spid="15" grpId="0"/>
      <p:bldP spid="16" grpId="0" animBg="1"/>
      <p:bldP spid="18" grpId="0"/>
      <p:bldP spid="20" grpId="0"/>
      <p:bldP spid="21" grpId="0" animBg="1"/>
      <p:bldP spid="22" grpId="0" animBg="1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7693514" y="300037"/>
            <a:ext cx="13255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Temps discret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62425" y="6229350"/>
            <a:ext cx="49149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Rosenberg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A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Grafton,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«Cartographies of Time 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PAP 2010</a:t>
            </a:r>
          </a:p>
          <a:p>
            <a:pPr algn="r">
              <a:defRPr/>
            </a:pP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772025" y="5635050"/>
            <a:ext cx="430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Picture-writing of the American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Indians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Lone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Dog (1801-1872)</a:t>
            </a:r>
          </a:p>
        </p:txBody>
      </p:sp>
      <p:pic>
        <p:nvPicPr>
          <p:cNvPr id="27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7" t="15343"/>
          <a:stretch>
            <a:fillRect/>
          </a:stretch>
        </p:blipFill>
        <p:spPr bwMode="auto">
          <a:xfrm>
            <a:off x="53975" y="261938"/>
            <a:ext cx="5157788" cy="633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683250" y="828639"/>
            <a:ext cx="3164659" cy="739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Langage graphique </a:t>
            </a:r>
            <a:r>
              <a:rPr lang="fr-FR" alt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mi-figuratif</a:t>
            </a: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, </a:t>
            </a:r>
            <a:endParaRPr lang="fr-FR" altLang="fr-F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fr-FR" alt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mi-symbolique</a:t>
            </a: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, mais  est-on plus proche du pictogramme que de l’idéogramme 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83250" y="4019339"/>
            <a:ext cx="3376613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Des ressemblances / 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nuances entre symboles</a:t>
            </a:r>
            <a:endParaRPr lang="fr-FR" alt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683250" y="4835393"/>
            <a:ext cx="33766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&gt;&gt;Autorise une </a:t>
            </a: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lecture séquentielle, mais aussi </a:t>
            </a: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une lecture </a:t>
            </a:r>
            <a:r>
              <a:rPr lang="fr-FR" alt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par groupes</a:t>
            </a:r>
          </a:p>
        </p:txBody>
      </p:sp>
      <p:sp>
        <p:nvSpPr>
          <p:cNvPr id="20" name="Ellipse 19"/>
          <p:cNvSpPr/>
          <p:nvPr/>
        </p:nvSpPr>
        <p:spPr bwMode="auto">
          <a:xfrm>
            <a:off x="2085479" y="1078471"/>
            <a:ext cx="677862" cy="677863"/>
          </a:xfrm>
          <a:prstGeom prst="ellipse">
            <a:avLst/>
          </a:prstGeom>
          <a:solidFill>
            <a:srgbClr val="FFFFFF">
              <a:alpha val="27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1946275" y="1536224"/>
            <a:ext cx="677862" cy="677863"/>
          </a:xfrm>
          <a:prstGeom prst="ellipse">
            <a:avLst/>
          </a:prstGeom>
          <a:solidFill>
            <a:srgbClr val="FFFFFF">
              <a:alpha val="27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1082275" y="2768954"/>
            <a:ext cx="864000" cy="86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1421206" y="4103788"/>
            <a:ext cx="864000" cy="86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2989452" y="4636372"/>
            <a:ext cx="864000" cy="864000"/>
          </a:xfrm>
          <a:prstGeom prst="ellipse">
            <a:avLst/>
          </a:prstGeom>
          <a:solidFill>
            <a:srgbClr val="FFFFFF">
              <a:alpha val="27000"/>
            </a:srgbClr>
          </a:solidFill>
          <a:ln w="28575" cap="flat">
            <a:solidFill>
              <a:srgbClr val="C00000"/>
            </a:solidFill>
            <a:miter lim="400000"/>
          </a:ln>
          <a:effectLst>
            <a:outerShdw blurRad="50800" dist="508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36093" y="1756334"/>
            <a:ext cx="345897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Idéogramme: Symbole graphique représentant non pas un phonème ou une syllabe, mais une ou plusieurs unités de sens.</a:t>
            </a:r>
          </a:p>
          <a:p>
            <a:endParaRPr lang="fr-FR" sz="14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r>
              <a:rPr lang="fr-FR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Pictogramme : Dessin figuratif plus ou moins réaliste ou stylisé, utilisé à des fins de </a:t>
            </a:r>
            <a:r>
              <a:rPr lang="fr-FR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communication</a:t>
            </a:r>
          </a:p>
          <a:p>
            <a:endParaRPr lang="fr-FR" sz="14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r>
              <a:rPr lang="fr-FR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Source: </a:t>
            </a:r>
            <a:r>
              <a:rPr lang="fr-FR" sz="14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cnrtl</a:t>
            </a:r>
            <a:r>
              <a:rPr lang="fr-FR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- https</a:t>
            </a:r>
            <a:r>
              <a:rPr lang="fr-FR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://www.cnrtl.fr</a:t>
            </a:r>
            <a:endParaRPr lang="fr-FR" sz="14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8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4474</TotalTime>
  <Words>334</Words>
  <Application>Microsoft Office PowerPoint</Application>
  <PresentationFormat>Affichage à l'écran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672</cp:revision>
  <dcterms:created xsi:type="dcterms:W3CDTF">2014-07-04T08:23:44Z</dcterms:created>
  <dcterms:modified xsi:type="dcterms:W3CDTF">2021-11-22T15:53:00Z</dcterms:modified>
</cp:coreProperties>
</file>