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5650"/>
    <a:srgbClr val="A40202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210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22/11/2021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981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5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4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9059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5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51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6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6881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7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465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8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615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9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863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646249" y="5929638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 flipH="1">
            <a:off x="5718120" y="2141853"/>
            <a:ext cx="1586885" cy="102468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156755" y="1487129"/>
            <a:ext cx="1704059" cy="13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>
                <a:latin typeface="Calibri" panose="020F0502020204030204" pitchFamily="34" charset="0"/>
              </a:rPr>
              <a:t>Surface des cercles proportionnelle au nombre de morts dus à cette cause pendant le XXème siècle.</a:t>
            </a:r>
          </a:p>
        </p:txBody>
      </p:sp>
      <p:sp>
        <p:nvSpPr>
          <p:cNvPr id="17" name="Ellipse 1"/>
          <p:cNvSpPr>
            <a:spLocks noChangeArrowheads="1"/>
          </p:cNvSpPr>
          <p:nvPr/>
        </p:nvSpPr>
        <p:spPr bwMode="auto">
          <a:xfrm>
            <a:off x="4290385" y="3152149"/>
            <a:ext cx="1800000" cy="180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7305006" y="3663494"/>
            <a:ext cx="1555810" cy="1200328"/>
          </a:xfrm>
          <a:prstGeom prst="rect">
            <a:avLst/>
          </a:prstGeom>
          <a:noFill/>
          <a:ln w="28575">
            <a:noFill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fr-FR"/>
            </a:def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Cause principale, et sous catégories.</a:t>
            </a:r>
          </a:p>
        </p:txBody>
      </p:sp>
      <p:grpSp>
        <p:nvGrpSpPr>
          <p:cNvPr id="20" name="Groupe 3"/>
          <p:cNvGrpSpPr>
            <a:grpSpLocks/>
          </p:cNvGrpSpPr>
          <p:nvPr/>
        </p:nvGrpSpPr>
        <p:grpSpPr bwMode="auto">
          <a:xfrm>
            <a:off x="5901800" y="3054174"/>
            <a:ext cx="657146" cy="1472906"/>
            <a:chOff x="5901863" y="3053760"/>
            <a:chExt cx="657132" cy="1472636"/>
          </a:xfrm>
        </p:grpSpPr>
        <p:sp>
          <p:nvSpPr>
            <p:cNvPr id="22" name="Ellipse 18"/>
            <p:cNvSpPr>
              <a:spLocks noChangeArrowheads="1"/>
            </p:cNvSpPr>
            <p:nvPr/>
          </p:nvSpPr>
          <p:spPr bwMode="auto">
            <a:xfrm>
              <a:off x="6163003" y="4130469"/>
              <a:ext cx="395992" cy="395927"/>
            </a:xfrm>
            <a:prstGeom prst="ellipse">
              <a:avLst/>
            </a:prstGeom>
            <a:solidFill>
              <a:srgbClr val="FFFFFF">
                <a:alpha val="9000"/>
              </a:srgbClr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38100" dist="35921" dir="27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endParaRPr lang="fr-FR" altLang="fr-FR">
                <a:sym typeface="Gill Sans Light"/>
              </a:endParaRPr>
            </a:p>
          </p:txBody>
        </p:sp>
        <p:sp>
          <p:nvSpPr>
            <p:cNvPr id="24" name="Ellipse 20"/>
            <p:cNvSpPr>
              <a:spLocks noChangeArrowheads="1"/>
            </p:cNvSpPr>
            <p:nvPr/>
          </p:nvSpPr>
          <p:spPr bwMode="auto">
            <a:xfrm>
              <a:off x="5901863" y="3053760"/>
              <a:ext cx="431991" cy="431921"/>
            </a:xfrm>
            <a:prstGeom prst="ellipse">
              <a:avLst/>
            </a:prstGeom>
            <a:solidFill>
              <a:srgbClr val="FFFFFF">
                <a:alpha val="9000"/>
              </a:srgbClr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38100" dist="35921" dir="27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endParaRPr lang="fr-FR" altLang="fr-FR">
                <a:sym typeface="Gill Sans Light"/>
              </a:endParaRPr>
            </a:p>
          </p:txBody>
        </p:sp>
        <p:sp>
          <p:nvSpPr>
            <p:cNvPr id="26" name="Ellipse 20"/>
            <p:cNvSpPr>
              <a:spLocks noChangeArrowheads="1"/>
            </p:cNvSpPr>
            <p:nvPr/>
          </p:nvSpPr>
          <p:spPr bwMode="auto">
            <a:xfrm>
              <a:off x="6127003" y="3556287"/>
              <a:ext cx="431991" cy="431921"/>
            </a:xfrm>
            <a:prstGeom prst="ellipse">
              <a:avLst/>
            </a:prstGeom>
            <a:solidFill>
              <a:srgbClr val="FFFFFF">
                <a:alpha val="9000"/>
              </a:srgbClr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38100" dist="35921" dir="2700000" algn="ctr" rotWithShape="0">
                <a:schemeClr val="tx1"/>
              </a:outerShdw>
            </a:effectLst>
            <a:extLst/>
          </p:spPr>
          <p:txBody>
            <a:bodyPr/>
            <a:lstStyle/>
            <a:p>
              <a:endParaRPr lang="fr-FR" altLang="fr-FR">
                <a:sym typeface="Gill Sans Light"/>
              </a:endParaRPr>
            </a:p>
          </p:txBody>
        </p:sp>
      </p:grpSp>
      <p:sp>
        <p:nvSpPr>
          <p:cNvPr id="21" name="Line 35"/>
          <p:cNvSpPr>
            <a:spLocks noChangeShapeType="1"/>
          </p:cNvSpPr>
          <p:nvPr/>
        </p:nvSpPr>
        <p:spPr bwMode="auto">
          <a:xfrm flipH="1" flipV="1">
            <a:off x="6646249" y="3853523"/>
            <a:ext cx="658756" cy="5751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600" i="1" dirty="0" err="1" smtClean="0">
                <a:solidFill>
                  <a:srgbClr val="3E3D2A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 (2012)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Ellipse 1"/>
          <p:cNvSpPr>
            <a:spLocks noChangeArrowheads="1"/>
          </p:cNvSpPr>
          <p:nvPr/>
        </p:nvSpPr>
        <p:spPr bwMode="auto">
          <a:xfrm>
            <a:off x="285795" y="1211351"/>
            <a:ext cx="720000" cy="72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3" name="Oval 60"/>
          <p:cNvSpPr>
            <a:spLocks noChangeArrowheads="1"/>
          </p:cNvSpPr>
          <p:nvPr/>
        </p:nvSpPr>
        <p:spPr bwMode="auto">
          <a:xfrm>
            <a:off x="6661987" y="3665190"/>
            <a:ext cx="609554" cy="60974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r>
              <a:rPr lang="fr-FR" altLang="fr-FR" sz="1600">
                <a:solidFill>
                  <a:srgbClr val="FFFFFF"/>
                </a:solidFill>
              </a:rPr>
              <a:t>WWI</a:t>
            </a:r>
          </a:p>
        </p:txBody>
      </p:sp>
      <p:sp>
        <p:nvSpPr>
          <p:cNvPr id="34" name="ZoneTexte 29"/>
          <p:cNvSpPr txBox="1">
            <a:spLocks noChangeArrowheads="1"/>
          </p:cNvSpPr>
          <p:nvPr/>
        </p:nvSpPr>
        <p:spPr bwMode="auto">
          <a:xfrm>
            <a:off x="6749769" y="4451475"/>
            <a:ext cx="579719" cy="3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5 ans</a:t>
            </a:r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7423919" y="3665145"/>
            <a:ext cx="609565" cy="609586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7396163" y="3827463"/>
            <a:ext cx="7080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FFFFFF"/>
                </a:solidFill>
              </a:rPr>
              <a:t>Estomac</a:t>
            </a:r>
          </a:p>
        </p:txBody>
      </p:sp>
      <p:sp>
        <p:nvSpPr>
          <p:cNvPr id="38" name="ZoneTexte 30"/>
          <p:cNvSpPr txBox="1">
            <a:spLocks noChangeArrowheads="1"/>
          </p:cNvSpPr>
          <p:nvPr/>
        </p:nvSpPr>
        <p:spPr bwMode="auto">
          <a:xfrm>
            <a:off x="7457027" y="4465843"/>
            <a:ext cx="797973" cy="3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100  ans </a:t>
            </a:r>
          </a:p>
        </p:txBody>
      </p:sp>
      <p:sp>
        <p:nvSpPr>
          <p:cNvPr id="39" name="Ellipse 38"/>
          <p:cNvSpPr>
            <a:spLocks noChangeArrowheads="1"/>
          </p:cNvSpPr>
          <p:nvPr/>
        </p:nvSpPr>
        <p:spPr bwMode="auto">
          <a:xfrm>
            <a:off x="3871957" y="2848836"/>
            <a:ext cx="720000" cy="72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537325" y="1618271"/>
            <a:ext cx="2425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>
                <a:latin typeface="Calibri" panose="020F0502020204030204" pitchFamily="34" charset="0"/>
              </a:rPr>
              <a:t>1. Durées non comparables, voire non connues – aires géographiques prises en référence non communiquées (depuis quand relève t’on le niveau de  pollution atmosphérique, et où?)</a:t>
            </a:r>
          </a:p>
        </p:txBody>
      </p:sp>
      <p:sp>
        <p:nvSpPr>
          <p:cNvPr id="42" name="ZoneTexte 32"/>
          <p:cNvSpPr txBox="1">
            <a:spLocks noChangeArrowheads="1"/>
          </p:cNvSpPr>
          <p:nvPr/>
        </p:nvSpPr>
        <p:spPr bwMode="auto">
          <a:xfrm>
            <a:off x="8554570" y="4465840"/>
            <a:ext cx="464199" cy="3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3" name="Oval 60"/>
          <p:cNvSpPr>
            <a:spLocks noChangeArrowheads="1"/>
          </p:cNvSpPr>
          <p:nvPr/>
        </p:nvSpPr>
        <p:spPr bwMode="auto">
          <a:xfrm>
            <a:off x="8228617" y="3513120"/>
            <a:ext cx="824896" cy="82492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44" name="Ellipse 37"/>
          <p:cNvSpPr>
            <a:spLocks noChangeArrowheads="1"/>
          </p:cNvSpPr>
          <p:nvPr/>
        </p:nvSpPr>
        <p:spPr bwMode="auto">
          <a:xfrm>
            <a:off x="1670139" y="1349508"/>
            <a:ext cx="900000" cy="90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45" name="ZoneTexte 44"/>
          <p:cNvSpPr txBox="1"/>
          <p:nvPr/>
        </p:nvSpPr>
        <p:spPr bwMode="auto">
          <a:xfrm>
            <a:off x="8315506" y="3785078"/>
            <a:ext cx="7032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FFFFFF"/>
                </a:solidFill>
              </a:rPr>
              <a:t>Pollution</a:t>
            </a:r>
          </a:p>
          <a:p>
            <a:pPr>
              <a:defRPr/>
            </a:pPr>
            <a:endParaRPr lang="fr-FR" sz="1050" dirty="0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 flipH="1" flipV="1">
            <a:off x="1062038" y="1684338"/>
            <a:ext cx="5637212" cy="2001837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6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6637824" y="5929518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6" grpId="0" animBg="1"/>
      <p:bldP spid="37" grpId="0"/>
      <p:bldP spid="38" grpId="0"/>
      <p:bldP spid="39" grpId="0" animBg="1"/>
      <p:bldP spid="42" grpId="0"/>
      <p:bldP spid="43" grpId="0" animBg="1"/>
      <p:bldP spid="44" grpId="0" animBg="1"/>
      <p:bldP spid="45" grpId="0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14" name="Ellipse 38"/>
          <p:cNvSpPr>
            <a:spLocks noChangeArrowheads="1"/>
          </p:cNvSpPr>
          <p:nvPr/>
        </p:nvSpPr>
        <p:spPr bwMode="auto">
          <a:xfrm>
            <a:off x="3899902" y="5499513"/>
            <a:ext cx="525600" cy="504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843713" y="1590675"/>
            <a:ext cx="2233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2. Rapport quantitatif entre cause et sous-catégories erratiques</a:t>
            </a:r>
          </a:p>
        </p:txBody>
      </p:sp>
      <p:sp>
        <p:nvSpPr>
          <p:cNvPr id="17" name="Oval 60"/>
          <p:cNvSpPr>
            <a:spLocks noChangeArrowheads="1"/>
          </p:cNvSpPr>
          <p:nvPr/>
        </p:nvSpPr>
        <p:spPr bwMode="auto">
          <a:xfrm>
            <a:off x="6699250" y="2471738"/>
            <a:ext cx="825500" cy="8255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59625" y="3462338"/>
            <a:ext cx="15430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Chine (1958-1962)   30M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32600" y="2657475"/>
            <a:ext cx="671513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FFFFFF"/>
                </a:solidFill>
              </a:rPr>
              <a:t>Famine </a:t>
            </a:r>
          </a:p>
          <a:p>
            <a:pPr>
              <a:defRPr/>
            </a:pPr>
            <a:r>
              <a:rPr lang="fr-FR" sz="1050" b="1" dirty="0">
                <a:solidFill>
                  <a:srgbClr val="FFFFFF"/>
                </a:solidFill>
              </a:rPr>
              <a:t>100M</a:t>
            </a:r>
          </a:p>
          <a:p>
            <a:pPr>
              <a:defRPr/>
            </a:pP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53288" y="3763963"/>
            <a:ext cx="14493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URSS (1921-1922)   9M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70725" y="4065588"/>
            <a:ext cx="16319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URSS (1932-1934)   7M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274050" y="4248150"/>
            <a:ext cx="439738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050" dirty="0"/>
          </a:p>
          <a:p>
            <a:pPr>
              <a:defRPr/>
            </a:pPr>
            <a:r>
              <a:rPr lang="fr-FR" sz="1050" b="1" dirty="0"/>
              <a:t>46M</a:t>
            </a:r>
          </a:p>
          <a:p>
            <a:pPr>
              <a:defRPr/>
            </a:pPr>
            <a:endParaRPr lang="fr-FR" sz="105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8274050" y="4392613"/>
            <a:ext cx="5064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35"/>
          <p:cNvSpPr>
            <a:spLocks noChangeShapeType="1"/>
          </p:cNvSpPr>
          <p:nvPr/>
        </p:nvSpPr>
        <p:spPr bwMode="auto">
          <a:xfrm flipH="1">
            <a:off x="5305425" y="3336925"/>
            <a:ext cx="1538288" cy="22669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Ellipse 43"/>
          <p:cNvSpPr>
            <a:spLocks noChangeArrowheads="1"/>
          </p:cNvSpPr>
          <p:nvPr/>
        </p:nvSpPr>
        <p:spPr bwMode="auto">
          <a:xfrm>
            <a:off x="4397375" y="6269038"/>
            <a:ext cx="273050" cy="263525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6" name="Ellipse 44"/>
          <p:cNvSpPr>
            <a:spLocks noChangeArrowheads="1"/>
          </p:cNvSpPr>
          <p:nvPr/>
        </p:nvSpPr>
        <p:spPr bwMode="auto">
          <a:xfrm>
            <a:off x="5086350" y="6273800"/>
            <a:ext cx="271463" cy="265113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559800" y="4248150"/>
            <a:ext cx="484188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050" dirty="0"/>
          </a:p>
          <a:p>
            <a:pPr>
              <a:defRPr/>
            </a:pPr>
            <a:r>
              <a:rPr lang="fr-FR" sz="1050" b="1" dirty="0">
                <a:solidFill>
                  <a:srgbClr val="C00000"/>
                </a:solidFill>
              </a:rPr>
              <a:t>/ 100</a:t>
            </a:r>
          </a:p>
          <a:p>
            <a:pPr>
              <a:defRPr/>
            </a:pPr>
            <a:endParaRPr lang="fr-FR" sz="1050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637031" y="5922963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Ellipse 1"/>
          <p:cNvSpPr>
            <a:spLocks noChangeAspect="1" noChangeArrowheads="1"/>
          </p:cNvSpPr>
          <p:nvPr/>
        </p:nvSpPr>
        <p:spPr bwMode="auto">
          <a:xfrm>
            <a:off x="4470144" y="5436276"/>
            <a:ext cx="828000" cy="828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6740371" y="4782031"/>
            <a:ext cx="2221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100  </a:t>
            </a:r>
            <a:r>
              <a:rPr lang="fr-FR" altLang="fr-FR" sz="1400" dirty="0" smtClean="0">
                <a:solidFill>
                  <a:srgbClr val="8F8F8F"/>
                </a:solidFill>
                <a:latin typeface="Calibri" panose="020F0502020204030204" pitchFamily="34" charset="0"/>
              </a:rPr>
              <a:t>= total pour ces deux entités? Ou total général?</a:t>
            </a:r>
            <a:endParaRPr lang="fr-FR" altLang="fr-FR" sz="1400" dirty="0">
              <a:solidFill>
                <a:srgbClr val="8F8F8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2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7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843713" y="1590675"/>
            <a:ext cx="2233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2. Rapport quantitatif entre cause et sous-catégories erratiques</a:t>
            </a:r>
          </a:p>
        </p:txBody>
      </p:sp>
      <p:sp>
        <p:nvSpPr>
          <p:cNvPr id="16" name="Oval 60"/>
          <p:cNvSpPr>
            <a:spLocks noChangeArrowheads="1"/>
          </p:cNvSpPr>
          <p:nvPr/>
        </p:nvSpPr>
        <p:spPr bwMode="auto">
          <a:xfrm>
            <a:off x="7083425" y="2492375"/>
            <a:ext cx="1571625" cy="15716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ctr"/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16825" y="3076575"/>
            <a:ext cx="657225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FFFFFF"/>
                </a:solidFill>
              </a:rPr>
              <a:t>Cancer </a:t>
            </a:r>
          </a:p>
          <a:p>
            <a:pPr>
              <a:defRPr/>
            </a:pPr>
            <a:r>
              <a:rPr lang="fr-FR" sz="1050" b="1" dirty="0">
                <a:solidFill>
                  <a:srgbClr val="FFFFFF"/>
                </a:solidFill>
              </a:rPr>
              <a:t>530M</a:t>
            </a:r>
          </a:p>
          <a:p>
            <a:pPr>
              <a:defRPr/>
            </a:pPr>
            <a:endParaRPr lang="fr-FR" sz="1050" dirty="0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37513" y="4248150"/>
            <a:ext cx="522287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050" dirty="0"/>
          </a:p>
          <a:p>
            <a:pPr>
              <a:defRPr/>
            </a:pPr>
            <a:r>
              <a:rPr lang="fr-FR" sz="1050" b="1" dirty="0"/>
              <a:t>534M</a:t>
            </a:r>
          </a:p>
          <a:p>
            <a:pPr>
              <a:defRPr/>
            </a:pPr>
            <a:endParaRPr lang="fr-FR" sz="1050" dirty="0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>
            <a:off x="5915025" y="3300413"/>
            <a:ext cx="1047750" cy="3206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8559800" y="4248150"/>
            <a:ext cx="484188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050" dirty="0"/>
          </a:p>
          <a:p>
            <a:pPr>
              <a:defRPr/>
            </a:pPr>
            <a:r>
              <a:rPr lang="fr-FR" sz="1050" b="1" dirty="0">
                <a:solidFill>
                  <a:srgbClr val="C00000"/>
                </a:solidFill>
              </a:rPr>
              <a:t>/ 530</a:t>
            </a:r>
          </a:p>
          <a:p>
            <a:pPr>
              <a:defRPr/>
            </a:pPr>
            <a:endParaRPr lang="fr-FR" sz="1050" dirty="0"/>
          </a:p>
        </p:txBody>
      </p:sp>
      <p:sp>
        <p:nvSpPr>
          <p:cNvPr id="22" name="ZoneTexte 21"/>
          <p:cNvSpPr txBox="1"/>
          <p:nvPr/>
        </p:nvSpPr>
        <p:spPr bwMode="auto">
          <a:xfrm>
            <a:off x="6738939" y="4414838"/>
            <a:ext cx="13446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Foie + Bouche + …</a:t>
            </a:r>
          </a:p>
        </p:txBody>
      </p:sp>
      <p:sp>
        <p:nvSpPr>
          <p:cNvPr id="23" name="Ellipse 27"/>
          <p:cNvSpPr>
            <a:spLocks noChangeArrowheads="1"/>
          </p:cNvSpPr>
          <p:nvPr/>
        </p:nvSpPr>
        <p:spPr bwMode="auto">
          <a:xfrm>
            <a:off x="6160044" y="3582375"/>
            <a:ext cx="360000" cy="36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4" name="Ellipse 28"/>
          <p:cNvSpPr>
            <a:spLocks noChangeArrowheads="1"/>
          </p:cNvSpPr>
          <p:nvPr/>
        </p:nvSpPr>
        <p:spPr bwMode="auto">
          <a:xfrm>
            <a:off x="5915025" y="3064750"/>
            <a:ext cx="396000" cy="396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646249" y="6011732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Ellipse 27"/>
          <p:cNvSpPr>
            <a:spLocks noChangeArrowheads="1"/>
          </p:cNvSpPr>
          <p:nvPr/>
        </p:nvSpPr>
        <p:spPr bwMode="auto">
          <a:xfrm>
            <a:off x="6160044" y="4145487"/>
            <a:ext cx="360000" cy="36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8" name="Ellipse 27"/>
          <p:cNvSpPr>
            <a:spLocks noChangeArrowheads="1"/>
          </p:cNvSpPr>
          <p:nvPr/>
        </p:nvSpPr>
        <p:spPr bwMode="auto">
          <a:xfrm>
            <a:off x="5052885" y="5064221"/>
            <a:ext cx="360000" cy="360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9" name="Ellipse 28"/>
          <p:cNvSpPr>
            <a:spLocks noChangeArrowheads="1"/>
          </p:cNvSpPr>
          <p:nvPr/>
        </p:nvSpPr>
        <p:spPr bwMode="auto">
          <a:xfrm>
            <a:off x="4398705" y="4949667"/>
            <a:ext cx="432000" cy="432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0" name="Ellipse 29"/>
          <p:cNvSpPr>
            <a:spLocks noChangeAspect="1" noChangeArrowheads="1"/>
          </p:cNvSpPr>
          <p:nvPr/>
        </p:nvSpPr>
        <p:spPr bwMode="auto">
          <a:xfrm>
            <a:off x="3945146" y="2898375"/>
            <a:ext cx="576000" cy="576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1" name="Ellipse 30"/>
          <p:cNvSpPr>
            <a:spLocks noChangeAspect="1" noChangeArrowheads="1"/>
          </p:cNvSpPr>
          <p:nvPr/>
        </p:nvSpPr>
        <p:spPr bwMode="auto">
          <a:xfrm>
            <a:off x="3526082" y="3677487"/>
            <a:ext cx="648000" cy="648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2" name="Ellipse 31"/>
          <p:cNvSpPr>
            <a:spLocks noChangeAspect="1" noChangeArrowheads="1"/>
          </p:cNvSpPr>
          <p:nvPr/>
        </p:nvSpPr>
        <p:spPr bwMode="auto">
          <a:xfrm>
            <a:off x="5395039" y="2663743"/>
            <a:ext cx="432000" cy="432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3" name="Ellipse 32"/>
          <p:cNvSpPr>
            <a:spLocks noChangeAspect="1" noChangeArrowheads="1"/>
          </p:cNvSpPr>
          <p:nvPr/>
        </p:nvSpPr>
        <p:spPr bwMode="auto">
          <a:xfrm>
            <a:off x="4648240" y="2591743"/>
            <a:ext cx="504000" cy="504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5" name="Ellipse 34"/>
          <p:cNvSpPr>
            <a:spLocks noChangeAspect="1" noChangeArrowheads="1"/>
          </p:cNvSpPr>
          <p:nvPr/>
        </p:nvSpPr>
        <p:spPr bwMode="auto">
          <a:xfrm>
            <a:off x="3921562" y="4532179"/>
            <a:ext cx="432000" cy="432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6" name="Ellipse 35"/>
          <p:cNvSpPr>
            <a:spLocks noChangeAspect="1" noChangeArrowheads="1"/>
          </p:cNvSpPr>
          <p:nvPr/>
        </p:nvSpPr>
        <p:spPr bwMode="auto">
          <a:xfrm>
            <a:off x="5714672" y="4744723"/>
            <a:ext cx="756000" cy="756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6636624" y="4857890"/>
            <a:ext cx="2465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 smtClean="0">
                <a:solidFill>
                  <a:srgbClr val="8F8F8F"/>
                </a:solidFill>
                <a:latin typeface="Calibri" panose="020F0502020204030204" pitchFamily="34" charset="0"/>
              </a:rPr>
              <a:t>Somme des parties &gt; somme ?</a:t>
            </a:r>
            <a:endParaRPr lang="fr-FR" altLang="fr-FR" sz="1400" dirty="0">
              <a:solidFill>
                <a:srgbClr val="8F8F8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673850" y="1695450"/>
            <a:ext cx="242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3. Catégorisation liée à des éléments d’opinion, non factuels.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2431915" y="1103966"/>
            <a:ext cx="2581412" cy="2405063"/>
          </a:xfrm>
          <a:prstGeom prst="rect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657362" y="5940130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9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01" y="874713"/>
            <a:ext cx="4773045" cy="4981444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88900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1325" y="6011732"/>
            <a:ext cx="482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6673850" y="1695450"/>
            <a:ext cx="2425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3. Catégorisation liée à des éléments d’opinion, non factuels.</a:t>
            </a:r>
          </a:p>
        </p:txBody>
      </p:sp>
      <p:pic>
        <p:nvPicPr>
          <p:cNvPr id="1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1" t="15239" r="28783" b="49666"/>
          <a:stretch>
            <a:fillRect/>
          </a:stretch>
        </p:blipFill>
        <p:spPr bwMode="auto">
          <a:xfrm>
            <a:off x="442048" y="1030288"/>
            <a:ext cx="4485552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444500" y="1038225"/>
            <a:ext cx="4479925" cy="47148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38100" dist="76200" dir="30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endParaRPr lang="fr-FR" altLang="fr-FR"/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5673725" y="3908425"/>
            <a:ext cx="717550" cy="254000"/>
          </a:xfrm>
          <a:prstGeom prst="rect">
            <a:avLst/>
          </a:prstGeom>
          <a:noFill/>
          <a:extLst/>
        </p:spPr>
        <p:txBody>
          <a:bodyPr wrap="none">
            <a:spAutoFit/>
          </a:bodyPr>
          <a:lstStyle>
            <a:defPPr>
              <a:defRPr lang="fr-FR"/>
            </a:defPPr>
            <a:lvl1pPr algn="r">
              <a:defRPr sz="1050"/>
            </a:lvl1pPr>
          </a:lstStyle>
          <a:p>
            <a:pPr>
              <a:defRPr/>
            </a:pPr>
            <a:r>
              <a:rPr lang="en-GB" altLang="fr-FR" dirty="0" err="1"/>
              <a:t>meurtres</a:t>
            </a:r>
            <a:endParaRPr lang="en-GB" altLang="fr-FR" dirty="0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H="1" flipV="1">
            <a:off x="4831177" y="3900401"/>
            <a:ext cx="761019" cy="191267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Ellipse 23"/>
          <p:cNvSpPr>
            <a:spLocks noChangeArrowheads="1"/>
          </p:cNvSpPr>
          <p:nvPr/>
        </p:nvSpPr>
        <p:spPr bwMode="auto">
          <a:xfrm>
            <a:off x="2816225" y="2216150"/>
            <a:ext cx="2124000" cy="2124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2" name="Ellipse 26"/>
          <p:cNvSpPr>
            <a:spLocks noChangeArrowheads="1"/>
          </p:cNvSpPr>
          <p:nvPr/>
        </p:nvSpPr>
        <p:spPr bwMode="auto">
          <a:xfrm>
            <a:off x="1447241" y="3991879"/>
            <a:ext cx="1584000" cy="1584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946150" y="6067425"/>
            <a:ext cx="3351213" cy="415925"/>
          </a:xfrm>
          <a:prstGeom prst="rect">
            <a:avLst/>
          </a:prstGeom>
          <a:noFill/>
          <a:extLst/>
        </p:spPr>
        <p:txBody>
          <a:bodyPr wrap="none">
            <a:spAutoFit/>
          </a:bodyPr>
          <a:lstStyle>
            <a:defPPr>
              <a:defRPr lang="fr-FR"/>
            </a:defPPr>
            <a:lvl1pPr algn="r">
              <a:defRPr sz="1050"/>
            </a:lvl1pPr>
          </a:lstStyle>
          <a:p>
            <a:pPr algn="ctr">
              <a:defRPr/>
            </a:pPr>
            <a:r>
              <a:rPr lang="en-GB" altLang="fr-FR" dirty="0" smtClean="0"/>
              <a:t>Suicide, </a:t>
            </a:r>
            <a:r>
              <a:rPr lang="en-GB" altLang="fr-FR" dirty="0" smtClean="0"/>
              <a:t>sous-</a:t>
            </a:r>
            <a:r>
              <a:rPr lang="en-GB" altLang="fr-FR" dirty="0" err="1" smtClean="0"/>
              <a:t>catégorie</a:t>
            </a:r>
            <a:r>
              <a:rPr lang="en-GB" altLang="fr-FR" dirty="0" smtClean="0"/>
              <a:t> “</a:t>
            </a:r>
            <a:r>
              <a:rPr lang="en-GB" altLang="fr-FR" dirty="0" err="1" smtClean="0"/>
              <a:t>sorte</a:t>
            </a:r>
            <a:r>
              <a:rPr lang="en-GB" altLang="fr-FR" dirty="0" smtClean="0"/>
              <a:t> </a:t>
            </a:r>
            <a:r>
              <a:rPr lang="en-GB" altLang="fr-FR" dirty="0" smtClean="0"/>
              <a:t>de </a:t>
            </a:r>
            <a:r>
              <a:rPr lang="en-GB" altLang="fr-FR" dirty="0" err="1" smtClean="0"/>
              <a:t>meurtre</a:t>
            </a:r>
            <a:r>
              <a:rPr lang="en-GB" altLang="fr-FR" dirty="0" smtClean="0"/>
              <a:t>”</a:t>
            </a:r>
          </a:p>
          <a:p>
            <a:pPr algn="ctr">
              <a:defRPr/>
            </a:pPr>
            <a:r>
              <a:rPr lang="en-GB" altLang="fr-FR" dirty="0" smtClean="0"/>
              <a:t>Est-</a:t>
            </a:r>
            <a:r>
              <a:rPr lang="en-GB" altLang="fr-FR" dirty="0" err="1" smtClean="0"/>
              <a:t>ce</a:t>
            </a:r>
            <a:r>
              <a:rPr lang="en-GB" altLang="fr-FR" dirty="0" smtClean="0"/>
              <a:t> un fait </a:t>
            </a:r>
            <a:r>
              <a:rPr lang="en-GB" altLang="fr-FR" dirty="0" err="1" smtClean="0"/>
              <a:t>ou</a:t>
            </a:r>
            <a:r>
              <a:rPr lang="en-GB" altLang="fr-FR" dirty="0" smtClean="0"/>
              <a:t> un </a:t>
            </a:r>
            <a:r>
              <a:rPr lang="en-GB" altLang="fr-FR" dirty="0" err="1" smtClean="0"/>
              <a:t>choix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d’opinion</a:t>
            </a:r>
            <a:r>
              <a:rPr lang="en-GB" altLang="fr-FR" dirty="0" smtClean="0"/>
              <a:t>, un point de </a:t>
            </a:r>
            <a:r>
              <a:rPr lang="en-GB" altLang="fr-FR" dirty="0" err="1" smtClean="0"/>
              <a:t>vue</a:t>
            </a:r>
            <a:r>
              <a:rPr lang="en-GB" altLang="fr-FR" dirty="0" smtClean="0"/>
              <a:t>?</a:t>
            </a:r>
            <a:endParaRPr lang="en-GB" altLang="fr-FR" dirty="0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H="1" flipV="1">
            <a:off x="2219541" y="5592220"/>
            <a:ext cx="9527" cy="475625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60"/>
          <p:cNvSpPr txBox="1">
            <a:spLocks noChangeArrowheads="1"/>
          </p:cNvSpPr>
          <p:nvPr/>
        </p:nvSpPr>
        <p:spPr bwMode="auto">
          <a:xfrm>
            <a:off x="5211686" y="2498598"/>
            <a:ext cx="2628697" cy="900246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fr-FR"/>
            </a:defPPr>
            <a:lvl1pPr algn="r">
              <a:defRPr sz="1050"/>
            </a:lvl1pPr>
          </a:lstStyle>
          <a:p>
            <a:pPr algn="l">
              <a:defRPr/>
            </a:pPr>
            <a:r>
              <a:rPr lang="en-GB" altLang="fr-FR" dirty="0" err="1"/>
              <a:t>Peine</a:t>
            </a:r>
            <a:r>
              <a:rPr lang="en-GB" altLang="fr-FR" dirty="0"/>
              <a:t> de </a:t>
            </a:r>
            <a:r>
              <a:rPr lang="en-GB" altLang="fr-FR" dirty="0" smtClean="0"/>
              <a:t>mort</a:t>
            </a:r>
          </a:p>
          <a:p>
            <a:pPr algn="l">
              <a:defRPr/>
            </a:pPr>
            <a:r>
              <a:rPr lang="en-GB" altLang="fr-FR" dirty="0" err="1" smtClean="0"/>
              <a:t>Placée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en</a:t>
            </a:r>
            <a:r>
              <a:rPr lang="en-GB" altLang="fr-FR" dirty="0" smtClean="0"/>
              <a:t> sous-</a:t>
            </a:r>
            <a:r>
              <a:rPr lang="en-GB" altLang="fr-FR" dirty="0" err="1" smtClean="0"/>
              <a:t>catégorie</a:t>
            </a:r>
            <a:r>
              <a:rPr lang="en-GB" altLang="fr-FR" dirty="0" smtClean="0"/>
              <a:t> de “</a:t>
            </a:r>
            <a:r>
              <a:rPr lang="en-GB" altLang="fr-FR" dirty="0" err="1" smtClean="0"/>
              <a:t>meurtres</a:t>
            </a:r>
            <a:r>
              <a:rPr lang="en-GB" altLang="fr-FR" dirty="0" smtClean="0"/>
              <a:t>”</a:t>
            </a:r>
            <a:endParaRPr lang="en-GB" altLang="fr-FR" dirty="0" smtClean="0"/>
          </a:p>
          <a:p>
            <a:pPr algn="l">
              <a:defRPr/>
            </a:pPr>
            <a:endParaRPr lang="en-GB" altLang="fr-FR" dirty="0" smtClean="0"/>
          </a:p>
          <a:p>
            <a:pPr algn="l">
              <a:defRPr/>
            </a:pPr>
            <a:r>
              <a:rPr lang="en-GB" altLang="fr-FR" dirty="0" smtClean="0"/>
              <a:t>Fait, </a:t>
            </a:r>
            <a:r>
              <a:rPr lang="en-GB" altLang="fr-FR" dirty="0" err="1" smtClean="0"/>
              <a:t>ou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élément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d’opinion</a:t>
            </a:r>
            <a:r>
              <a:rPr lang="en-GB" altLang="fr-FR" dirty="0" smtClean="0"/>
              <a:t>?</a:t>
            </a:r>
            <a:endParaRPr lang="en-GB" altLang="fr-FR" dirty="0" smtClean="0"/>
          </a:p>
          <a:p>
            <a:pPr algn="l">
              <a:defRPr/>
            </a:pPr>
            <a:endParaRPr lang="en-GB" altLang="fr-FR" dirty="0"/>
          </a:p>
        </p:txBody>
      </p:sp>
      <p:sp>
        <p:nvSpPr>
          <p:cNvPr id="27" name="Line 61"/>
          <p:cNvSpPr>
            <a:spLocks noChangeShapeType="1"/>
          </p:cNvSpPr>
          <p:nvPr/>
        </p:nvSpPr>
        <p:spPr bwMode="auto">
          <a:xfrm flipH="1" flipV="1">
            <a:off x="3872852" y="1606713"/>
            <a:ext cx="1428722" cy="788827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557463" y="1100138"/>
            <a:ext cx="1251980" cy="481824"/>
          </a:xfrm>
          <a:prstGeom prst="rect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>
                <a:solidFill>
                  <a:schemeClr val="bg2"/>
                </a:solidFill>
                <a:latin typeface="Calibri Light" panose="020F0302020204030204" pitchFamily="34" charset="0"/>
              </a:rPr>
              <a:t>V_rep     </a:t>
            </a:r>
            <a:r>
              <a:rPr lang="fr-FR" altLang="fr-FR" sz="800">
                <a:solidFill>
                  <a:schemeClr val="bg2"/>
                </a:solidFill>
                <a:latin typeface="Calibri Light" panose="020F0302020204030204" pitchFamily="34" charset="0"/>
              </a:rPr>
              <a:t>[a repository of data/info/knowledge visualisation solutions]</a:t>
            </a:r>
          </a:p>
        </p:txBody>
      </p:sp>
      <p:pic>
        <p:nvPicPr>
          <p:cNvPr id="14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843713" y="99853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latin typeface="Calibri" panose="020F0502020204030204" pitchFamily="34" charset="0"/>
              </a:rPr>
              <a:t>Problèmes de méthode  et ambiguïtés de lecture</a:t>
            </a: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6843713" y="1590675"/>
            <a:ext cx="2233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4. Recouvrements entre catégories non explicites</a:t>
            </a:r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 flipH="1">
            <a:off x="1866900" y="2681288"/>
            <a:ext cx="4976813" cy="555625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Ellipse 23"/>
          <p:cNvSpPr>
            <a:spLocks noChangeArrowheads="1"/>
          </p:cNvSpPr>
          <p:nvPr/>
        </p:nvSpPr>
        <p:spPr bwMode="auto">
          <a:xfrm>
            <a:off x="1235935" y="3248114"/>
            <a:ext cx="828000" cy="828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0" name="Ellipse 26"/>
          <p:cNvSpPr>
            <a:spLocks noChangeArrowheads="1"/>
          </p:cNvSpPr>
          <p:nvPr/>
        </p:nvSpPr>
        <p:spPr bwMode="auto">
          <a:xfrm>
            <a:off x="262712" y="2684333"/>
            <a:ext cx="972000" cy="972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19875" y="2274888"/>
            <a:ext cx="1536700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Catégorie « idéologie, </a:t>
            </a:r>
          </a:p>
          <a:p>
            <a:pPr algn="r">
              <a:defRPr/>
            </a:pPr>
            <a:r>
              <a:rPr lang="fr-FR" sz="1050" dirty="0"/>
              <a:t>Cause de mortalité</a:t>
            </a:r>
          </a:p>
          <a:p>
            <a:pPr algn="r">
              <a:defRPr/>
            </a:pPr>
            <a:r>
              <a:rPr lang="fr-FR" sz="1050" dirty="0"/>
              <a:t>&gt; Chine</a:t>
            </a:r>
          </a:p>
          <a:p>
            <a:pPr algn="r">
              <a:defRPr/>
            </a:pPr>
            <a:r>
              <a:rPr lang="fr-FR" sz="1050" dirty="0"/>
              <a:t>&gt; URSS</a:t>
            </a:r>
          </a:p>
        </p:txBody>
      </p:sp>
      <p:sp>
        <p:nvSpPr>
          <p:cNvPr id="22" name="Ellipse 36"/>
          <p:cNvSpPr>
            <a:spLocks noChangeArrowheads="1"/>
          </p:cNvSpPr>
          <p:nvPr/>
        </p:nvSpPr>
        <p:spPr bwMode="auto">
          <a:xfrm>
            <a:off x="450850" y="3792538"/>
            <a:ext cx="661988" cy="642937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3" name="Ellipse 37"/>
          <p:cNvSpPr>
            <a:spLocks noChangeArrowheads="1"/>
          </p:cNvSpPr>
          <p:nvPr/>
        </p:nvSpPr>
        <p:spPr bwMode="auto">
          <a:xfrm>
            <a:off x="1112838" y="4140200"/>
            <a:ext cx="427037" cy="415925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5" name="Ellipse 38"/>
          <p:cNvSpPr>
            <a:spLocks noChangeArrowheads="1"/>
          </p:cNvSpPr>
          <p:nvPr/>
        </p:nvSpPr>
        <p:spPr bwMode="auto">
          <a:xfrm>
            <a:off x="4483878" y="5454262"/>
            <a:ext cx="822813" cy="799566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6" name="Ellipse 41"/>
          <p:cNvSpPr>
            <a:spLocks noChangeArrowheads="1"/>
          </p:cNvSpPr>
          <p:nvPr/>
        </p:nvSpPr>
        <p:spPr bwMode="auto">
          <a:xfrm>
            <a:off x="3921665" y="5521351"/>
            <a:ext cx="468000" cy="468000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7" name="Ellipse 43"/>
          <p:cNvSpPr>
            <a:spLocks noChangeArrowheads="1"/>
          </p:cNvSpPr>
          <p:nvPr/>
        </p:nvSpPr>
        <p:spPr bwMode="auto">
          <a:xfrm>
            <a:off x="4397806" y="6269310"/>
            <a:ext cx="272213" cy="264523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8" name="Ellipse 44"/>
          <p:cNvSpPr>
            <a:spLocks noChangeArrowheads="1"/>
          </p:cNvSpPr>
          <p:nvPr/>
        </p:nvSpPr>
        <p:spPr bwMode="auto">
          <a:xfrm>
            <a:off x="5085830" y="6274390"/>
            <a:ext cx="272213" cy="264523"/>
          </a:xfrm>
          <a:prstGeom prst="ellipse">
            <a:avLst/>
          </a:prstGeom>
          <a:solidFill>
            <a:srgbClr val="FFFFFF">
              <a:alpha val="9000"/>
            </a:srgbClr>
          </a:solidFill>
          <a:ln w="88900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endParaRPr lang="fr-FR" altLang="fr-FR">
              <a:sym typeface="Gill Sans Light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H="1">
            <a:off x="5358039" y="3176471"/>
            <a:ext cx="1990205" cy="2496334"/>
          </a:xfrm>
          <a:prstGeom prst="line">
            <a:avLst/>
          </a:prstGeom>
          <a:noFill/>
          <a:ln w="34925">
            <a:solidFill>
              <a:srgbClr val="C00000"/>
            </a:solidFill>
            <a:round/>
            <a:headEnd/>
            <a:tailEnd type="triangle" w="med" len="med"/>
          </a:ln>
          <a:effectLst>
            <a:outerShdw blurRad="38100" dist="35921" dir="2700000" algn="ctr" rotWithShape="0">
              <a:schemeClr val="tx1">
                <a:alpha val="5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ZoneTexte 29"/>
          <p:cNvSpPr txBox="1"/>
          <p:nvPr/>
        </p:nvSpPr>
        <p:spPr bwMode="auto">
          <a:xfrm>
            <a:off x="7472363" y="3017838"/>
            <a:ext cx="13176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1050" dirty="0"/>
              <a:t>Catégorie Famine,</a:t>
            </a:r>
          </a:p>
          <a:p>
            <a:pPr algn="r">
              <a:defRPr/>
            </a:pPr>
            <a:r>
              <a:rPr lang="fr-FR" sz="1050" dirty="0"/>
              <a:t>Cause de mortalité</a:t>
            </a:r>
          </a:p>
          <a:p>
            <a:pPr algn="r">
              <a:defRPr/>
            </a:pPr>
            <a:r>
              <a:rPr lang="fr-FR" sz="1050" dirty="0"/>
              <a:t>&gt; Chine</a:t>
            </a:r>
          </a:p>
          <a:p>
            <a:pPr algn="r">
              <a:defRPr/>
            </a:pPr>
            <a:r>
              <a:rPr lang="fr-FR" sz="1050" dirty="0"/>
              <a:t>&gt; URSS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796088" y="3830638"/>
            <a:ext cx="23479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Les mêmes morts, présents deux fois?</a:t>
            </a:r>
          </a:p>
          <a:p>
            <a:r>
              <a:rPr lang="fr-FR" altLang="fr-FR" sz="1400" dirty="0">
                <a:solidFill>
                  <a:srgbClr val="8F8F8F"/>
                </a:solidFill>
                <a:latin typeface="Calibri" panose="020F0502020204030204" pitchFamily="34" charset="0"/>
              </a:rPr>
              <a:t>On peut soustraire l’un à l’autre (20 M pour idéologie dont 9+7 = 16 pour famine?)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637824" y="5919985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826250" y="5340220"/>
            <a:ext cx="2247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Causes de mortalité au XXème siècle</a:t>
            </a:r>
          </a:p>
          <a:p>
            <a:pPr algn="r"/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D. McCandless (2012)</a:t>
            </a:r>
            <a:endParaRPr lang="fr-FR" altLang="fr-FR" sz="1600" i="1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6391275" y="30162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 vs. communication visuelle</a:t>
            </a:r>
          </a:p>
        </p:txBody>
      </p:sp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58763"/>
            <a:ext cx="6550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719888" y="1169988"/>
            <a:ext cx="215265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À première vue, faits &amp; information</a:t>
            </a:r>
          </a:p>
          <a:p>
            <a:pPr algn="r"/>
            <a:endParaRPr lang="fr-FR" altLang="fr-FR" sz="1400" dirty="0" smtClean="0">
              <a:latin typeface="Calibri" panose="020F0502020204030204" pitchFamily="34" charset="0"/>
            </a:endParaRPr>
          </a:p>
          <a:p>
            <a:pPr algn="r"/>
            <a:r>
              <a:rPr lang="fr-FR" altLang="fr-FR" sz="1400" dirty="0" smtClean="0">
                <a:latin typeface="Calibri" panose="020F0502020204030204" pitchFamily="34" charset="0"/>
              </a:rPr>
              <a:t>En regardant de plus près, des opinions cachées à l’intérieur  de ce qui se lit comme de l’information.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826250" y="3683000"/>
            <a:ext cx="2046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Ceci est un point de vue. Un message délivré. </a:t>
            </a:r>
          </a:p>
          <a:p>
            <a:pPr algn="r"/>
            <a:r>
              <a:rPr lang="fr-FR" altLang="fr-FR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Du subjectif.</a:t>
            </a:r>
          </a:p>
          <a:p>
            <a:pPr algn="r"/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635443" y="5905043"/>
            <a:ext cx="24279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D.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McCandless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 in Courrier International, n° 1153 </a:t>
            </a:r>
            <a:r>
              <a:rPr lang="fr-FR" altLang="fr-FR" sz="1000" dirty="0" err="1" smtClean="0">
                <a:solidFill>
                  <a:srgbClr val="989898"/>
                </a:solidFill>
                <a:latin typeface="Calibri" panose="020F0502020204030204" pitchFamily="34" charset="0"/>
              </a:rPr>
              <a:t>dec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 2012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6391275" y="485775"/>
            <a:ext cx="2686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communication visuelle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5113" y="1768475"/>
            <a:ext cx="2936875" cy="26209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83000" y="2355850"/>
            <a:ext cx="2755900" cy="2627313"/>
          </a:xfrm>
          <a:prstGeom prst="rect">
            <a:avLst/>
          </a:prstGeom>
          <a:solidFill>
            <a:srgbClr val="C0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0175" y="2386013"/>
            <a:ext cx="32686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>
                <a:latin typeface="Calibri" panose="020F0502020204030204" pitchFamily="34" charset="0"/>
              </a:rPr>
              <a:t>Montrer </a:t>
            </a:r>
            <a:r>
              <a:rPr lang="fr-FR" altLang="fr-FR" sz="1600" b="1">
                <a:latin typeface="Calibri" panose="020F0502020204030204" pitchFamily="34" charset="0"/>
              </a:rPr>
              <a:t>toutes</a:t>
            </a:r>
            <a:r>
              <a:rPr lang="fr-FR" altLang="fr-FR" sz="1600">
                <a:latin typeface="Calibri" panose="020F0502020204030204" pitchFamily="34" charset="0"/>
              </a:rPr>
              <a:t> les données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30175" y="2973388"/>
            <a:ext cx="26749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>
                <a:latin typeface="Calibri" panose="020F0502020204030204" pitchFamily="34" charset="0"/>
              </a:rPr>
              <a:t>Echelles de quantité respectées </a:t>
            </a:r>
          </a:p>
          <a:p>
            <a:endParaRPr lang="fr-FR" altLang="fr-FR" sz="1600">
              <a:latin typeface="Calibri" panose="020F0502020204030204" pitchFamily="34" charset="0"/>
            </a:endParaRPr>
          </a:p>
          <a:p>
            <a:endParaRPr lang="fr-FR" altLang="fr-FR" sz="1600">
              <a:latin typeface="Calibri" panose="020F0502020204030204" pitchFamily="34" charset="0"/>
            </a:endParaRPr>
          </a:p>
          <a:p>
            <a:r>
              <a:rPr lang="fr-FR" altLang="fr-FR" sz="1600">
                <a:latin typeface="Calibri" panose="020F0502020204030204" pitchFamily="34" charset="0"/>
              </a:rPr>
              <a:t>Protocoles, homogénéité des données</a:t>
            </a:r>
          </a:p>
        </p:txBody>
      </p:sp>
      <p:sp>
        <p:nvSpPr>
          <p:cNvPr id="18" name="Triangle isocèle 17"/>
          <p:cNvSpPr/>
          <p:nvPr/>
        </p:nvSpPr>
        <p:spPr>
          <a:xfrm rot="10800000">
            <a:off x="1100138" y="4710113"/>
            <a:ext cx="446087" cy="3841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683375" y="2027238"/>
            <a:ext cx="22764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>
                <a:latin typeface="Calibri" panose="020F0502020204030204" pitchFamily="34" charset="0"/>
              </a:rPr>
              <a:t>Choix dans les données montrées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77000" y="2800350"/>
            <a:ext cx="24828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>
                <a:latin typeface="Calibri" panose="020F0502020204030204" pitchFamily="34" charset="0"/>
              </a:rPr>
              <a:t>Maximiser l’effet visuel</a:t>
            </a:r>
          </a:p>
          <a:p>
            <a:pPr algn="r"/>
            <a:endParaRPr lang="fr-FR" altLang="fr-FR" sz="1600">
              <a:latin typeface="Calibri" panose="020F0502020204030204" pitchFamily="34" charset="0"/>
            </a:endParaRPr>
          </a:p>
          <a:p>
            <a:pPr algn="r"/>
            <a:r>
              <a:rPr lang="fr-FR" altLang="fr-FR" sz="1600">
                <a:latin typeface="Calibri" panose="020F0502020204030204" pitchFamily="34" charset="0"/>
              </a:rPr>
              <a:t>Protocoles d’acquisition de données</a:t>
            </a:r>
          </a:p>
          <a:p>
            <a:pPr algn="r"/>
            <a:r>
              <a:rPr lang="fr-FR" altLang="fr-FR" sz="1600">
                <a:latin typeface="Calibri" panose="020F0502020204030204" pitchFamily="34" charset="0"/>
              </a:rPr>
              <a:t>non homogènes</a:t>
            </a:r>
          </a:p>
        </p:txBody>
      </p:sp>
      <p:sp>
        <p:nvSpPr>
          <p:cNvPr id="21" name="Triangle isocèle 20"/>
          <p:cNvSpPr/>
          <p:nvPr/>
        </p:nvSpPr>
        <p:spPr>
          <a:xfrm rot="10800000">
            <a:off x="7626350" y="4518025"/>
            <a:ext cx="446088" cy="384175"/>
          </a:xfrm>
          <a:prstGeom prst="triangle">
            <a:avLst/>
          </a:prstGeom>
          <a:solidFill>
            <a:srgbClr val="C0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Espace réservé du texte 2"/>
          <p:cNvSpPr>
            <a:spLocks/>
          </p:cNvSpPr>
          <p:nvPr/>
        </p:nvSpPr>
        <p:spPr bwMode="auto">
          <a:xfrm>
            <a:off x="2752725" y="1044575"/>
            <a:ext cx="2686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 recoupements techniques, formels, </a:t>
            </a:r>
            <a:r>
              <a:rPr lang="fr-FR" altLang="fr-FR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mais </a:t>
            </a:r>
          </a:p>
        </p:txBody>
      </p:sp>
      <p:sp>
        <p:nvSpPr>
          <p:cNvPr id="23" name="Espace réservé du texte 2"/>
          <p:cNvSpPr>
            <a:spLocks/>
          </p:cNvSpPr>
          <p:nvPr/>
        </p:nvSpPr>
        <p:spPr bwMode="auto">
          <a:xfrm>
            <a:off x="-20638" y="485775"/>
            <a:ext cx="2686051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Visualisation d’informations</a:t>
            </a:r>
          </a:p>
        </p:txBody>
      </p:sp>
      <p:sp>
        <p:nvSpPr>
          <p:cNvPr id="24" name="Espace réservé du texte 2"/>
          <p:cNvSpPr>
            <a:spLocks/>
          </p:cNvSpPr>
          <p:nvPr/>
        </p:nvSpPr>
        <p:spPr bwMode="auto">
          <a:xfrm>
            <a:off x="3727450" y="485775"/>
            <a:ext cx="11715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vs. </a:t>
            </a:r>
          </a:p>
        </p:txBody>
      </p:sp>
      <p:sp>
        <p:nvSpPr>
          <p:cNvPr id="25" name="Triangle isocèle 24"/>
          <p:cNvSpPr/>
          <p:nvPr/>
        </p:nvSpPr>
        <p:spPr>
          <a:xfrm rot="10800000">
            <a:off x="1100138" y="985838"/>
            <a:ext cx="446087" cy="3841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Triangle isocèle 25"/>
          <p:cNvSpPr/>
          <p:nvPr/>
        </p:nvSpPr>
        <p:spPr>
          <a:xfrm rot="10800000">
            <a:off x="7626350" y="1012825"/>
            <a:ext cx="446088" cy="384175"/>
          </a:xfrm>
          <a:prstGeom prst="triangle">
            <a:avLst/>
          </a:prstGeom>
          <a:solidFill>
            <a:srgbClr val="C000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0175" y="5172075"/>
            <a:ext cx="4256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600" dirty="0"/>
              <a:t>Objectif: offrir un moyen d’assistance au raisonnement, faciliter la lecture de données massives, découvrir des tendances. La visualisation comme outil de travail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438776" y="5172075"/>
            <a:ext cx="3638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dirty="0"/>
              <a:t>Objectif:  produire un résultat de l’ordre de l’opinion, du message.</a:t>
            </a:r>
          </a:p>
          <a:p>
            <a:pPr algn="r"/>
            <a:r>
              <a:rPr lang="fr-FR" altLang="fr-FR" sz="1600" dirty="0"/>
              <a:t>La visualisation comme outil de communication, résultat final assertif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1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822</Words>
  <Application>Microsoft Office PowerPoint</Application>
  <PresentationFormat>Affichage à l'écran (4:3)</PresentationFormat>
  <Paragraphs>144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672</cp:revision>
  <dcterms:created xsi:type="dcterms:W3CDTF">2014-07-04T08:23:44Z</dcterms:created>
  <dcterms:modified xsi:type="dcterms:W3CDTF">2021-11-22T11:59:23Z</dcterms:modified>
</cp:coreProperties>
</file>