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2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85650"/>
    <a:srgbClr val="A40202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1210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21/11/2021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85348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9848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24993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982817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5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00533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748088" y="5911850"/>
            <a:ext cx="5351462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>
              <a:defRPr/>
            </a:pPr>
            <a:endParaRPr lang="fr-FR" altLang="fr-FR" sz="1000" dirty="0" smtClean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en-US" alt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Infosphere</a:t>
            </a:r>
            <a:r>
              <a:rPr lang="en-US" alt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one artefact, two metaphors, three sort criteria” (</a:t>
            </a:r>
            <a:r>
              <a:rPr lang="en-US" alt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</a:t>
            </a:r>
            <a:r>
              <a:rPr lang="en-US" alt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.)</a:t>
            </a:r>
          </a:p>
          <a:p>
            <a:pPr algn="r">
              <a:defRPr/>
            </a:pPr>
            <a:r>
              <a:rPr lang="en-US" alt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[in] Digital Heritage, </a:t>
            </a:r>
            <a:r>
              <a:rPr lang="en-US" alt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Archeolingua</a:t>
            </a:r>
            <a:r>
              <a:rPr lang="en-US" alt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Budapest 2008, ISBN 978-963-9911-01-7, pp. 362-367 </a:t>
            </a:r>
          </a:p>
        </p:txBody>
      </p:sp>
      <p:sp>
        <p:nvSpPr>
          <p:cNvPr id="8" name="Espace réservé du texte 2"/>
          <p:cNvSpPr>
            <a:spLocks/>
          </p:cNvSpPr>
          <p:nvPr/>
        </p:nvSpPr>
        <p:spPr bwMode="auto">
          <a:xfrm>
            <a:off x="4830763" y="378417"/>
            <a:ext cx="410368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Une </a:t>
            </a:r>
            <a:r>
              <a:rPr lang="fr-FR" altLang="fr-FR" sz="16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métaphore visuelle</a:t>
            </a:r>
          </a:p>
        </p:txBody>
      </p:sp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5933464" y="1243806"/>
            <a:ext cx="29273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Exploite les concepts de longitude </a:t>
            </a:r>
          </a:p>
          <a:p>
            <a:pPr algn="r"/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et de latitude d’un globe terrestre</a:t>
            </a:r>
          </a:p>
          <a:p>
            <a:pPr algn="r"/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pour </a:t>
            </a:r>
            <a:r>
              <a:rPr lang="fr-FR" altLang="fr-FR" sz="1400" b="1" dirty="0">
                <a:solidFill>
                  <a:srgbClr val="8F8F8F"/>
                </a:solidFill>
                <a:latin typeface="Calibri" panose="020F0502020204030204" pitchFamily="34" charset="0"/>
              </a:rPr>
              <a:t>filtrer des sources documentaires</a:t>
            </a:r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.</a:t>
            </a:r>
          </a:p>
          <a:p>
            <a:pPr algn="r"/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Chaque source documentaire va être distribuée aux intersections des méridiens et parallèles, en fonction de plusieurs critères.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426075" y="5524500"/>
            <a:ext cx="36512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Infosphere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J.Y.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Blaise, I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Dudek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(2008)</a:t>
            </a:r>
          </a:p>
        </p:txBody>
      </p:sp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688975"/>
            <a:ext cx="4321175" cy="344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Ellipse 11"/>
          <p:cNvSpPr/>
          <p:nvPr/>
        </p:nvSpPr>
        <p:spPr bwMode="auto">
          <a:xfrm>
            <a:off x="2160588" y="2724150"/>
            <a:ext cx="300037" cy="295275"/>
          </a:xfrm>
          <a:prstGeom prst="ellipse">
            <a:avLst/>
          </a:prstGeom>
          <a:solidFill>
            <a:srgbClr val="FFFFFF">
              <a:alpha val="2000"/>
            </a:srgbClr>
          </a:solidFill>
          <a:ln w="38100" cap="flat">
            <a:solidFill>
              <a:srgbClr val="A40202"/>
            </a:solidFill>
            <a:miter lim="400000"/>
          </a:ln>
          <a:effectLst>
            <a:outerShdw blurRad="50800" dist="50800" dir="3000000" algn="ctr" rotWithShape="0">
              <a:schemeClr val="tx1">
                <a:alpha val="99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2903538" y="2262188"/>
            <a:ext cx="300037" cy="295275"/>
          </a:xfrm>
          <a:prstGeom prst="ellipse">
            <a:avLst/>
          </a:prstGeom>
          <a:solidFill>
            <a:srgbClr val="FFFFFF">
              <a:alpha val="2000"/>
            </a:srgbClr>
          </a:solidFill>
          <a:ln w="38100" cap="flat">
            <a:solidFill>
              <a:srgbClr val="A40202"/>
            </a:solidFill>
            <a:miter lim="400000"/>
          </a:ln>
          <a:effectLst>
            <a:outerShdw blurRad="50800" dist="50800" dir="3000000" algn="ctr" rotWithShape="0">
              <a:schemeClr val="tx1">
                <a:alpha val="99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584200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fr-FR" sz="3600">
              <a:solidFill>
                <a:srgbClr val="FFFFFF"/>
              </a:solidFill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H="1" flipV="1">
            <a:off x="3286125" y="2462213"/>
            <a:ext cx="2886075" cy="211137"/>
          </a:xfrm>
          <a:prstGeom prst="straightConnector1">
            <a:avLst/>
          </a:prstGeom>
          <a:noFill/>
          <a:ln w="25400" cap="flat">
            <a:solidFill>
              <a:srgbClr val="A40202"/>
            </a:solidFill>
            <a:prstDash val="solid"/>
            <a:miter lim="400000"/>
            <a:tailEnd type="triangle"/>
          </a:ln>
          <a:effectLst>
            <a:outerShdw blurRad="50800" dist="50800" dir="3000000" algn="ctr" rotWithShape="0">
              <a:schemeClr val="tx1">
                <a:alpha val="99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Connecteur droit avec flèche 14"/>
          <p:cNvCxnSpPr/>
          <p:nvPr/>
        </p:nvCxnSpPr>
        <p:spPr>
          <a:xfrm flipH="1">
            <a:off x="2541588" y="2701925"/>
            <a:ext cx="3549650" cy="206375"/>
          </a:xfrm>
          <a:prstGeom prst="straightConnector1">
            <a:avLst/>
          </a:prstGeom>
          <a:noFill/>
          <a:ln w="25400" cap="flat">
            <a:solidFill>
              <a:srgbClr val="A40202"/>
            </a:solidFill>
            <a:prstDash val="solid"/>
            <a:miter lim="400000"/>
            <a:tailEnd type="triangle"/>
          </a:ln>
          <a:effectLst>
            <a:outerShdw blurRad="50800" dist="50800" dir="3000000" algn="ctr" rotWithShape="0">
              <a:schemeClr val="tx1">
                <a:alpha val="99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463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9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748088" y="5911850"/>
            <a:ext cx="5351462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>
              <a:defRPr/>
            </a:pPr>
            <a:endParaRPr lang="fr-FR" altLang="fr-FR" sz="1000" dirty="0" smtClean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en-US" alt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Infosphere</a:t>
            </a:r>
            <a:r>
              <a:rPr lang="en-US" alt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one artefact, two metaphors, three sort criteria” (</a:t>
            </a:r>
            <a:r>
              <a:rPr lang="en-US" alt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</a:t>
            </a:r>
            <a:r>
              <a:rPr lang="en-US" alt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.)</a:t>
            </a:r>
          </a:p>
          <a:p>
            <a:pPr algn="r">
              <a:defRPr/>
            </a:pPr>
            <a:r>
              <a:rPr lang="en-US" alt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[in] Digital Heritage, </a:t>
            </a:r>
            <a:r>
              <a:rPr lang="en-US" alt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Archeolingua</a:t>
            </a:r>
            <a:r>
              <a:rPr lang="en-US" alt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Budapest 2008, ISBN 978-963-9911-01-7, pp. 362-367 </a:t>
            </a:r>
          </a:p>
        </p:txBody>
      </p:sp>
      <p:sp>
        <p:nvSpPr>
          <p:cNvPr id="8" name="Espace réservé du texte 2"/>
          <p:cNvSpPr>
            <a:spLocks/>
          </p:cNvSpPr>
          <p:nvPr/>
        </p:nvSpPr>
        <p:spPr bwMode="auto">
          <a:xfrm>
            <a:off x="4830763" y="378417"/>
            <a:ext cx="410368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Une </a:t>
            </a:r>
            <a:r>
              <a:rPr lang="fr-FR" altLang="fr-FR" sz="16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métaphore visuelle</a:t>
            </a:r>
          </a:p>
        </p:txBody>
      </p:sp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5933464" y="1243806"/>
            <a:ext cx="29273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Exploite les concepts de longitude </a:t>
            </a:r>
          </a:p>
          <a:p>
            <a:pPr algn="r"/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et de latitude d’un globe terrestre</a:t>
            </a:r>
          </a:p>
          <a:p>
            <a:pPr algn="r"/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pour filtrer des sources documentaires.</a:t>
            </a:r>
          </a:p>
          <a:p>
            <a:pPr algn="r"/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Chaque source documentaire va être distribuée aux intersections des méridiens et parallèles, en fonction de plusieurs </a:t>
            </a:r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critères: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426075" y="5524500"/>
            <a:ext cx="36512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Infosphere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J.Y.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Blaise, I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Dudek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(2008)</a:t>
            </a:r>
          </a:p>
        </p:txBody>
      </p:sp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688975"/>
            <a:ext cx="4321175" cy="344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6875462" y="3797301"/>
            <a:ext cx="2017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GB" altLang="fr-FR" sz="1200">
                <a:solidFill>
                  <a:srgbClr val="AD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South Pole - realistic</a:t>
            </a:r>
          </a:p>
          <a:p>
            <a:pPr algn="r"/>
            <a:r>
              <a:rPr lang="en-GB" altLang="fr-FR" sz="1200">
                <a:solidFill>
                  <a:srgbClr val="AD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North Pole - diagrammatic </a:t>
            </a: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V="1">
            <a:off x="3551238" y="407988"/>
            <a:ext cx="1687512" cy="1452562"/>
          </a:xfrm>
          <a:prstGeom prst="line">
            <a:avLst/>
          </a:prstGeom>
          <a:noFill/>
          <a:ln w="12700">
            <a:solidFill>
              <a:srgbClr val="AD0000"/>
            </a:solidFill>
            <a:prstDash val="dash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 flipV="1">
            <a:off x="3670300" y="1614488"/>
            <a:ext cx="1789113" cy="639762"/>
          </a:xfrm>
          <a:prstGeom prst="line">
            <a:avLst/>
          </a:prstGeom>
          <a:noFill/>
          <a:ln w="12700">
            <a:solidFill>
              <a:srgbClr val="AD0000"/>
            </a:solidFill>
            <a:prstDash val="dash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Arc 21"/>
          <p:cNvSpPr>
            <a:spLocks noChangeAspect="1"/>
          </p:cNvSpPr>
          <p:nvPr/>
        </p:nvSpPr>
        <p:spPr bwMode="auto">
          <a:xfrm rot="8100000" flipH="1">
            <a:off x="2491581" y="1261269"/>
            <a:ext cx="2900363" cy="2435225"/>
          </a:xfrm>
          <a:custGeom>
            <a:avLst/>
            <a:gdLst>
              <a:gd name="T0" fmla="*/ 786489 w 20674"/>
              <a:gd name="T1" fmla="*/ 0 h 20860"/>
              <a:gd name="T2" fmla="*/ 2900960 w 20674"/>
              <a:gd name="T3" fmla="*/ 1703947 h 20860"/>
              <a:gd name="T4" fmla="*/ 0 w 20674"/>
              <a:gd name="T5" fmla="*/ 2434044 h 208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74" h="20860" fill="none" extrusionOk="0">
                <a:moveTo>
                  <a:pt x="5605" y="-1"/>
                </a:moveTo>
                <a:cubicBezTo>
                  <a:pt x="12813" y="1936"/>
                  <a:pt x="18511" y="7458"/>
                  <a:pt x="20673" y="14603"/>
                </a:cubicBezTo>
              </a:path>
              <a:path w="20674" h="20860" stroke="0" extrusionOk="0">
                <a:moveTo>
                  <a:pt x="5605" y="-1"/>
                </a:moveTo>
                <a:cubicBezTo>
                  <a:pt x="12813" y="1936"/>
                  <a:pt x="18511" y="7458"/>
                  <a:pt x="20673" y="14603"/>
                </a:cubicBezTo>
                <a:lnTo>
                  <a:pt x="0" y="20860"/>
                </a:lnTo>
                <a:lnTo>
                  <a:pt x="5605" y="-1"/>
                </a:lnTo>
                <a:close/>
              </a:path>
            </a:pathLst>
          </a:custGeom>
          <a:noFill/>
          <a:ln w="12700">
            <a:solidFill>
              <a:srgbClr val="AD0000"/>
            </a:solidFill>
            <a:prstDash val="dash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3732213" y="2673350"/>
            <a:ext cx="1625600" cy="117475"/>
          </a:xfrm>
          <a:prstGeom prst="line">
            <a:avLst/>
          </a:prstGeom>
          <a:noFill/>
          <a:ln w="12700">
            <a:solidFill>
              <a:srgbClr val="AD0000"/>
            </a:solidFill>
            <a:prstDash val="dash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Line 29"/>
          <p:cNvSpPr>
            <a:spLocks noChangeShapeType="1"/>
          </p:cNvSpPr>
          <p:nvPr/>
        </p:nvSpPr>
        <p:spPr bwMode="auto">
          <a:xfrm>
            <a:off x="3662363" y="3382963"/>
            <a:ext cx="804862" cy="655637"/>
          </a:xfrm>
          <a:prstGeom prst="line">
            <a:avLst/>
          </a:prstGeom>
          <a:noFill/>
          <a:ln w="12700">
            <a:solidFill>
              <a:srgbClr val="AD0000"/>
            </a:solidFill>
            <a:prstDash val="dash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5426075" y="3463926"/>
            <a:ext cx="34544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GB" altLang="fr-FR" sz="1400" dirty="0" smtClean="0">
                <a:solidFill>
                  <a:srgbClr val="AD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B" altLang="fr-FR" sz="1400" dirty="0">
                <a:solidFill>
                  <a:srgbClr val="AD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 level of abstraction of the underlying data</a:t>
            </a:r>
            <a:r>
              <a:rPr lang="fr-FR" altLang="fr-FR" sz="1400" dirty="0">
                <a:solidFill>
                  <a:srgbClr val="AD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5721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3208338" y="3844942"/>
            <a:ext cx="3498850" cy="2774950"/>
            <a:chOff x="3208338" y="3844942"/>
            <a:chExt cx="3498850" cy="2774950"/>
          </a:xfrm>
        </p:grpSpPr>
        <p:pic>
          <p:nvPicPr>
            <p:cNvPr id="32" name="Picture 3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745" t="3719" r="510" b="8195"/>
            <a:stretch>
              <a:fillRect/>
            </a:stretch>
          </p:blipFill>
          <p:spPr bwMode="auto">
            <a:xfrm>
              <a:off x="3373438" y="3994167"/>
              <a:ext cx="3333750" cy="2625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3208338" y="3844942"/>
              <a:ext cx="177800" cy="277495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8" name="Espace réservé du texte 2"/>
          <p:cNvSpPr>
            <a:spLocks/>
          </p:cNvSpPr>
          <p:nvPr/>
        </p:nvSpPr>
        <p:spPr bwMode="auto">
          <a:xfrm>
            <a:off x="4830763" y="378417"/>
            <a:ext cx="410368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Une </a:t>
            </a:r>
            <a:r>
              <a:rPr lang="fr-FR" altLang="fr-FR" sz="16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métaphore visuelle</a:t>
            </a:r>
          </a:p>
        </p:txBody>
      </p:sp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5933464" y="1243806"/>
            <a:ext cx="29273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Exploite les concepts de longitude </a:t>
            </a:r>
          </a:p>
          <a:p>
            <a:pPr algn="r"/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et de latitude d’un globe terrestre</a:t>
            </a:r>
          </a:p>
          <a:p>
            <a:pPr algn="r"/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pour filtrer des sources documentaires.</a:t>
            </a:r>
          </a:p>
          <a:p>
            <a:pPr algn="r"/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Chaque source documentaire va être distribuée aux intersections des méridiens et parallèles, en fonction de plusieurs </a:t>
            </a:r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critères: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426075" y="5524500"/>
            <a:ext cx="36512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Infosphere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J.Y.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Blaise, I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Dudek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(2008)</a:t>
            </a:r>
          </a:p>
        </p:txBody>
      </p:sp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688975"/>
            <a:ext cx="4321175" cy="344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3551238" y="407988"/>
            <a:ext cx="1687512" cy="1452562"/>
          </a:xfrm>
          <a:prstGeom prst="line">
            <a:avLst/>
          </a:prstGeom>
          <a:noFill/>
          <a:ln w="12700">
            <a:solidFill>
              <a:srgbClr val="AD0000"/>
            </a:solidFill>
            <a:prstDash val="dash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V="1">
            <a:off x="3670300" y="1614488"/>
            <a:ext cx="1789113" cy="639762"/>
          </a:xfrm>
          <a:prstGeom prst="line">
            <a:avLst/>
          </a:prstGeom>
          <a:noFill/>
          <a:ln w="12700">
            <a:solidFill>
              <a:srgbClr val="AD0000"/>
            </a:solidFill>
            <a:prstDash val="dash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Arc 21"/>
          <p:cNvSpPr>
            <a:spLocks noChangeAspect="1"/>
          </p:cNvSpPr>
          <p:nvPr/>
        </p:nvSpPr>
        <p:spPr bwMode="auto">
          <a:xfrm rot="8100000" flipH="1">
            <a:off x="2491581" y="1261269"/>
            <a:ext cx="2900363" cy="2435225"/>
          </a:xfrm>
          <a:custGeom>
            <a:avLst/>
            <a:gdLst>
              <a:gd name="T0" fmla="*/ 786489 w 20674"/>
              <a:gd name="T1" fmla="*/ 0 h 20860"/>
              <a:gd name="T2" fmla="*/ 2900960 w 20674"/>
              <a:gd name="T3" fmla="*/ 1703947 h 20860"/>
              <a:gd name="T4" fmla="*/ 0 w 20674"/>
              <a:gd name="T5" fmla="*/ 2434044 h 208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74" h="20860" fill="none" extrusionOk="0">
                <a:moveTo>
                  <a:pt x="5605" y="-1"/>
                </a:moveTo>
                <a:cubicBezTo>
                  <a:pt x="12813" y="1936"/>
                  <a:pt x="18511" y="7458"/>
                  <a:pt x="20673" y="14603"/>
                </a:cubicBezTo>
              </a:path>
              <a:path w="20674" h="20860" stroke="0" extrusionOk="0">
                <a:moveTo>
                  <a:pt x="5605" y="-1"/>
                </a:moveTo>
                <a:cubicBezTo>
                  <a:pt x="12813" y="1936"/>
                  <a:pt x="18511" y="7458"/>
                  <a:pt x="20673" y="14603"/>
                </a:cubicBezTo>
                <a:lnTo>
                  <a:pt x="0" y="20860"/>
                </a:lnTo>
                <a:lnTo>
                  <a:pt x="5605" y="-1"/>
                </a:lnTo>
                <a:close/>
              </a:path>
            </a:pathLst>
          </a:custGeom>
          <a:noFill/>
          <a:ln w="12700">
            <a:solidFill>
              <a:srgbClr val="AD0000"/>
            </a:solidFill>
            <a:prstDash val="dash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3732213" y="2673350"/>
            <a:ext cx="1625600" cy="117475"/>
          </a:xfrm>
          <a:prstGeom prst="line">
            <a:avLst/>
          </a:prstGeom>
          <a:noFill/>
          <a:ln w="12700">
            <a:solidFill>
              <a:srgbClr val="AD0000"/>
            </a:solidFill>
            <a:prstDash val="dash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Line 29"/>
          <p:cNvSpPr>
            <a:spLocks noChangeShapeType="1"/>
          </p:cNvSpPr>
          <p:nvPr/>
        </p:nvSpPr>
        <p:spPr bwMode="auto">
          <a:xfrm>
            <a:off x="3662363" y="3382963"/>
            <a:ext cx="804862" cy="655637"/>
          </a:xfrm>
          <a:prstGeom prst="line">
            <a:avLst/>
          </a:prstGeom>
          <a:noFill/>
          <a:ln w="12700">
            <a:solidFill>
              <a:srgbClr val="AD0000"/>
            </a:solidFill>
            <a:prstDash val="dash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9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3759200"/>
            <a:ext cx="136525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88" y="4289425"/>
            <a:ext cx="1547812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688975"/>
            <a:ext cx="4321175" cy="344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1209675" y="3387725"/>
            <a:ext cx="511175" cy="398463"/>
          </a:xfrm>
          <a:prstGeom prst="line">
            <a:avLst/>
          </a:prstGeom>
          <a:noFill/>
          <a:ln w="9525">
            <a:solidFill>
              <a:srgbClr val="7A8AAA"/>
            </a:solidFill>
            <a:prstDash val="dash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 flipH="1">
            <a:off x="2163763" y="3589338"/>
            <a:ext cx="179387" cy="547687"/>
          </a:xfrm>
          <a:prstGeom prst="line">
            <a:avLst/>
          </a:prstGeom>
          <a:noFill/>
          <a:ln w="9525">
            <a:solidFill>
              <a:srgbClr val="7A8AAA"/>
            </a:solidFill>
            <a:prstDash val="dash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29"/>
          <p:cNvSpPr>
            <a:spLocks noChangeShapeType="1"/>
          </p:cNvSpPr>
          <p:nvPr/>
        </p:nvSpPr>
        <p:spPr bwMode="auto">
          <a:xfrm>
            <a:off x="3662363" y="3382963"/>
            <a:ext cx="804862" cy="655637"/>
          </a:xfrm>
          <a:prstGeom prst="line">
            <a:avLst/>
          </a:prstGeom>
          <a:noFill/>
          <a:ln w="9525">
            <a:solidFill>
              <a:srgbClr val="7A8AAA"/>
            </a:solidFill>
            <a:prstDash val="dash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7147391" y="3863975"/>
            <a:ext cx="16875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GB" altLang="fr-FR" sz="1400" dirty="0">
                <a:solidFill>
                  <a:srgbClr val="7A8AA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fr-FR" altLang="fr-FR" sz="1400" dirty="0">
                <a:solidFill>
                  <a:srgbClr val="7A8AA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Spatial </a:t>
            </a:r>
            <a:r>
              <a:rPr lang="fr-FR" altLang="fr-FR" sz="1400" dirty="0" err="1">
                <a:solidFill>
                  <a:srgbClr val="7A8AA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granularity</a:t>
            </a:r>
            <a:endParaRPr lang="fr-FR" altLang="fr-FR" sz="1400" dirty="0">
              <a:solidFill>
                <a:srgbClr val="7A8AAA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37"/>
          <p:cNvSpPr>
            <a:spLocks noChangeArrowheads="1"/>
          </p:cNvSpPr>
          <p:nvPr/>
        </p:nvSpPr>
        <p:spPr bwMode="auto">
          <a:xfrm>
            <a:off x="6517153" y="4193381"/>
            <a:ext cx="2317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GB" altLang="fr-FR" sz="1200" dirty="0">
                <a:solidFill>
                  <a:srgbClr val="7A8AA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westbound – urban scales</a:t>
            </a:r>
          </a:p>
          <a:p>
            <a:pPr algn="r"/>
            <a:r>
              <a:rPr lang="en-GB" altLang="fr-FR" sz="1200" dirty="0" smtClean="0">
                <a:solidFill>
                  <a:srgbClr val="7A8AA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eastbound - </a:t>
            </a:r>
            <a:r>
              <a:rPr lang="en-GB" altLang="fr-FR" sz="1200" dirty="0">
                <a:solidFill>
                  <a:srgbClr val="7A8AA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architectural details</a:t>
            </a:r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2446338" y="4017963"/>
            <a:ext cx="15954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GB" altLang="fr-FR" sz="1400" dirty="0">
                <a:solidFill>
                  <a:srgbClr val="7A8AAA"/>
                </a:solidFill>
                <a:cs typeface="Arial" panose="020B0604020202020204" pitchFamily="34" charset="0"/>
              </a:rPr>
              <a:t>spatial</a:t>
            </a:r>
            <a:r>
              <a:rPr lang="en-GB" altLang="fr-FR" sz="1400" dirty="0">
                <a:solidFill>
                  <a:srgbClr val="98A4BD"/>
                </a:solidFill>
                <a:cs typeface="Arial" panose="020B0604020202020204" pitchFamily="34" charset="0"/>
              </a:rPr>
              <a:t> </a:t>
            </a:r>
            <a:r>
              <a:rPr lang="en-GB" altLang="fr-FR" sz="1400" dirty="0">
                <a:solidFill>
                  <a:srgbClr val="7A8AAA"/>
                </a:solidFill>
                <a:cs typeface="Arial" panose="020B0604020202020204" pitchFamily="34" charset="0"/>
              </a:rPr>
              <a:t>granularity</a:t>
            </a:r>
            <a:endParaRPr lang="fr-FR" altLang="fr-FR" sz="1400" dirty="0">
              <a:solidFill>
                <a:srgbClr val="7A8AAA"/>
              </a:solidFill>
              <a:cs typeface="Arial" panose="020B0604020202020204" pitchFamily="34" charset="0"/>
            </a:endParaRPr>
          </a:p>
        </p:txBody>
      </p:sp>
      <p:sp>
        <p:nvSpPr>
          <p:cNvPr id="29" name="Arc 27"/>
          <p:cNvSpPr>
            <a:spLocks noChangeAspect="1"/>
          </p:cNvSpPr>
          <p:nvPr/>
        </p:nvSpPr>
        <p:spPr bwMode="auto">
          <a:xfrm rot="14428494" flipH="1">
            <a:off x="780257" y="1818481"/>
            <a:ext cx="3028950" cy="2179637"/>
          </a:xfrm>
          <a:custGeom>
            <a:avLst/>
            <a:gdLst>
              <a:gd name="T0" fmla="*/ 1676049 w 21600"/>
              <a:gd name="T1" fmla="*/ 0 h 18677"/>
              <a:gd name="T2" fmla="*/ 3027968 w 21600"/>
              <a:gd name="T3" fmla="*/ 2179221 h 18677"/>
              <a:gd name="T4" fmla="*/ 0 w 21600"/>
              <a:gd name="T5" fmla="*/ 2099412 h 1867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8677" fill="none" extrusionOk="0">
                <a:moveTo>
                  <a:pt x="11950" y="-1"/>
                </a:moveTo>
                <a:cubicBezTo>
                  <a:pt x="17977" y="4002"/>
                  <a:pt x="21600" y="10757"/>
                  <a:pt x="21600" y="17993"/>
                </a:cubicBezTo>
                <a:cubicBezTo>
                  <a:pt x="21600" y="18221"/>
                  <a:pt x="21596" y="18449"/>
                  <a:pt x="21589" y="18677"/>
                </a:cubicBezTo>
              </a:path>
              <a:path w="21600" h="18677" stroke="0" extrusionOk="0">
                <a:moveTo>
                  <a:pt x="11950" y="-1"/>
                </a:moveTo>
                <a:cubicBezTo>
                  <a:pt x="17977" y="4002"/>
                  <a:pt x="21600" y="10757"/>
                  <a:pt x="21600" y="17993"/>
                </a:cubicBezTo>
                <a:cubicBezTo>
                  <a:pt x="21600" y="18221"/>
                  <a:pt x="21596" y="18449"/>
                  <a:pt x="21589" y="18677"/>
                </a:cubicBezTo>
                <a:lnTo>
                  <a:pt x="0" y="17993"/>
                </a:lnTo>
                <a:lnTo>
                  <a:pt x="11950" y="-1"/>
                </a:lnTo>
                <a:close/>
              </a:path>
            </a:pathLst>
          </a:custGeom>
          <a:noFill/>
          <a:ln w="19050">
            <a:solidFill>
              <a:srgbClr val="98A4BD"/>
            </a:solidFill>
            <a:prstDash val="dash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5426075" y="3463926"/>
            <a:ext cx="34544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GB" altLang="fr-FR" sz="1400" dirty="0">
                <a:solidFill>
                  <a:srgbClr val="AD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1. level of abstraction of the underlying data</a:t>
            </a:r>
            <a:r>
              <a:rPr lang="fr-FR" altLang="fr-FR" sz="1400" dirty="0">
                <a:solidFill>
                  <a:srgbClr val="AD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785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748088" y="5911850"/>
            <a:ext cx="5351462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>
              <a:defRPr/>
            </a:pPr>
            <a:endParaRPr lang="fr-FR" altLang="fr-FR" sz="1000" dirty="0" smtClean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en-US" alt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Infosphere</a:t>
            </a:r>
            <a:r>
              <a:rPr lang="en-US" alt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one artefact, two metaphors, three sort criteria” (</a:t>
            </a:r>
            <a:r>
              <a:rPr lang="en-US" alt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</a:t>
            </a:r>
            <a:r>
              <a:rPr lang="en-US" alt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.)</a:t>
            </a:r>
          </a:p>
          <a:p>
            <a:pPr algn="r">
              <a:defRPr/>
            </a:pPr>
            <a:r>
              <a:rPr lang="en-US" alt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[in] Digital Heritage, </a:t>
            </a:r>
            <a:r>
              <a:rPr lang="en-US" alt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Archeolingua</a:t>
            </a:r>
            <a:r>
              <a:rPr lang="en-US" alt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Budapest 2008, ISBN 978-963-9911-01-7, pp. 362-367 </a:t>
            </a:r>
          </a:p>
        </p:txBody>
      </p:sp>
      <p:sp>
        <p:nvSpPr>
          <p:cNvPr id="8" name="Espace réservé du texte 2"/>
          <p:cNvSpPr>
            <a:spLocks/>
          </p:cNvSpPr>
          <p:nvPr/>
        </p:nvSpPr>
        <p:spPr bwMode="auto">
          <a:xfrm>
            <a:off x="4830763" y="378417"/>
            <a:ext cx="410368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Une </a:t>
            </a:r>
            <a:r>
              <a:rPr lang="fr-FR" altLang="fr-FR" sz="16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métaphore visuelle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426075" y="5524500"/>
            <a:ext cx="36512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Infosphere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J.Y.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Blaise, I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Dudek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(2008)</a:t>
            </a:r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5933464" y="1243806"/>
            <a:ext cx="29273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Exploite les concepts de longitude </a:t>
            </a:r>
          </a:p>
          <a:p>
            <a:pPr algn="r"/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et de latitude d’un globe terrestre</a:t>
            </a:r>
          </a:p>
          <a:p>
            <a:pPr algn="r"/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pour filtrer des sources documentaires.</a:t>
            </a:r>
          </a:p>
          <a:p>
            <a:pPr algn="r"/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Chaque source documentaire va être distribuée aux intersections des méridiens et parallèles, en fonction de plusieurs </a:t>
            </a:r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critères: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7147391" y="3863975"/>
            <a:ext cx="16875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GB" altLang="fr-FR" sz="1400" dirty="0">
                <a:solidFill>
                  <a:srgbClr val="7A8AA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fr-FR" altLang="fr-FR" sz="1400" dirty="0">
                <a:solidFill>
                  <a:srgbClr val="7A8AA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Spatial </a:t>
            </a:r>
            <a:r>
              <a:rPr lang="fr-FR" altLang="fr-FR" sz="1400" dirty="0" err="1">
                <a:solidFill>
                  <a:srgbClr val="7A8AA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granularity</a:t>
            </a:r>
            <a:endParaRPr lang="fr-FR" altLang="fr-FR" sz="1400" dirty="0">
              <a:solidFill>
                <a:srgbClr val="7A8AAA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37"/>
          <p:cNvSpPr>
            <a:spLocks noChangeArrowheads="1"/>
          </p:cNvSpPr>
          <p:nvPr/>
        </p:nvSpPr>
        <p:spPr bwMode="auto">
          <a:xfrm>
            <a:off x="6517153" y="4193381"/>
            <a:ext cx="2317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GB" altLang="fr-FR" sz="1200" dirty="0">
                <a:solidFill>
                  <a:srgbClr val="7A8AA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westbound – urban scales</a:t>
            </a:r>
          </a:p>
          <a:p>
            <a:pPr algn="r"/>
            <a:r>
              <a:rPr lang="en-GB" altLang="fr-FR" sz="1200" dirty="0" smtClean="0">
                <a:solidFill>
                  <a:srgbClr val="7A8AA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eastbound - </a:t>
            </a:r>
            <a:r>
              <a:rPr lang="en-GB" altLang="fr-FR" sz="1200" dirty="0">
                <a:solidFill>
                  <a:srgbClr val="7A8AA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architectural details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5426075" y="3463926"/>
            <a:ext cx="34544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r>
              <a:rPr lang="en-GB" altLang="fr-FR" sz="1400" dirty="0">
                <a:solidFill>
                  <a:srgbClr val="AD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1. level of abstraction of the underlying data</a:t>
            </a:r>
            <a:r>
              <a:rPr lang="fr-FR" altLang="fr-FR" sz="1400" dirty="0">
                <a:solidFill>
                  <a:srgbClr val="AD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688975"/>
            <a:ext cx="4321175" cy="344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412750" y="5070475"/>
            <a:ext cx="2424113" cy="373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GB" altLang="fr-FR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3. rings : time slots (centuries) 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653142" y="3143794"/>
            <a:ext cx="409304" cy="1854925"/>
          </a:xfrm>
          <a:prstGeom prst="line">
            <a:avLst/>
          </a:prstGeom>
          <a:noFill/>
          <a:ln w="12700">
            <a:solidFill>
              <a:schemeClr val="accent3">
                <a:lumMod val="50000"/>
              </a:schemeClr>
            </a:solidFill>
            <a:prstDash val="dash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panose="020B0604020202020204" pitchFamily="34" charset="0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952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222250"/>
            <a:ext cx="4637087" cy="642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4D4D4D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748088" y="5911850"/>
            <a:ext cx="5351462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>
              <a:defRPr/>
            </a:pPr>
            <a:endParaRPr lang="fr-FR" altLang="fr-FR" sz="1000" dirty="0" smtClean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>
              <a:defRPr/>
            </a:pPr>
            <a:r>
              <a:rPr lang="en-US" alt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Infosphere</a:t>
            </a:r>
            <a:r>
              <a:rPr lang="en-US" alt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one artefact, two metaphors, three sort criteria” (</a:t>
            </a:r>
            <a:r>
              <a:rPr lang="en-US" alt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</a:t>
            </a:r>
            <a:r>
              <a:rPr lang="en-US" alt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.)</a:t>
            </a:r>
          </a:p>
          <a:p>
            <a:pPr algn="r">
              <a:defRPr/>
            </a:pPr>
            <a:r>
              <a:rPr lang="en-US" alt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[in] Digital Heritage, </a:t>
            </a:r>
            <a:r>
              <a:rPr lang="en-US" alt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Archeolingua</a:t>
            </a:r>
            <a:r>
              <a:rPr lang="en-US" alt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Budapest 2008, ISBN 978-963-9911-01-7, pp. 362-367 </a:t>
            </a:r>
          </a:p>
        </p:txBody>
      </p:sp>
      <p:sp>
        <p:nvSpPr>
          <p:cNvPr id="8" name="Espace réservé du texte 2"/>
          <p:cNvSpPr>
            <a:spLocks/>
          </p:cNvSpPr>
          <p:nvPr/>
        </p:nvSpPr>
        <p:spPr bwMode="auto">
          <a:xfrm>
            <a:off x="4830763" y="378417"/>
            <a:ext cx="410368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Une </a:t>
            </a:r>
            <a:r>
              <a:rPr lang="fr-FR" altLang="fr-FR" sz="16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métaphore visuelle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426075" y="5524500"/>
            <a:ext cx="36512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Infosphere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J.Y. 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Blaise, I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Dudek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(2008)</a:t>
            </a:r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6007100" y="1257787"/>
            <a:ext cx="3011976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Utilisation pour comparer les types et niveaux de documentation </a:t>
            </a:r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accessibles </a:t>
            </a:r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sur l’édifice en fonction des créneaux temporels considérés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46713" y="2660650"/>
            <a:ext cx="2017712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alt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XX siècle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46713" y="3559175"/>
            <a:ext cx="2017712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alt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XIX siècle</a:t>
            </a: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5801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4224</TotalTime>
  <Words>533</Words>
  <Application>Microsoft Office PowerPoint</Application>
  <PresentationFormat>Affichage à l'écran (4:3)</PresentationFormat>
  <Paragraphs>78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Gill Sans Light</vt:lpstr>
      <vt:lpstr>Tahoma</vt:lpstr>
      <vt:lpstr>Showroom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656</cp:revision>
  <dcterms:created xsi:type="dcterms:W3CDTF">2014-07-04T08:23:44Z</dcterms:created>
  <dcterms:modified xsi:type="dcterms:W3CDTF">2021-11-21T16:13:59Z</dcterms:modified>
</cp:coreProperties>
</file>