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2" r:id="rId2"/>
    <p:sldId id="264" r:id="rId3"/>
    <p:sldId id="265" r:id="rId4"/>
    <p:sldId id="267" r:id="rId5"/>
    <p:sldId id="266" r:id="rId6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202"/>
    <a:srgbClr val="585650"/>
    <a:srgbClr val="FFFFFF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427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21/11/2021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8534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43235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671366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202379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91438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550"/>
            <a:ext cx="6646863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933700" y="6043351"/>
            <a:ext cx="61436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Francis Galton, pub.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1863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M.Friendly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Brief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History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of Data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Visualization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Multivariate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weather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charts, 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arranged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as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small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multiples 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069138" y="5457564"/>
            <a:ext cx="20081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Weather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maps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Francis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Galton</a:t>
            </a:r>
            <a:r>
              <a:rPr lang="pl-PL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1863)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Espace réservé du texte 2"/>
          <p:cNvSpPr>
            <a:spLocks/>
          </p:cNvSpPr>
          <p:nvPr/>
        </p:nvSpPr>
        <p:spPr bwMode="auto">
          <a:xfrm>
            <a:off x="4564063" y="301625"/>
            <a:ext cx="4513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Série temporelle</a:t>
            </a: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463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933700" y="6043351"/>
            <a:ext cx="61436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Francis Galton, pub.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1863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M.Friendly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Brief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History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of Data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Visualization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Multivariate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weather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charts, 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arranged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as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small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multiples 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69138" y="5457564"/>
            <a:ext cx="20081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Weather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maps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Francis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Galton</a:t>
            </a:r>
            <a:r>
              <a:rPr lang="pl-PL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1863)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4564063" y="301625"/>
            <a:ext cx="4513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Série temporelle</a:t>
            </a: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550"/>
            <a:ext cx="6646863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4951413" y="690563"/>
            <a:ext cx="1538287" cy="1276350"/>
          </a:xfrm>
          <a:prstGeom prst="rect">
            <a:avLst/>
          </a:prstGeom>
          <a:noFill/>
          <a:ln w="34925">
            <a:solidFill>
              <a:srgbClr val="C00000"/>
            </a:solidFill>
            <a:miter lim="800000"/>
            <a:headEnd/>
            <a:tailEnd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>
              <a:solidFill>
                <a:srgbClr val="C00000"/>
              </a:solidFill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7326313" y="1112838"/>
            <a:ext cx="162877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une</a:t>
            </a:r>
            <a:r>
              <a:rPr lang="fr-FR" altLang="fr-FR" sz="1600" dirty="0" smtClean="0">
                <a:solidFill>
                  <a:srgbClr val="C00000"/>
                </a:solidFill>
              </a:rPr>
              <a:t> 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journée</a:t>
            </a:r>
          </a:p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d’observations</a:t>
            </a:r>
          </a:p>
        </p:txBody>
      </p:sp>
      <p:cxnSp>
        <p:nvCxnSpPr>
          <p:cNvPr id="13" name="Connecteur droit avec flèche 12"/>
          <p:cNvCxnSpPr>
            <a:cxnSpLocks noChangeShapeType="1"/>
          </p:cNvCxnSpPr>
          <p:nvPr/>
        </p:nvCxnSpPr>
        <p:spPr bwMode="auto">
          <a:xfrm flipH="1">
            <a:off x="6791325" y="1435100"/>
            <a:ext cx="555625" cy="0"/>
          </a:xfrm>
          <a:prstGeom prst="straightConnector1">
            <a:avLst/>
          </a:prstGeom>
          <a:noFill/>
          <a:ln w="34925">
            <a:solidFill>
              <a:srgbClr val="C00000"/>
            </a:solidFill>
            <a:miter lim="800000"/>
            <a:headEnd/>
            <a:tailEnd type="triangle" w="med" len="med"/>
          </a:ln>
          <a:effectLst>
            <a:outerShdw blurRad="254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" name="Groupe 20"/>
          <p:cNvGrpSpPr>
            <a:grpSpLocks/>
          </p:cNvGrpSpPr>
          <p:nvPr/>
        </p:nvGrpSpPr>
        <p:grpSpPr bwMode="auto">
          <a:xfrm>
            <a:off x="7008081" y="3038475"/>
            <a:ext cx="1760418" cy="1749737"/>
            <a:chOff x="7007876" y="3038040"/>
            <a:chExt cx="1760680" cy="1749601"/>
          </a:xfrm>
        </p:grpSpPr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7137991" y="3038040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7488267" y="3038040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7838543" y="3038040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8188818" y="3038040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7137991" y="3333201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7488267" y="3333201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7838543" y="3333201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8188818" y="3333201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7137991" y="3634949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7488267" y="3634949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38543" y="3634949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8188818" y="3634949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7137991" y="3940731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7488267" y="3940731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7838543" y="3940731"/>
              <a:ext cx="196306" cy="196306"/>
            </a:xfrm>
            <a:prstGeom prst="rect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endParaRPr lang="fr-FR" altLang="fr-FR">
                <a:solidFill>
                  <a:srgbClr val="C00000"/>
                </a:solidFill>
              </a:endParaRP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7007876" y="4264462"/>
              <a:ext cx="1760680" cy="523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pPr algn="ctr"/>
              <a:r>
                <a:rPr lang="fr-FR" altLang="fr-FR" sz="1400" dirty="0">
                  <a:solidFill>
                    <a:srgbClr val="8F8F8F"/>
                  </a:solidFill>
                  <a:latin typeface="Calibri" panose="020F0502020204030204" pitchFamily="34" charset="0"/>
                </a:rPr>
                <a:t>une série de jours</a:t>
              </a:r>
            </a:p>
            <a:p>
              <a:pPr algn="ctr"/>
              <a:r>
                <a:rPr lang="fr-FR" altLang="fr-FR" sz="1400" dirty="0">
                  <a:solidFill>
                    <a:srgbClr val="8F8F8F"/>
                  </a:solidFill>
                  <a:latin typeface="Calibri" panose="020F0502020204030204" pitchFamily="34" charset="0"/>
                </a:rPr>
                <a:t>(ici 15 – vue partielle)</a:t>
              </a:r>
            </a:p>
          </p:txBody>
        </p:sp>
      </p:grpSp>
      <p:grpSp>
        <p:nvGrpSpPr>
          <p:cNvPr id="38" name="Groupe 37"/>
          <p:cNvGrpSpPr>
            <a:grpSpLocks/>
          </p:cNvGrpSpPr>
          <p:nvPr/>
        </p:nvGrpSpPr>
        <p:grpSpPr bwMode="auto">
          <a:xfrm>
            <a:off x="4951414" y="687388"/>
            <a:ext cx="3145659" cy="1942845"/>
            <a:chOff x="4951851" y="687045"/>
            <a:chExt cx="3145851" cy="1942852"/>
          </a:xfrm>
        </p:grpSpPr>
        <p:grpSp>
          <p:nvGrpSpPr>
            <p:cNvPr id="39" name="Groupe 3"/>
            <p:cNvGrpSpPr>
              <a:grpSpLocks/>
            </p:cNvGrpSpPr>
            <p:nvPr/>
          </p:nvGrpSpPr>
          <p:grpSpPr bwMode="auto">
            <a:xfrm>
              <a:off x="4951851" y="687045"/>
              <a:ext cx="1539578" cy="1275437"/>
              <a:chOff x="4951851" y="687045"/>
              <a:chExt cx="1539578" cy="1275437"/>
            </a:xfrm>
          </p:grpSpPr>
          <p:sp>
            <p:nvSpPr>
              <p:cNvPr id="42" name="Rectangle 30"/>
              <p:cNvSpPr>
                <a:spLocks noChangeArrowheads="1"/>
              </p:cNvSpPr>
              <p:nvPr/>
            </p:nvSpPr>
            <p:spPr bwMode="auto">
              <a:xfrm>
                <a:off x="4951851" y="687045"/>
                <a:ext cx="514884" cy="1275437"/>
              </a:xfrm>
              <a:prstGeom prst="rect">
                <a:avLst/>
              </a:prstGeom>
              <a:noFill/>
              <a:ln w="34925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>
                <a:outerShdw blurRad="25400" dist="63500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 altLang="fr-FR">
                  <a:solidFill>
                    <a:srgbClr val="C00000"/>
                  </a:solidFill>
                </a:endParaRP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5464198" y="687045"/>
                <a:ext cx="514884" cy="1275437"/>
              </a:xfrm>
              <a:prstGeom prst="rect">
                <a:avLst/>
              </a:prstGeom>
              <a:noFill/>
              <a:ln w="34925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>
                <a:outerShdw blurRad="25400" dist="63500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fr-FR" altLang="fr-FR">
                  <a:solidFill>
                    <a:srgbClr val="C00000"/>
                  </a:solidFill>
                </a:endParaRPr>
              </a:p>
            </p:txBody>
          </p:sp>
          <p:sp>
            <p:nvSpPr>
              <p:cNvPr id="44" name="Rectangle 30"/>
              <p:cNvSpPr>
                <a:spLocks noChangeArrowheads="1"/>
              </p:cNvSpPr>
              <p:nvPr/>
            </p:nvSpPr>
            <p:spPr bwMode="auto">
              <a:xfrm>
                <a:off x="5976545" y="687045"/>
                <a:ext cx="514884" cy="1275437"/>
              </a:xfrm>
              <a:prstGeom prst="rect">
                <a:avLst/>
              </a:prstGeom>
              <a:noFill/>
              <a:ln w="34925">
                <a:solidFill>
                  <a:srgbClr val="C00000"/>
                </a:solidFill>
                <a:miter lim="800000"/>
                <a:headEnd/>
                <a:tailEnd type="triangle" w="med" len="med"/>
              </a:ln>
              <a:effectLst>
                <a:outerShdw blurRad="25400" dist="63500" dir="2700000" algn="ctr" rotWithShape="0">
                  <a:schemeClr val="bg2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Gill Sans Light"/>
                    <a:cs typeface="Gill Sans Light"/>
                  </a:defRPr>
                </a:lvl9pPr>
              </a:lstStyle>
              <a:p>
                <a:endParaRPr lang="fr-FR" altLang="fr-FR">
                  <a:solidFill>
                    <a:srgbClr val="C00000"/>
                  </a:solidFill>
                </a:endParaRPr>
              </a:p>
            </p:txBody>
          </p:sp>
        </p:grpSp>
        <p:cxnSp>
          <p:nvCxnSpPr>
            <p:cNvPr id="40" name="Connecteur droit avec flèche 20"/>
            <p:cNvCxnSpPr>
              <a:cxnSpLocks noChangeShapeType="1"/>
            </p:cNvCxnSpPr>
            <p:nvPr/>
          </p:nvCxnSpPr>
          <p:spPr bwMode="auto">
            <a:xfrm flipH="1" flipV="1">
              <a:off x="6791653" y="1877961"/>
              <a:ext cx="554968" cy="255034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/>
              <a:tailEnd type="triangle" w="med" len="med"/>
            </a:ln>
            <a:effectLst>
              <a:outerShdw blurRad="25400" dist="63500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Text Box 31"/>
            <p:cNvSpPr txBox="1">
              <a:spLocks noChangeArrowheads="1"/>
            </p:cNvSpPr>
            <p:nvPr/>
          </p:nvSpPr>
          <p:spPr bwMode="auto">
            <a:xfrm>
              <a:off x="7488267" y="1891230"/>
              <a:ext cx="609435" cy="738667"/>
            </a:xfrm>
            <a:prstGeom prst="rect">
              <a:avLst/>
            </a:prstGeom>
            <a:noFill/>
            <a:ln w="34925">
              <a:noFill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Gill Sans Light"/>
                  <a:cs typeface="Gill Sans Light"/>
                </a:defRPr>
              </a:lvl9pPr>
            </a:lstStyle>
            <a:p>
              <a:r>
                <a:rPr lang="fr-FR" altLang="fr-FR" sz="1400" dirty="0" smtClean="0">
                  <a:solidFill>
                    <a:srgbClr val="8F8F8F"/>
                  </a:solidFill>
                  <a:latin typeface="Calibri" panose="020F0502020204030204" pitchFamily="34" charset="0"/>
                </a:rPr>
                <a:t>matin</a:t>
              </a:r>
            </a:p>
            <a:p>
              <a:r>
                <a:rPr lang="fr-FR" altLang="fr-FR" sz="1400" dirty="0" smtClean="0">
                  <a:solidFill>
                    <a:srgbClr val="8F8F8F"/>
                  </a:solidFill>
                  <a:latin typeface="Calibri" panose="020F0502020204030204" pitchFamily="34" charset="0"/>
                </a:rPr>
                <a:t>midi</a:t>
              </a:r>
            </a:p>
            <a:p>
              <a:r>
                <a:rPr lang="fr-FR" altLang="fr-FR" sz="1400" dirty="0" smtClean="0">
                  <a:solidFill>
                    <a:srgbClr val="8F8F8F"/>
                  </a:solidFill>
                  <a:latin typeface="Calibri" panose="020F0502020204030204" pitchFamily="34" charset="0"/>
                </a:rPr>
                <a:t>soir</a:t>
              </a:r>
              <a:endPara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45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46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7" name="Image 4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63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933700" y="6043351"/>
            <a:ext cx="61436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Francis Galton, pub.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1863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M.Friendly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Brief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History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of Data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Visualization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Multivariate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weather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charts, 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arranged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as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small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multiples 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69138" y="5457564"/>
            <a:ext cx="20081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Weather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maps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Francis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Galton</a:t>
            </a:r>
            <a:r>
              <a:rPr lang="pl-PL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1863)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4564063" y="301625"/>
            <a:ext cx="4513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Série temporelle</a:t>
            </a: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550"/>
            <a:ext cx="6646863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4951413" y="2062163"/>
            <a:ext cx="1538287" cy="415925"/>
          </a:xfrm>
          <a:prstGeom prst="rect">
            <a:avLst/>
          </a:prstGeom>
          <a:noFill/>
          <a:ln w="34925">
            <a:solidFill>
              <a:srgbClr val="C00000"/>
            </a:solidFill>
            <a:miter lim="800000"/>
            <a:headEnd/>
            <a:tailEnd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6883400" y="1112838"/>
            <a:ext cx="21939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Trois paramètres observés chaque jour</a:t>
            </a:r>
          </a:p>
        </p:txBody>
      </p:sp>
      <p:cxnSp>
        <p:nvCxnSpPr>
          <p:cNvPr id="13" name="Connecteur droit avec flèche 2"/>
          <p:cNvCxnSpPr>
            <a:cxnSpLocks noChangeShapeType="1"/>
          </p:cNvCxnSpPr>
          <p:nvPr/>
        </p:nvCxnSpPr>
        <p:spPr bwMode="auto">
          <a:xfrm flipH="1">
            <a:off x="6646863" y="2290763"/>
            <a:ext cx="554037" cy="0"/>
          </a:xfrm>
          <a:prstGeom prst="straightConnector1">
            <a:avLst/>
          </a:prstGeom>
          <a:noFill/>
          <a:ln w="34925">
            <a:solidFill>
              <a:srgbClr val="C00000"/>
            </a:solidFill>
            <a:miter lim="800000"/>
            <a:headEnd/>
            <a:tailEnd type="triangle" w="med" len="med"/>
          </a:ln>
          <a:effectLst>
            <a:outerShdw blurRad="254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267575" y="2136874"/>
            <a:ext cx="18764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pression barométrique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4951413" y="2476500"/>
            <a:ext cx="1538287" cy="415925"/>
          </a:xfrm>
          <a:prstGeom prst="rect">
            <a:avLst/>
          </a:prstGeom>
          <a:noFill/>
          <a:ln w="34925">
            <a:solidFill>
              <a:srgbClr val="C00000"/>
            </a:solidFill>
            <a:miter lim="800000"/>
            <a:headEnd/>
            <a:tailEnd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cxnSp>
        <p:nvCxnSpPr>
          <p:cNvPr id="16" name="Connecteur droit avec flèche 43"/>
          <p:cNvCxnSpPr>
            <a:cxnSpLocks noChangeShapeType="1"/>
          </p:cNvCxnSpPr>
          <p:nvPr/>
        </p:nvCxnSpPr>
        <p:spPr bwMode="auto">
          <a:xfrm flipH="1">
            <a:off x="6646863" y="2705100"/>
            <a:ext cx="554037" cy="0"/>
          </a:xfrm>
          <a:prstGeom prst="straightConnector1">
            <a:avLst/>
          </a:prstGeom>
          <a:noFill/>
          <a:ln w="34925">
            <a:solidFill>
              <a:srgbClr val="C00000"/>
            </a:solidFill>
            <a:miter lim="800000"/>
            <a:headEnd/>
            <a:tailEnd type="triangle" w="med" len="med"/>
          </a:ln>
          <a:effectLst>
            <a:outerShdw blurRad="254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Rectangle 44"/>
          <p:cNvSpPr>
            <a:spLocks noChangeArrowheads="1"/>
          </p:cNvSpPr>
          <p:nvPr/>
        </p:nvSpPr>
        <p:spPr bwMode="auto">
          <a:xfrm>
            <a:off x="7200900" y="2528888"/>
            <a:ext cx="18764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vents (</a:t>
            </a:r>
            <a:r>
              <a:rPr lang="fr-FR" altLang="fr-FR" sz="1400" dirty="0">
                <a:solidFill>
                  <a:srgbClr val="8F8F8F"/>
                </a:solidFill>
                <a:latin typeface="Calibri" panose="020F0502020204030204" pitchFamily="34" charset="0"/>
              </a:rPr>
              <a:t>direction)</a:t>
            </a:r>
          </a:p>
        </p:txBody>
      </p:sp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4951413" y="2890838"/>
            <a:ext cx="1538287" cy="415925"/>
          </a:xfrm>
          <a:prstGeom prst="rect">
            <a:avLst/>
          </a:prstGeom>
          <a:noFill/>
          <a:ln w="34925">
            <a:solidFill>
              <a:srgbClr val="C00000"/>
            </a:solidFill>
            <a:miter lim="800000"/>
            <a:headEnd/>
            <a:tailEnd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cxnSp>
        <p:nvCxnSpPr>
          <p:cNvPr id="19" name="Connecteur droit avec flèche 46"/>
          <p:cNvCxnSpPr>
            <a:cxnSpLocks noChangeShapeType="1"/>
          </p:cNvCxnSpPr>
          <p:nvPr/>
        </p:nvCxnSpPr>
        <p:spPr bwMode="auto">
          <a:xfrm flipH="1">
            <a:off x="6646863" y="3117850"/>
            <a:ext cx="554037" cy="0"/>
          </a:xfrm>
          <a:prstGeom prst="straightConnector1">
            <a:avLst/>
          </a:prstGeom>
          <a:noFill/>
          <a:ln w="34925">
            <a:solidFill>
              <a:srgbClr val="C00000"/>
            </a:solidFill>
            <a:miter lim="800000"/>
            <a:headEnd/>
            <a:tailEnd type="triangle" w="med" len="med"/>
          </a:ln>
          <a:effectLst>
            <a:outerShdw blurRad="254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7200900" y="2943225"/>
            <a:ext cx="18764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températures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141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933700" y="6043351"/>
            <a:ext cx="61436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Francis Galton, pub.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1863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M.Friendly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Brief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History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of Data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Visualization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Multivariate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weather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charts, 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arranged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as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small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multiples 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69138" y="5457564"/>
            <a:ext cx="20081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Weather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maps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Francis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Galton</a:t>
            </a:r>
            <a:r>
              <a:rPr lang="pl-PL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1863)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4564063" y="301625"/>
            <a:ext cx="4513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Série temporelle</a:t>
            </a: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550"/>
            <a:ext cx="6646863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4951413" y="703263"/>
            <a:ext cx="1538287" cy="415925"/>
          </a:xfrm>
          <a:prstGeom prst="rect">
            <a:avLst/>
          </a:prstGeom>
          <a:noFill/>
          <a:ln w="34925">
            <a:solidFill>
              <a:srgbClr val="C00000"/>
            </a:solidFill>
            <a:miter lim="800000"/>
            <a:headEnd/>
            <a:tailEnd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cxnSp>
        <p:nvCxnSpPr>
          <p:cNvPr id="13" name="Connecteur droit avec flèche 2"/>
          <p:cNvCxnSpPr>
            <a:cxnSpLocks noChangeShapeType="1"/>
          </p:cNvCxnSpPr>
          <p:nvPr/>
        </p:nvCxnSpPr>
        <p:spPr bwMode="auto">
          <a:xfrm flipH="1">
            <a:off x="6646863" y="931863"/>
            <a:ext cx="554037" cy="0"/>
          </a:xfrm>
          <a:prstGeom prst="straightConnector1">
            <a:avLst/>
          </a:prstGeom>
          <a:noFill/>
          <a:ln w="34925">
            <a:solidFill>
              <a:srgbClr val="C00000"/>
            </a:solidFill>
            <a:miter lim="800000"/>
            <a:headEnd/>
            <a:tailEnd type="triangle" w="med" len="med"/>
          </a:ln>
          <a:effectLst>
            <a:outerShdw blurRad="254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267575" y="777974"/>
            <a:ext cx="1876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Noir: 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pression barométrique basse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4951413" y="1536604"/>
            <a:ext cx="1538287" cy="415925"/>
          </a:xfrm>
          <a:prstGeom prst="rect">
            <a:avLst/>
          </a:prstGeom>
          <a:noFill/>
          <a:ln w="34925">
            <a:solidFill>
              <a:srgbClr val="C00000"/>
            </a:solidFill>
            <a:miter lim="800000"/>
            <a:headEnd/>
            <a:tailEnd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cxnSp>
        <p:nvCxnSpPr>
          <p:cNvPr id="19" name="Connecteur droit avec flèche 46"/>
          <p:cNvCxnSpPr>
            <a:cxnSpLocks noChangeShapeType="1"/>
          </p:cNvCxnSpPr>
          <p:nvPr/>
        </p:nvCxnSpPr>
        <p:spPr bwMode="auto">
          <a:xfrm flipH="1">
            <a:off x="6646863" y="1763616"/>
            <a:ext cx="554037" cy="0"/>
          </a:xfrm>
          <a:prstGeom prst="straightConnector1">
            <a:avLst/>
          </a:prstGeom>
          <a:noFill/>
          <a:ln w="34925">
            <a:solidFill>
              <a:srgbClr val="C00000"/>
            </a:solidFill>
            <a:miter lim="800000"/>
            <a:headEnd/>
            <a:tailEnd type="triangle" w="med" len="med"/>
          </a:ln>
          <a:effectLst>
            <a:outerShdw blurRad="254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47"/>
          <p:cNvSpPr>
            <a:spLocks noChangeArrowheads="1"/>
          </p:cNvSpPr>
          <p:nvPr/>
        </p:nvSpPr>
        <p:spPr bwMode="auto">
          <a:xfrm>
            <a:off x="7200900" y="1588991"/>
            <a:ext cx="1876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Noir: températures basses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4951413" y="3414377"/>
            <a:ext cx="1538287" cy="415925"/>
          </a:xfrm>
          <a:prstGeom prst="rect">
            <a:avLst/>
          </a:prstGeom>
          <a:noFill/>
          <a:ln w="34925">
            <a:solidFill>
              <a:srgbClr val="C00000"/>
            </a:solidFill>
            <a:miter lim="800000"/>
            <a:headEnd/>
            <a:tailEnd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cxnSp>
        <p:nvCxnSpPr>
          <p:cNvPr id="25" name="Connecteur droit avec flèche 2"/>
          <p:cNvCxnSpPr>
            <a:cxnSpLocks noChangeShapeType="1"/>
          </p:cNvCxnSpPr>
          <p:nvPr/>
        </p:nvCxnSpPr>
        <p:spPr bwMode="auto">
          <a:xfrm flipH="1">
            <a:off x="6646863" y="3642977"/>
            <a:ext cx="554037" cy="0"/>
          </a:xfrm>
          <a:prstGeom prst="straightConnector1">
            <a:avLst/>
          </a:prstGeom>
          <a:noFill/>
          <a:ln w="34925">
            <a:solidFill>
              <a:srgbClr val="C00000"/>
            </a:solidFill>
            <a:miter lim="800000"/>
            <a:headEnd/>
            <a:tailEnd type="triangle" w="med" len="med"/>
          </a:ln>
          <a:effectLst>
            <a:outerShdw blurRad="254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7267575" y="3489088"/>
            <a:ext cx="1876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Rouge: </a:t>
            </a:r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pression barométrique élevée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4951413" y="4224830"/>
            <a:ext cx="1538287" cy="415925"/>
          </a:xfrm>
          <a:prstGeom prst="rect">
            <a:avLst/>
          </a:prstGeom>
          <a:noFill/>
          <a:ln w="34925">
            <a:solidFill>
              <a:srgbClr val="C00000"/>
            </a:solidFill>
            <a:miter lim="800000"/>
            <a:headEnd/>
            <a:tailEnd/>
          </a:ln>
          <a:effectLst>
            <a:outerShdw blurRad="381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cxnSp>
        <p:nvCxnSpPr>
          <p:cNvPr id="28" name="Connecteur droit avec flèche 46"/>
          <p:cNvCxnSpPr>
            <a:cxnSpLocks noChangeShapeType="1"/>
          </p:cNvCxnSpPr>
          <p:nvPr/>
        </p:nvCxnSpPr>
        <p:spPr bwMode="auto">
          <a:xfrm flipH="1">
            <a:off x="6646863" y="4451842"/>
            <a:ext cx="554037" cy="0"/>
          </a:xfrm>
          <a:prstGeom prst="straightConnector1">
            <a:avLst/>
          </a:prstGeom>
          <a:noFill/>
          <a:ln w="34925">
            <a:solidFill>
              <a:srgbClr val="C00000"/>
            </a:solidFill>
            <a:miter lim="800000"/>
            <a:headEnd/>
            <a:tailEnd type="triangle" w="med" len="med"/>
          </a:ln>
          <a:effectLst>
            <a:outerShdw blurRad="25400" dist="6350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47"/>
          <p:cNvSpPr>
            <a:spLocks noChangeArrowheads="1"/>
          </p:cNvSpPr>
          <p:nvPr/>
        </p:nvSpPr>
        <p:spPr bwMode="auto">
          <a:xfrm>
            <a:off x="7200900" y="4277217"/>
            <a:ext cx="18764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fr-FR" altLang="fr-FR" sz="1400" dirty="0" smtClean="0">
                <a:solidFill>
                  <a:srgbClr val="8F8F8F"/>
                </a:solidFill>
                <a:latin typeface="Calibri" panose="020F0502020204030204" pitchFamily="34" charset="0"/>
              </a:rPr>
              <a:t>Rouge: températures élevées</a:t>
            </a:r>
            <a:endParaRPr lang="fr-FR" altLang="fr-FR" sz="1400" dirty="0">
              <a:solidFill>
                <a:srgbClr val="8F8F8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5584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96" r="50784" b="26241"/>
          <a:stretch/>
        </p:blipFill>
        <p:spPr bwMode="auto">
          <a:xfrm>
            <a:off x="83847" y="639763"/>
            <a:ext cx="6316953" cy="52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rc 23"/>
          <p:cNvSpPr>
            <a:spLocks/>
          </p:cNvSpPr>
          <p:nvPr/>
        </p:nvSpPr>
        <p:spPr bwMode="auto">
          <a:xfrm flipV="1">
            <a:off x="1515939" y="1895005"/>
            <a:ext cx="436355" cy="276807"/>
          </a:xfrm>
          <a:custGeom>
            <a:avLst/>
            <a:gdLst>
              <a:gd name="T0" fmla="*/ 0 w 21600"/>
              <a:gd name="T1" fmla="*/ 0 h 35469"/>
              <a:gd name="T2" fmla="*/ 276278 w 21600"/>
              <a:gd name="T3" fmla="*/ 228600 h 35469"/>
              <a:gd name="T4" fmla="*/ 0 w 21600"/>
              <a:gd name="T5" fmla="*/ 139213 h 354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5469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671"/>
                  <a:pt x="19815" y="31580"/>
                  <a:pt x="16559" y="35468"/>
                </a:cubicBezTo>
              </a:path>
              <a:path w="21600" h="35469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671"/>
                  <a:pt x="19815" y="31580"/>
                  <a:pt x="16559" y="35468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Arc 24"/>
          <p:cNvSpPr>
            <a:spLocks/>
          </p:cNvSpPr>
          <p:nvPr/>
        </p:nvSpPr>
        <p:spPr bwMode="auto">
          <a:xfrm flipV="1">
            <a:off x="2707747" y="1868093"/>
            <a:ext cx="436355" cy="276807"/>
          </a:xfrm>
          <a:custGeom>
            <a:avLst/>
            <a:gdLst>
              <a:gd name="T0" fmla="*/ 0 w 21600"/>
              <a:gd name="T1" fmla="*/ 0 h 35469"/>
              <a:gd name="T2" fmla="*/ 276278 w 21600"/>
              <a:gd name="T3" fmla="*/ 228600 h 35469"/>
              <a:gd name="T4" fmla="*/ 0 w 21600"/>
              <a:gd name="T5" fmla="*/ 139213 h 354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5469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671"/>
                  <a:pt x="19815" y="31580"/>
                  <a:pt x="16559" y="35468"/>
                </a:cubicBezTo>
              </a:path>
              <a:path w="21600" h="35469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671"/>
                  <a:pt x="19815" y="31580"/>
                  <a:pt x="16559" y="35468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Arc 25"/>
          <p:cNvSpPr>
            <a:spLocks/>
          </p:cNvSpPr>
          <p:nvPr/>
        </p:nvSpPr>
        <p:spPr bwMode="auto">
          <a:xfrm rot="8992207" flipH="1" flipV="1">
            <a:off x="2459774" y="4249788"/>
            <a:ext cx="388299" cy="344086"/>
          </a:xfrm>
          <a:custGeom>
            <a:avLst/>
            <a:gdLst>
              <a:gd name="T0" fmla="*/ 0 w 21600"/>
              <a:gd name="T1" fmla="*/ 0 h 35469"/>
              <a:gd name="T2" fmla="*/ 245851 w 21600"/>
              <a:gd name="T3" fmla="*/ 284163 h 35469"/>
              <a:gd name="T4" fmla="*/ 0 w 21600"/>
              <a:gd name="T5" fmla="*/ 173050 h 354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5469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671"/>
                  <a:pt x="19815" y="31580"/>
                  <a:pt x="16559" y="35468"/>
                </a:cubicBezTo>
              </a:path>
              <a:path w="21600" h="35469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671"/>
                  <a:pt x="19815" y="31580"/>
                  <a:pt x="16559" y="35468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Arc 26"/>
          <p:cNvSpPr>
            <a:spLocks/>
          </p:cNvSpPr>
          <p:nvPr/>
        </p:nvSpPr>
        <p:spPr bwMode="auto">
          <a:xfrm rot="8992207" flipH="1" flipV="1">
            <a:off x="533658" y="4249788"/>
            <a:ext cx="388299" cy="344086"/>
          </a:xfrm>
          <a:custGeom>
            <a:avLst/>
            <a:gdLst>
              <a:gd name="T0" fmla="*/ 0 w 21600"/>
              <a:gd name="T1" fmla="*/ 0 h 35469"/>
              <a:gd name="T2" fmla="*/ 245851 w 21600"/>
              <a:gd name="T3" fmla="*/ 284163 h 35469"/>
              <a:gd name="T4" fmla="*/ 0 w 21600"/>
              <a:gd name="T5" fmla="*/ 173050 h 354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5469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671"/>
                  <a:pt x="19815" y="31580"/>
                  <a:pt x="16559" y="35468"/>
                </a:cubicBezTo>
              </a:path>
              <a:path w="21600" h="35469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671"/>
                  <a:pt x="19815" y="31580"/>
                  <a:pt x="16559" y="35468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Arc 27"/>
          <p:cNvSpPr>
            <a:spLocks/>
          </p:cNvSpPr>
          <p:nvPr/>
        </p:nvSpPr>
        <p:spPr bwMode="auto">
          <a:xfrm rot="8992207" flipH="1" flipV="1">
            <a:off x="1679332" y="4249788"/>
            <a:ext cx="388299" cy="344086"/>
          </a:xfrm>
          <a:custGeom>
            <a:avLst/>
            <a:gdLst>
              <a:gd name="T0" fmla="*/ 0 w 21600"/>
              <a:gd name="T1" fmla="*/ 0 h 35469"/>
              <a:gd name="T2" fmla="*/ 245851 w 21600"/>
              <a:gd name="T3" fmla="*/ 284163 h 35469"/>
              <a:gd name="T4" fmla="*/ 0 w 21600"/>
              <a:gd name="T5" fmla="*/ 173050 h 354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5469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671"/>
                  <a:pt x="19815" y="31580"/>
                  <a:pt x="16559" y="35468"/>
                </a:cubicBezTo>
              </a:path>
              <a:path w="21600" h="35469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671"/>
                  <a:pt x="19815" y="31580"/>
                  <a:pt x="16559" y="35468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Arc 28"/>
          <p:cNvSpPr>
            <a:spLocks/>
          </p:cNvSpPr>
          <p:nvPr/>
        </p:nvSpPr>
        <p:spPr bwMode="auto">
          <a:xfrm flipV="1">
            <a:off x="543270" y="1885394"/>
            <a:ext cx="436355" cy="276807"/>
          </a:xfrm>
          <a:custGeom>
            <a:avLst/>
            <a:gdLst>
              <a:gd name="T0" fmla="*/ 0 w 21600"/>
              <a:gd name="T1" fmla="*/ 0 h 35469"/>
              <a:gd name="T2" fmla="*/ 276278 w 21600"/>
              <a:gd name="T3" fmla="*/ 228600 h 35469"/>
              <a:gd name="T4" fmla="*/ 0 w 21600"/>
              <a:gd name="T5" fmla="*/ 139213 h 3546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5469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671"/>
                  <a:pt x="19815" y="31580"/>
                  <a:pt x="16559" y="35468"/>
                </a:cubicBezTo>
              </a:path>
              <a:path w="21600" h="35469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671"/>
                  <a:pt x="19815" y="31580"/>
                  <a:pt x="16559" y="35468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>
            <a:off x="170350" y="3796132"/>
            <a:ext cx="48441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30"/>
          <p:cNvSpPr>
            <a:spLocks noChangeShapeType="1"/>
          </p:cNvSpPr>
          <p:nvPr/>
        </p:nvSpPr>
        <p:spPr bwMode="auto">
          <a:xfrm>
            <a:off x="170350" y="1153009"/>
            <a:ext cx="484412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5163296" y="3041650"/>
            <a:ext cx="3855780" cy="227754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endParaRPr lang="fr-FR" altLang="fr-FR" sz="16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 smtClean="0">
                <a:latin typeface="Calibri" panose="020F0502020204030204" pitchFamily="34" charset="0"/>
              </a:rPr>
              <a:t>Une </a:t>
            </a:r>
            <a:r>
              <a:rPr lang="fr-FR" altLang="fr-FR" sz="1400" b="1" dirty="0">
                <a:latin typeface="Calibri" panose="020F0502020204030204" pitchFamily="34" charset="0"/>
              </a:rPr>
              <a:t>démonstration graphique </a:t>
            </a:r>
            <a:r>
              <a:rPr lang="fr-FR" altLang="fr-FR" sz="1400" dirty="0">
                <a:latin typeface="Calibri" panose="020F0502020204030204" pitchFamily="34" charset="0"/>
              </a:rPr>
              <a:t>: </a:t>
            </a:r>
          </a:p>
          <a:p>
            <a:pPr algn="r"/>
            <a:endParaRPr lang="fr-FR" altLang="fr-FR" sz="1400" dirty="0"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>
                <a:latin typeface="Calibri" panose="020F0502020204030204" pitchFamily="34" charset="0"/>
              </a:rPr>
              <a:t>motif “</a:t>
            </a:r>
            <a:r>
              <a:rPr lang="fr-FR" altLang="fr-FR" sz="1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anti-cyclonique</a:t>
            </a:r>
            <a:r>
              <a:rPr lang="fr-FR" altLang="fr-FR" sz="1400" dirty="0">
                <a:latin typeface="Calibri" panose="020F0502020204030204" pitchFamily="34" charset="0"/>
              </a:rPr>
              <a:t>” (CCW - sens contraire aiguilles d’une </a:t>
            </a:r>
            <a:r>
              <a:rPr lang="fr-FR" altLang="fr-FR" sz="1400" dirty="0" smtClean="0">
                <a:latin typeface="Calibri" panose="020F0502020204030204" pitchFamily="34" charset="0"/>
              </a:rPr>
              <a:t>montre) </a:t>
            </a:r>
            <a:r>
              <a:rPr lang="fr-FR" altLang="fr-FR" sz="1400" dirty="0">
                <a:latin typeface="Calibri" panose="020F0502020204030204" pitchFamily="34" charset="0"/>
              </a:rPr>
              <a:t>des vents dans </a:t>
            </a:r>
            <a:r>
              <a:rPr lang="fr-FR" altLang="fr-FR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les régions de basse pression</a:t>
            </a:r>
            <a:r>
              <a:rPr lang="fr-FR" altLang="fr-FR" sz="1400" dirty="0">
                <a:latin typeface="Calibri" panose="020F0502020204030204" pitchFamily="34" charset="0"/>
              </a:rPr>
              <a:t>,  rotations CW des vents dans les </a:t>
            </a:r>
            <a:r>
              <a:rPr lang="fr-FR" altLang="fr-FR" sz="1400" b="1" dirty="0">
                <a:solidFill>
                  <a:srgbClr val="C00000"/>
                </a:solidFill>
                <a:latin typeface="Calibri" panose="020F0502020204030204" pitchFamily="34" charset="0"/>
              </a:rPr>
              <a:t>régions de haute pression</a:t>
            </a:r>
            <a:r>
              <a:rPr lang="fr-FR" altLang="fr-FR" sz="1400" dirty="0">
                <a:latin typeface="Calibri" panose="020F0502020204030204" pitchFamily="34" charset="0"/>
              </a:rPr>
              <a:t>.</a:t>
            </a:r>
          </a:p>
          <a:p>
            <a:pPr algn="r"/>
            <a:endParaRPr lang="fr-FR" altLang="fr-FR" sz="1400" dirty="0">
              <a:latin typeface="Calibri" panose="020F0502020204030204" pitchFamily="34" charset="0"/>
            </a:endParaRPr>
          </a:p>
          <a:p>
            <a:pPr algn="r"/>
            <a:r>
              <a:rPr lang="fr-FR" altLang="fr-FR" sz="1400" dirty="0">
                <a:latin typeface="Calibri" panose="020F0502020204030204" pitchFamily="34" charset="0"/>
              </a:rPr>
              <a:t>Le graphique comme outil du raisonnement, comme </a:t>
            </a:r>
            <a:r>
              <a:rPr lang="fr-FR" altLang="fr-FR" sz="1400" b="1" dirty="0">
                <a:latin typeface="Calibri" panose="020F0502020204030204" pitchFamily="34" charset="0"/>
              </a:rPr>
              <a:t>moyen de  </a:t>
            </a:r>
            <a:r>
              <a:rPr lang="fr-FR" altLang="fr-FR" sz="1400" b="1" dirty="0" smtClean="0">
                <a:latin typeface="Calibri" panose="020F0502020204030204" pitchFamily="34" charset="0"/>
              </a:rPr>
              <a:t>découverte</a:t>
            </a:r>
            <a:endParaRPr lang="fr-FR" altLang="fr-FR" sz="1400" b="1" dirty="0">
              <a:latin typeface="Calibri" panose="020F0502020204030204" pitchFamily="34" charset="0"/>
            </a:endParaRPr>
          </a:p>
        </p:txBody>
      </p:sp>
      <p:sp>
        <p:nvSpPr>
          <p:cNvPr id="20" name="Espace réservé du texte 2"/>
          <p:cNvSpPr>
            <a:spLocks/>
          </p:cNvSpPr>
          <p:nvPr/>
        </p:nvSpPr>
        <p:spPr bwMode="auto">
          <a:xfrm>
            <a:off x="4564063" y="301625"/>
            <a:ext cx="45132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Série temporelle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2933700" y="6043351"/>
            <a:ext cx="61436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Francis Galton, pub. 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1863</a:t>
            </a:r>
            <a:endParaRPr lang="fr-FR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M.Friendly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 A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Brief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History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of Data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Visualization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, </a:t>
            </a:r>
            <a:r>
              <a:rPr lang="fr-FR" altLang="fr-FR" sz="1000" dirty="0" err="1" smtClean="0">
                <a:solidFill>
                  <a:srgbClr val="989898"/>
                </a:solidFill>
                <a:latin typeface="Calibri" panose="020F0502020204030204" pitchFamily="34" charset="0"/>
              </a:rPr>
              <a:t>Multivariate</a:t>
            </a:r>
            <a:r>
              <a:rPr lang="fr-FR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weather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charts, 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arranged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as </a:t>
            </a:r>
            <a:r>
              <a:rPr lang="fr-FR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small</a:t>
            </a:r>
            <a:r>
              <a:rPr lang="fr-FR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 multiples </a:t>
            </a:r>
            <a:endParaRPr lang="en-US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7069138" y="5457564"/>
            <a:ext cx="20081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 Weather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maps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Francis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Galton</a:t>
            </a:r>
            <a:r>
              <a:rPr lang="pl-PL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1863)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4519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370</Words>
  <Application>Microsoft Office PowerPoint</Application>
  <PresentationFormat>Affichage à l'écran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656</cp:revision>
  <dcterms:created xsi:type="dcterms:W3CDTF">2014-07-04T08:23:44Z</dcterms:created>
  <dcterms:modified xsi:type="dcterms:W3CDTF">2021-11-21T16:06:29Z</dcterms:modified>
</cp:coreProperties>
</file>