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2" r:id="rId2"/>
    <p:sldId id="264" r:id="rId3"/>
    <p:sldId id="265" r:id="rId4"/>
    <p:sldId id="266" r:id="rId5"/>
    <p:sldId id="267" r:id="rId6"/>
    <p:sldId id="270" r:id="rId7"/>
    <p:sldId id="268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21/11/2021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8534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0854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7784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4311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83110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6316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071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734300" y="393700"/>
            <a:ext cx="1325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04176" y="6249093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pic>
        <p:nvPicPr>
          <p:cNvPr id="9" name="Imag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68300"/>
            <a:ext cx="49911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33350" y="6125982"/>
            <a:ext cx="3333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timeonline.uoregon.edu/peabody/index.html&gt;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3869" y="819271"/>
            <a:ext cx="36115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Système mnémotechnique de transmission d’informations historiques</a:t>
            </a: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047820" y="5263628"/>
            <a:ext cx="50276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Système franco-polonais,  développé par A.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Jaźwiński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popularisé par le G</a:t>
            </a:r>
            <a:r>
              <a:rPr lang="fr-FR" altLang="fr-FR" sz="1600" i="1" baseline="30000" dirty="0">
                <a:solidFill>
                  <a:srgbClr val="3E3D2A"/>
                </a:solidFill>
                <a:latin typeface="Calibri" panose="020F0502020204030204" pitchFamily="34" charset="0"/>
              </a:rPr>
              <a:t>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J.Bem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adopté en 1830 en France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réadaptation: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Polish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-American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System of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Chronology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Peabody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(1850)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63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734300" y="393700"/>
            <a:ext cx="1325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04176" y="6249093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63869" y="819271"/>
            <a:ext cx="36115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Système mnémotechnique de transmission d’informations historiques</a:t>
            </a: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</p:txBody>
      </p:sp>
      <p:pic>
        <p:nvPicPr>
          <p:cNvPr id="14" name="Imag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68300"/>
            <a:ext cx="49911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819468" y="1436163"/>
            <a:ext cx="29003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Grille </a:t>
            </a: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 10 x 10 </a:t>
            </a:r>
          </a:p>
          <a:p>
            <a:pPr algn="r">
              <a:defRPr/>
            </a:pPr>
            <a:endParaRPr lang="fr-FR" sz="12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Selon l’échelle choisie peut représenter par exemple </a:t>
            </a: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algn="r">
              <a:defRPr/>
            </a:pP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algn="r">
              <a:defRPr/>
            </a:pP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 millénaire (10 x 100 ans)</a:t>
            </a:r>
          </a:p>
          <a:p>
            <a:pPr algn="r">
              <a:defRPr/>
            </a:pP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algn="r">
              <a:defRPr/>
            </a:pP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 siècle (10 x 10 ans)</a:t>
            </a:r>
          </a:p>
          <a:p>
            <a:pPr algn="r">
              <a:defRPr/>
            </a:pPr>
            <a:endParaRPr lang="fr-FR" sz="12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10 ans (10 x 1 an)</a:t>
            </a:r>
          </a:p>
          <a:p>
            <a:pPr algn="r">
              <a:defRPr/>
            </a:pPr>
            <a:endParaRPr lang="fr-FR" sz="12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10 jours (10 x 1 jour) </a:t>
            </a:r>
          </a:p>
          <a:p>
            <a:pPr algn="r">
              <a:defRPr/>
            </a:pPr>
            <a:endParaRPr lang="fr-FR" sz="12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etc.</a:t>
            </a:r>
          </a:p>
        </p:txBody>
      </p:sp>
      <p:grpSp>
        <p:nvGrpSpPr>
          <p:cNvPr id="16" name="Groupe 4"/>
          <p:cNvGrpSpPr>
            <a:grpSpLocks/>
          </p:cNvGrpSpPr>
          <p:nvPr/>
        </p:nvGrpSpPr>
        <p:grpSpPr bwMode="auto">
          <a:xfrm>
            <a:off x="285750" y="533400"/>
            <a:ext cx="4635500" cy="2268538"/>
            <a:chOff x="285750" y="533400"/>
            <a:chExt cx="4635500" cy="2268538"/>
          </a:xfrm>
        </p:grpSpPr>
        <p:grpSp>
          <p:nvGrpSpPr>
            <p:cNvPr id="17" name="Groupe 3"/>
            <p:cNvGrpSpPr>
              <a:grpSpLocks/>
            </p:cNvGrpSpPr>
            <p:nvPr/>
          </p:nvGrpSpPr>
          <p:grpSpPr bwMode="auto">
            <a:xfrm>
              <a:off x="285750" y="533400"/>
              <a:ext cx="4635500" cy="419100"/>
              <a:chOff x="285750" y="533400"/>
              <a:chExt cx="4635500" cy="4191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18" name="Groupe 23"/>
            <p:cNvGrpSpPr>
              <a:grpSpLocks/>
            </p:cNvGrpSpPr>
            <p:nvPr/>
          </p:nvGrpSpPr>
          <p:grpSpPr bwMode="auto">
            <a:xfrm>
              <a:off x="285750" y="993775"/>
              <a:ext cx="4635500" cy="419100"/>
              <a:chOff x="285750" y="533400"/>
              <a:chExt cx="4635500" cy="4191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19" name="Groupe 34"/>
            <p:cNvGrpSpPr>
              <a:grpSpLocks/>
            </p:cNvGrpSpPr>
            <p:nvPr/>
          </p:nvGrpSpPr>
          <p:grpSpPr bwMode="auto">
            <a:xfrm>
              <a:off x="285750" y="1444625"/>
              <a:ext cx="4635500" cy="419100"/>
              <a:chOff x="285750" y="533400"/>
              <a:chExt cx="4635500" cy="4191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20" name="Groupe 45"/>
            <p:cNvGrpSpPr>
              <a:grpSpLocks/>
            </p:cNvGrpSpPr>
            <p:nvPr/>
          </p:nvGrpSpPr>
          <p:grpSpPr bwMode="auto">
            <a:xfrm>
              <a:off x="285750" y="1914525"/>
              <a:ext cx="4635500" cy="419100"/>
              <a:chOff x="285750" y="533400"/>
              <a:chExt cx="4635500" cy="4191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21" name="Groupe 56"/>
            <p:cNvGrpSpPr>
              <a:grpSpLocks/>
            </p:cNvGrpSpPr>
            <p:nvPr/>
          </p:nvGrpSpPr>
          <p:grpSpPr bwMode="auto">
            <a:xfrm>
              <a:off x="285750" y="2382838"/>
              <a:ext cx="4635500" cy="419100"/>
              <a:chOff x="285750" y="533400"/>
              <a:chExt cx="4635500" cy="4191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</p:grpSp>
      <p:grpSp>
        <p:nvGrpSpPr>
          <p:cNvPr id="72" name="Groupe 68"/>
          <p:cNvGrpSpPr>
            <a:grpSpLocks/>
          </p:cNvGrpSpPr>
          <p:nvPr/>
        </p:nvGrpSpPr>
        <p:grpSpPr bwMode="auto">
          <a:xfrm>
            <a:off x="285750" y="2876550"/>
            <a:ext cx="4635500" cy="2268538"/>
            <a:chOff x="285750" y="533400"/>
            <a:chExt cx="4635500" cy="2268538"/>
          </a:xfrm>
        </p:grpSpPr>
        <p:grpSp>
          <p:nvGrpSpPr>
            <p:cNvPr id="73" name="Groupe 69"/>
            <p:cNvGrpSpPr>
              <a:grpSpLocks/>
            </p:cNvGrpSpPr>
            <p:nvPr/>
          </p:nvGrpSpPr>
          <p:grpSpPr bwMode="auto">
            <a:xfrm>
              <a:off x="285750" y="533400"/>
              <a:ext cx="4635500" cy="419100"/>
              <a:chOff x="285750" y="533400"/>
              <a:chExt cx="4635500" cy="41910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74" name="Groupe 70"/>
            <p:cNvGrpSpPr>
              <a:grpSpLocks/>
            </p:cNvGrpSpPr>
            <p:nvPr/>
          </p:nvGrpSpPr>
          <p:grpSpPr bwMode="auto">
            <a:xfrm>
              <a:off x="285750" y="993775"/>
              <a:ext cx="4635500" cy="419100"/>
              <a:chOff x="285750" y="533400"/>
              <a:chExt cx="4635500" cy="419100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75" name="Groupe 71"/>
            <p:cNvGrpSpPr>
              <a:grpSpLocks/>
            </p:cNvGrpSpPr>
            <p:nvPr/>
          </p:nvGrpSpPr>
          <p:grpSpPr bwMode="auto">
            <a:xfrm>
              <a:off x="285750" y="1444625"/>
              <a:ext cx="4635500" cy="419100"/>
              <a:chOff x="285750" y="533400"/>
              <a:chExt cx="4635500" cy="419100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76" name="Groupe 72"/>
            <p:cNvGrpSpPr>
              <a:grpSpLocks/>
            </p:cNvGrpSpPr>
            <p:nvPr/>
          </p:nvGrpSpPr>
          <p:grpSpPr bwMode="auto">
            <a:xfrm>
              <a:off x="285750" y="1914525"/>
              <a:ext cx="4635500" cy="419100"/>
              <a:chOff x="285750" y="533400"/>
              <a:chExt cx="4635500" cy="4191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77" name="Groupe 73"/>
            <p:cNvGrpSpPr>
              <a:grpSpLocks/>
            </p:cNvGrpSpPr>
            <p:nvPr/>
          </p:nvGrpSpPr>
          <p:grpSpPr bwMode="auto">
            <a:xfrm>
              <a:off x="285750" y="2382838"/>
              <a:ext cx="4635500" cy="419100"/>
              <a:chOff x="285750" y="533400"/>
              <a:chExt cx="4635500" cy="4191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47820" y="5263628"/>
            <a:ext cx="50276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Système franco-polonais,  développé par A.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Jaźwiński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popularisé par le G</a:t>
            </a:r>
            <a:r>
              <a:rPr lang="fr-FR" altLang="fr-FR" sz="1600" i="1" baseline="30000" dirty="0">
                <a:solidFill>
                  <a:srgbClr val="3E3D2A"/>
                </a:solidFill>
                <a:latin typeface="Calibri" panose="020F0502020204030204" pitchFamily="34" charset="0"/>
              </a:rPr>
              <a:t>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J.Bem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adopté en 1830 en France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réadaptation: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Polish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-American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System of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Chronology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Peabody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(1850)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33350" y="6125982"/>
            <a:ext cx="3333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timeonline.uoregon.edu/peabody/index.html&gt;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1" name="Image 13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53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734300" y="393700"/>
            <a:ext cx="1325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04176" y="6249093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63869" y="819271"/>
            <a:ext cx="36115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Système mnémotechnique de transmission d’informations historiques</a:t>
            </a: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</p:txBody>
      </p:sp>
      <p:pic>
        <p:nvPicPr>
          <p:cNvPr id="12" name="Imag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68300"/>
            <a:ext cx="49911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e 4"/>
          <p:cNvGrpSpPr>
            <a:grpSpLocks/>
          </p:cNvGrpSpPr>
          <p:nvPr/>
        </p:nvGrpSpPr>
        <p:grpSpPr bwMode="auto">
          <a:xfrm>
            <a:off x="285750" y="533400"/>
            <a:ext cx="4635500" cy="2268538"/>
            <a:chOff x="285750" y="533400"/>
            <a:chExt cx="4635500" cy="2268538"/>
          </a:xfrm>
        </p:grpSpPr>
        <p:grpSp>
          <p:nvGrpSpPr>
            <p:cNvPr id="14" name="Groupe 3"/>
            <p:cNvGrpSpPr>
              <a:grpSpLocks/>
            </p:cNvGrpSpPr>
            <p:nvPr/>
          </p:nvGrpSpPr>
          <p:grpSpPr bwMode="auto">
            <a:xfrm>
              <a:off x="285750" y="533400"/>
              <a:ext cx="4635500" cy="419100"/>
              <a:chOff x="285750" y="533400"/>
              <a:chExt cx="4635500" cy="4191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15" name="Groupe 23"/>
            <p:cNvGrpSpPr>
              <a:grpSpLocks/>
            </p:cNvGrpSpPr>
            <p:nvPr/>
          </p:nvGrpSpPr>
          <p:grpSpPr bwMode="auto">
            <a:xfrm>
              <a:off x="285750" y="993775"/>
              <a:ext cx="4635500" cy="419100"/>
              <a:chOff x="285750" y="533400"/>
              <a:chExt cx="4635500" cy="4191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16" name="Groupe 34"/>
            <p:cNvGrpSpPr>
              <a:grpSpLocks/>
            </p:cNvGrpSpPr>
            <p:nvPr/>
          </p:nvGrpSpPr>
          <p:grpSpPr bwMode="auto">
            <a:xfrm>
              <a:off x="285750" y="1444625"/>
              <a:ext cx="4635500" cy="419100"/>
              <a:chOff x="285750" y="533400"/>
              <a:chExt cx="4635500" cy="4191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17" name="Groupe 45"/>
            <p:cNvGrpSpPr>
              <a:grpSpLocks/>
            </p:cNvGrpSpPr>
            <p:nvPr/>
          </p:nvGrpSpPr>
          <p:grpSpPr bwMode="auto">
            <a:xfrm>
              <a:off x="285750" y="1914525"/>
              <a:ext cx="4635500" cy="419100"/>
              <a:chOff x="285750" y="533400"/>
              <a:chExt cx="4635500" cy="4191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18" name="Groupe 56"/>
            <p:cNvGrpSpPr>
              <a:grpSpLocks/>
            </p:cNvGrpSpPr>
            <p:nvPr/>
          </p:nvGrpSpPr>
          <p:grpSpPr bwMode="auto">
            <a:xfrm>
              <a:off x="285750" y="2382838"/>
              <a:ext cx="4635500" cy="419100"/>
              <a:chOff x="285750" y="533400"/>
              <a:chExt cx="4635500" cy="4191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</p:grpSp>
      <p:grpSp>
        <p:nvGrpSpPr>
          <p:cNvPr id="69" name="Groupe 68"/>
          <p:cNvGrpSpPr>
            <a:grpSpLocks/>
          </p:cNvGrpSpPr>
          <p:nvPr/>
        </p:nvGrpSpPr>
        <p:grpSpPr bwMode="auto">
          <a:xfrm>
            <a:off x="285750" y="2876550"/>
            <a:ext cx="4635500" cy="2268538"/>
            <a:chOff x="285750" y="533400"/>
            <a:chExt cx="4635500" cy="2268538"/>
          </a:xfrm>
        </p:grpSpPr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285750" y="533400"/>
              <a:ext cx="4635500" cy="419100"/>
              <a:chOff x="285750" y="533400"/>
              <a:chExt cx="4635500" cy="41910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71" name="Groupe 70"/>
            <p:cNvGrpSpPr>
              <a:grpSpLocks/>
            </p:cNvGrpSpPr>
            <p:nvPr/>
          </p:nvGrpSpPr>
          <p:grpSpPr bwMode="auto">
            <a:xfrm>
              <a:off x="285750" y="993775"/>
              <a:ext cx="4635500" cy="419100"/>
              <a:chOff x="285750" y="533400"/>
              <a:chExt cx="4635500" cy="41910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72" name="Groupe 71"/>
            <p:cNvGrpSpPr>
              <a:grpSpLocks/>
            </p:cNvGrpSpPr>
            <p:nvPr/>
          </p:nvGrpSpPr>
          <p:grpSpPr bwMode="auto">
            <a:xfrm>
              <a:off x="285750" y="1444625"/>
              <a:ext cx="4635500" cy="419100"/>
              <a:chOff x="285750" y="533400"/>
              <a:chExt cx="4635500" cy="4191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73" name="Groupe 72"/>
            <p:cNvGrpSpPr>
              <a:grpSpLocks/>
            </p:cNvGrpSpPr>
            <p:nvPr/>
          </p:nvGrpSpPr>
          <p:grpSpPr bwMode="auto">
            <a:xfrm>
              <a:off x="285750" y="1914525"/>
              <a:ext cx="4635500" cy="419100"/>
              <a:chOff x="285750" y="533400"/>
              <a:chExt cx="4635500" cy="4191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>
                  <a:alpha val="80000"/>
                </a:srgbClr>
              </a:solidFill>
              <a:ln w="57150" cap="flat">
                <a:solidFill>
                  <a:srgbClr val="C00000"/>
                </a:solidFill>
                <a:miter lim="400000"/>
              </a:ln>
              <a:effectLst>
                <a:outerShdw blurRad="50800" dist="50800" dir="5400000" algn="ctr" rotWithShape="0">
                  <a:schemeClr val="tx1"/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  <p:grpSp>
          <p:nvGrpSpPr>
            <p:cNvPr id="74" name="Groupe 73"/>
            <p:cNvGrpSpPr>
              <a:grpSpLocks/>
            </p:cNvGrpSpPr>
            <p:nvPr/>
          </p:nvGrpSpPr>
          <p:grpSpPr bwMode="auto">
            <a:xfrm>
              <a:off x="285750" y="2382838"/>
              <a:ext cx="4635500" cy="419100"/>
              <a:chOff x="285750" y="533400"/>
              <a:chExt cx="4635500" cy="4191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857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088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21602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68116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1463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64160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106738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571875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037013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502150" y="533400"/>
                <a:ext cx="419100" cy="419100"/>
              </a:xfrm>
              <a:prstGeom prst="rect">
                <a:avLst/>
              </a:prstGeom>
              <a:solidFill>
                <a:srgbClr val="FFFFFF"/>
              </a:solidFill>
              <a:ln w="28575" cap="flat">
                <a:solidFill>
                  <a:srgbClr val="080808"/>
                </a:solidFill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50800" tIns="50800" rIns="50800" bIns="50800" spcCol="38100" anchor="ctr">
                <a:spAutoFit/>
              </a:bodyPr>
              <a:lstStyle/>
              <a:p>
                <a:pPr algn="ctr" defTabSz="584200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ill Sans Light"/>
                </a:endParaRPr>
              </a:p>
            </p:txBody>
          </p:sp>
        </p:grpSp>
      </p:grpSp>
      <p:sp>
        <p:nvSpPr>
          <p:cNvPr id="125" name="ZoneTexte 124"/>
          <p:cNvSpPr txBox="1"/>
          <p:nvPr/>
        </p:nvSpPr>
        <p:spPr>
          <a:xfrm>
            <a:off x="7488168" y="2461206"/>
            <a:ext cx="1114023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ligne:    8</a:t>
            </a:r>
            <a:endParaRPr lang="fr-FR" sz="160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  <a:sym typeface="Gill Sans Light"/>
            </a:endParaRPr>
          </a:p>
          <a:p>
            <a:pPr algn="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C00000"/>
                </a:solidFill>
                <a:latin typeface="Calibri" panose="020F0502020204030204" pitchFamily="34" charset="0"/>
                <a:sym typeface="Gill Sans Light"/>
              </a:rPr>
              <a:t>colonne:    6</a:t>
            </a:r>
            <a:endParaRPr lang="fr-FR" sz="1600" dirty="0">
              <a:solidFill>
                <a:srgbClr val="C00000"/>
              </a:solidFill>
              <a:latin typeface="Calibri" panose="020F0502020204030204" pitchFamily="34" charset="0"/>
              <a:sym typeface="Gill Sans Light"/>
            </a:endParaRPr>
          </a:p>
          <a:p>
            <a:pPr algn="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  <a:sym typeface="Gill Sans Light"/>
            </a:endParaRPr>
          </a:p>
          <a:p>
            <a:pPr algn="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1885</a:t>
            </a:r>
          </a:p>
        </p:txBody>
      </p:sp>
      <p:sp>
        <p:nvSpPr>
          <p:cNvPr id="2" name="Rectangle 1"/>
          <p:cNvSpPr/>
          <p:nvPr/>
        </p:nvSpPr>
        <p:spPr>
          <a:xfrm>
            <a:off x="5597911" y="1484610"/>
            <a:ext cx="3117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Grille de 10 x </a:t>
            </a:r>
            <a:r>
              <a:rPr lang="fr-FR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10</a:t>
            </a:r>
          </a:p>
          <a:p>
            <a:pPr algn="r">
              <a:defRPr/>
            </a:pPr>
            <a:r>
              <a:rPr lang="fr-FR" sz="12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Si </a:t>
            </a:r>
            <a:r>
              <a:rPr lang="fr-FR" sz="1200" i="1" dirty="0">
                <a:solidFill>
                  <a:schemeClr val="tx2"/>
                </a:solidFill>
                <a:latin typeface="Calibri" panose="020F0502020204030204" pitchFamily="34" charset="0"/>
              </a:rPr>
              <a:t>l’échelle est celle du siècle, et le siècle choisi le XIXème: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47820" y="5263628"/>
            <a:ext cx="50276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Système franco-polonais,  développé par A.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Jaźwiński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popularisé par le G</a:t>
            </a:r>
            <a:r>
              <a:rPr lang="fr-FR" altLang="fr-FR" sz="1600" i="1" baseline="30000" dirty="0">
                <a:solidFill>
                  <a:srgbClr val="3E3D2A"/>
                </a:solidFill>
                <a:latin typeface="Calibri" panose="020F0502020204030204" pitchFamily="34" charset="0"/>
              </a:rPr>
              <a:t>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J.Bem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adopté en 1830 en France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réadaptation: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Polish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-American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System of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Chronology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Peabody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(1850)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33350" y="6125982"/>
            <a:ext cx="3333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timeonline.uoregon.edu/peabody/index.html&gt;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0" name="Image 12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588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734300" y="393700"/>
            <a:ext cx="1325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04176" y="6249093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63869" y="819271"/>
            <a:ext cx="36115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Système mnémotechnique de transmission d’informations historiques</a:t>
            </a: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34300" y="393700"/>
            <a:ext cx="1325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pic>
        <p:nvPicPr>
          <p:cNvPr id="13" name="Imag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68300"/>
            <a:ext cx="49911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597910" y="2092395"/>
            <a:ext cx="311254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endParaRPr lang="fr-FR" sz="10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La grille principale 10x10 est redécoupée :</a:t>
            </a:r>
          </a:p>
          <a:p>
            <a:pPr algn="r">
              <a:defRPr/>
            </a:pPr>
            <a:r>
              <a:rPr lang="fr-FR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Chaque « case » est découpée en une grille </a:t>
            </a: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3X3 : </a:t>
            </a:r>
            <a:r>
              <a:rPr lang="fr-FR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marque le type d’évènement à positionner dans le temps </a:t>
            </a:r>
            <a:endParaRPr lang="fr-FR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i="1" dirty="0">
                <a:solidFill>
                  <a:schemeClr val="tx2"/>
                </a:solidFill>
                <a:latin typeface="Calibri" panose="020F0502020204030204" pitchFamily="34" charset="0"/>
              </a:rPr>
              <a:t>(bataille, traité, mariage, </a:t>
            </a:r>
            <a:r>
              <a:rPr lang="fr-FR" sz="12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etc</a:t>
            </a:r>
            <a:r>
              <a:rPr lang="fr-FR" sz="1200" i="1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r>
              <a:rPr lang="fr-FR" sz="12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endParaRPr lang="fr-FR" sz="1200" i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200" i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84488" y="1930400"/>
            <a:ext cx="1528762" cy="1528763"/>
          </a:xfrm>
          <a:prstGeom prst="rect">
            <a:avLst/>
          </a:prstGeom>
          <a:solidFill>
            <a:srgbClr val="FFFFFF"/>
          </a:solidFill>
          <a:ln w="47625" cap="flat">
            <a:solidFill>
              <a:srgbClr val="C00000"/>
            </a:solidFill>
            <a:miter lim="400000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grpSp>
        <p:nvGrpSpPr>
          <p:cNvPr id="16" name="Groupe 5"/>
          <p:cNvGrpSpPr>
            <a:grpSpLocks/>
          </p:cNvGrpSpPr>
          <p:nvPr/>
        </p:nvGrpSpPr>
        <p:grpSpPr bwMode="auto">
          <a:xfrm>
            <a:off x="2973388" y="2027238"/>
            <a:ext cx="1349375" cy="1357312"/>
            <a:chOff x="7269163" y="2719695"/>
            <a:chExt cx="1349374" cy="1357313"/>
          </a:xfrm>
        </p:grpSpPr>
        <p:sp>
          <p:nvSpPr>
            <p:cNvPr id="17" name="Rectangle 16"/>
            <p:cNvSpPr/>
            <p:nvPr/>
          </p:nvSpPr>
          <p:spPr>
            <a:xfrm>
              <a:off x="7269163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734300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199437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269163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34300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199437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269163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734300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99437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641600" y="4234729"/>
            <a:ext cx="419100" cy="432000"/>
          </a:xfrm>
          <a:prstGeom prst="rect">
            <a:avLst/>
          </a:prstGeom>
          <a:solidFill>
            <a:srgbClr val="FFFFFF">
              <a:alpha val="38000"/>
            </a:srgbClr>
          </a:solidFill>
          <a:ln w="5715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27" name="Connecteur en angle 26"/>
          <p:cNvCxnSpPr>
            <a:stCxn id="26" idx="0"/>
            <a:endCxn id="15" idx="2"/>
          </p:cNvCxnSpPr>
          <p:nvPr/>
        </p:nvCxnSpPr>
        <p:spPr>
          <a:xfrm rot="5400000" flipH="1" flipV="1">
            <a:off x="2862226" y="3448087"/>
            <a:ext cx="775566" cy="797719"/>
          </a:xfrm>
          <a:prstGeom prst="bentConnector3">
            <a:avLst/>
          </a:prstGeom>
          <a:noFill/>
          <a:ln w="44450" cap="flat">
            <a:solidFill>
              <a:srgbClr val="C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8" name="Groupe 27"/>
          <p:cNvGrpSpPr>
            <a:grpSpLocks/>
          </p:cNvGrpSpPr>
          <p:nvPr/>
        </p:nvGrpSpPr>
        <p:grpSpPr bwMode="auto">
          <a:xfrm>
            <a:off x="2973388" y="2027238"/>
            <a:ext cx="3364910" cy="1695450"/>
            <a:chOff x="2973540" y="2027654"/>
            <a:chExt cx="3365372" cy="1694888"/>
          </a:xfrm>
        </p:grpSpPr>
        <p:sp>
          <p:nvSpPr>
            <p:cNvPr id="29" name="Rectangle 28"/>
            <p:cNvSpPr/>
            <p:nvPr/>
          </p:nvSpPr>
          <p:spPr>
            <a:xfrm>
              <a:off x="2973540" y="2027654"/>
              <a:ext cx="419158" cy="418961"/>
            </a:xfrm>
            <a:prstGeom prst="rect">
              <a:avLst/>
            </a:prstGeom>
            <a:solidFill>
              <a:srgbClr val="C00000">
                <a:alpha val="41000"/>
              </a:srgbClr>
            </a:solidFill>
            <a:ln w="38100" cap="flat">
              <a:solidFill>
                <a:srgbClr val="C00000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45053" y="3384516"/>
              <a:ext cx="793859" cy="338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600" dirty="0">
                  <a:solidFill>
                    <a:srgbClr val="C00000"/>
                  </a:solidFill>
                  <a:latin typeface="Calibri" panose="020F0502020204030204" pitchFamily="34" charset="0"/>
                  <a:ea typeface="+mn-ea"/>
                  <a:cs typeface="+mn-cs"/>
                </a:rPr>
                <a:t>bataille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5597911" y="1484610"/>
            <a:ext cx="3117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Grille de 10 x 10</a:t>
            </a:r>
          </a:p>
          <a:p>
            <a:pPr algn="r">
              <a:defRPr/>
            </a:pPr>
            <a:r>
              <a:rPr lang="fr-FR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fr-FR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l’échelle est celle du siècle, et le siècle choisi le XIXème: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47820" y="5263628"/>
            <a:ext cx="50276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Système franco-polonais,  développé par A.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Jaźwiński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popularisé par le G</a:t>
            </a:r>
            <a:r>
              <a:rPr lang="fr-FR" altLang="fr-FR" sz="1600" i="1" baseline="30000" dirty="0">
                <a:solidFill>
                  <a:srgbClr val="3E3D2A"/>
                </a:solidFill>
                <a:latin typeface="Calibri" panose="020F0502020204030204" pitchFamily="34" charset="0"/>
              </a:rPr>
              <a:t>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J.Bem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adopté en 1830 en France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réadaptation: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Polish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-American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System of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Chronology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Peabody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(1850)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3350" y="6125982"/>
            <a:ext cx="3333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timeonline.uoregon.edu/peabody/index.html&gt;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30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68300"/>
            <a:ext cx="49911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734300" y="393700"/>
            <a:ext cx="1325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04176" y="6249093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63869" y="819271"/>
            <a:ext cx="36115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Système mnémotechnique de transmission d’informations historiques</a:t>
            </a: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47820" y="5263628"/>
            <a:ext cx="50276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Système franco-polonais,  développé par A.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Jaźwiński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popularisé par le G</a:t>
            </a:r>
            <a:r>
              <a:rPr lang="fr-FR" altLang="fr-FR" sz="1600" i="1" baseline="30000" dirty="0">
                <a:solidFill>
                  <a:srgbClr val="3E3D2A"/>
                </a:solidFill>
                <a:latin typeface="Calibri" panose="020F0502020204030204" pitchFamily="34" charset="0"/>
              </a:rPr>
              <a:t>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J.Bem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adopté en 1830 en France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réadaptation: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Polish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-American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System of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Chronology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Peabody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(1850)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9422" y="2971983"/>
            <a:ext cx="322103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Trois « symboles » : carré, triangle, et X</a:t>
            </a:r>
          </a:p>
          <a:p>
            <a:pPr algn="r">
              <a:defRPr/>
            </a:pPr>
            <a:r>
              <a:rPr lang="fr-FR" sz="1200" i="1" dirty="0">
                <a:solidFill>
                  <a:schemeClr val="tx2"/>
                </a:solidFill>
                <a:latin typeface="Calibri" panose="020F0502020204030204" pitchFamily="34" charset="0"/>
              </a:rPr>
              <a:t>(modification du type d’évènement: par exemple différentiation entre révolte et révolution)</a:t>
            </a:r>
          </a:p>
          <a:p>
            <a:pPr algn="r">
              <a:defRPr/>
            </a:pPr>
            <a:endParaRPr lang="fr-FR" sz="1200" i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84488" y="1930400"/>
            <a:ext cx="1528762" cy="1528763"/>
          </a:xfrm>
          <a:prstGeom prst="rect">
            <a:avLst/>
          </a:prstGeom>
          <a:solidFill>
            <a:srgbClr val="FFFFFF"/>
          </a:solidFill>
          <a:ln w="47625" cap="flat">
            <a:solidFill>
              <a:srgbClr val="C00000"/>
            </a:solidFill>
            <a:miter lim="400000"/>
          </a:ln>
          <a:effectLst>
            <a:outerShdw blurRad="50800" dist="889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grpSp>
        <p:nvGrpSpPr>
          <p:cNvPr id="29" name="Groupe 5"/>
          <p:cNvGrpSpPr>
            <a:grpSpLocks/>
          </p:cNvGrpSpPr>
          <p:nvPr/>
        </p:nvGrpSpPr>
        <p:grpSpPr bwMode="auto">
          <a:xfrm>
            <a:off x="2973388" y="2027238"/>
            <a:ext cx="1349375" cy="1357312"/>
            <a:chOff x="7269163" y="2719695"/>
            <a:chExt cx="1349374" cy="1357313"/>
          </a:xfrm>
        </p:grpSpPr>
        <p:sp>
          <p:nvSpPr>
            <p:cNvPr id="30" name="Rectangle 29"/>
            <p:cNvSpPr/>
            <p:nvPr/>
          </p:nvSpPr>
          <p:spPr>
            <a:xfrm>
              <a:off x="7269163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734300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199437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69163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34300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99437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269163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34300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99437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cxnSp>
        <p:nvCxnSpPr>
          <p:cNvPr id="40" name="Connecteur en angle 39"/>
          <p:cNvCxnSpPr>
            <a:endCxn id="28" idx="2"/>
          </p:cNvCxnSpPr>
          <p:nvPr/>
        </p:nvCxnSpPr>
        <p:spPr>
          <a:xfrm rot="5400000" flipH="1" flipV="1">
            <a:off x="2851151" y="3459162"/>
            <a:ext cx="798512" cy="798513"/>
          </a:xfrm>
          <a:prstGeom prst="bentConnector3">
            <a:avLst/>
          </a:prstGeom>
          <a:noFill/>
          <a:ln w="44450" cap="flat">
            <a:solidFill>
              <a:srgbClr val="C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1" name="Rectangle 40"/>
          <p:cNvSpPr/>
          <p:nvPr/>
        </p:nvSpPr>
        <p:spPr bwMode="auto">
          <a:xfrm>
            <a:off x="2979738" y="2028991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42" name="Triangle isocèle 2"/>
          <p:cNvSpPr/>
          <p:nvPr/>
        </p:nvSpPr>
        <p:spPr>
          <a:xfrm>
            <a:off x="2979738" y="2971983"/>
            <a:ext cx="415350" cy="412568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" fmla="*/ 0 w 530352"/>
              <a:gd name="connsiteY0" fmla="*/ 914400 h 942975"/>
              <a:gd name="connsiteX1" fmla="*/ 530352 w 530352"/>
              <a:gd name="connsiteY1" fmla="*/ 0 h 942975"/>
              <a:gd name="connsiteX2" fmla="*/ 479679 w 530352"/>
              <a:gd name="connsiteY2" fmla="*/ 942975 h 942975"/>
              <a:gd name="connsiteX3" fmla="*/ 0 w 530352"/>
              <a:gd name="connsiteY3" fmla="*/ 914400 h 942975"/>
              <a:gd name="connsiteX0" fmla="*/ 0 w 479679"/>
              <a:gd name="connsiteY0" fmla="*/ 438150 h 466725"/>
              <a:gd name="connsiteX1" fmla="*/ 397002 w 479679"/>
              <a:gd name="connsiteY1" fmla="*/ 0 h 466725"/>
              <a:gd name="connsiteX2" fmla="*/ 479679 w 479679"/>
              <a:gd name="connsiteY2" fmla="*/ 466725 h 466725"/>
              <a:gd name="connsiteX3" fmla="*/ 0 w 479679"/>
              <a:gd name="connsiteY3" fmla="*/ 438150 h 466725"/>
              <a:gd name="connsiteX0" fmla="*/ 0 w 479679"/>
              <a:gd name="connsiteY0" fmla="*/ 438150 h 466725"/>
              <a:gd name="connsiteX1" fmla="*/ 425577 w 479679"/>
              <a:gd name="connsiteY1" fmla="*/ 0 h 466725"/>
              <a:gd name="connsiteX2" fmla="*/ 479679 w 479679"/>
              <a:gd name="connsiteY2" fmla="*/ 466725 h 466725"/>
              <a:gd name="connsiteX3" fmla="*/ 0 w 479679"/>
              <a:gd name="connsiteY3" fmla="*/ 438150 h 466725"/>
              <a:gd name="connsiteX0" fmla="*/ 0 w 467956"/>
              <a:gd name="connsiteY0" fmla="*/ 438150 h 438150"/>
              <a:gd name="connsiteX1" fmla="*/ 425577 w 467956"/>
              <a:gd name="connsiteY1" fmla="*/ 0 h 438150"/>
              <a:gd name="connsiteX2" fmla="*/ 467956 w 467956"/>
              <a:gd name="connsiteY2" fmla="*/ 437418 h 438150"/>
              <a:gd name="connsiteX3" fmla="*/ 0 w 467956"/>
              <a:gd name="connsiteY3" fmla="*/ 438150 h 438150"/>
              <a:gd name="connsiteX0" fmla="*/ 0 w 438648"/>
              <a:gd name="connsiteY0" fmla="*/ 438150 h 438150"/>
              <a:gd name="connsiteX1" fmla="*/ 425577 w 438648"/>
              <a:gd name="connsiteY1" fmla="*/ 0 h 438150"/>
              <a:gd name="connsiteX2" fmla="*/ 438648 w 438648"/>
              <a:gd name="connsiteY2" fmla="*/ 431556 h 438150"/>
              <a:gd name="connsiteX3" fmla="*/ 0 w 438648"/>
              <a:gd name="connsiteY3" fmla="*/ 438150 h 438150"/>
              <a:gd name="connsiteX0" fmla="*/ 0 w 432787"/>
              <a:gd name="connsiteY0" fmla="*/ 438150 h 438150"/>
              <a:gd name="connsiteX1" fmla="*/ 425577 w 432787"/>
              <a:gd name="connsiteY1" fmla="*/ 0 h 438150"/>
              <a:gd name="connsiteX2" fmla="*/ 432787 w 432787"/>
              <a:gd name="connsiteY2" fmla="*/ 431556 h 438150"/>
              <a:gd name="connsiteX3" fmla="*/ 0 w 432787"/>
              <a:gd name="connsiteY3" fmla="*/ 438150 h 438150"/>
              <a:gd name="connsiteX0" fmla="*/ 0 w 432787"/>
              <a:gd name="connsiteY0" fmla="*/ 432288 h 432288"/>
              <a:gd name="connsiteX1" fmla="*/ 425577 w 432787"/>
              <a:gd name="connsiteY1" fmla="*/ 0 h 432288"/>
              <a:gd name="connsiteX2" fmla="*/ 432787 w 432787"/>
              <a:gd name="connsiteY2" fmla="*/ 431556 h 432288"/>
              <a:gd name="connsiteX3" fmla="*/ 0 w 432787"/>
              <a:gd name="connsiteY3" fmla="*/ 432288 h 432288"/>
              <a:gd name="connsiteX0" fmla="*/ 0 w 445449"/>
              <a:gd name="connsiteY0" fmla="*/ 346671 h 346671"/>
              <a:gd name="connsiteX1" fmla="*/ 445449 w 445449"/>
              <a:gd name="connsiteY1" fmla="*/ 0 h 346671"/>
              <a:gd name="connsiteX2" fmla="*/ 432787 w 445449"/>
              <a:gd name="connsiteY2" fmla="*/ 345939 h 346671"/>
              <a:gd name="connsiteX3" fmla="*/ 0 w 445449"/>
              <a:gd name="connsiteY3" fmla="*/ 346671 h 346671"/>
              <a:gd name="connsiteX0" fmla="*/ 0 w 435514"/>
              <a:gd name="connsiteY0" fmla="*/ 338888 h 338888"/>
              <a:gd name="connsiteX1" fmla="*/ 435514 w 435514"/>
              <a:gd name="connsiteY1" fmla="*/ 0 h 338888"/>
              <a:gd name="connsiteX2" fmla="*/ 432787 w 435514"/>
              <a:gd name="connsiteY2" fmla="*/ 338156 h 338888"/>
              <a:gd name="connsiteX3" fmla="*/ 0 w 435514"/>
              <a:gd name="connsiteY3" fmla="*/ 338888 h 33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514" h="338888">
                <a:moveTo>
                  <a:pt x="0" y="338888"/>
                </a:moveTo>
                <a:lnTo>
                  <a:pt x="435514" y="0"/>
                </a:lnTo>
                <a:lnTo>
                  <a:pt x="432787" y="338156"/>
                </a:lnTo>
                <a:lnTo>
                  <a:pt x="0" y="338888"/>
                </a:lnTo>
                <a:close/>
              </a:path>
            </a:pathLst>
          </a:cu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89422" y="2092395"/>
            <a:ext cx="322103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endParaRPr lang="fr-FR" sz="10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Grille 3X3 : type d’évènement</a:t>
            </a:r>
          </a:p>
          <a:p>
            <a:pPr algn="r">
              <a:defRPr/>
            </a:pPr>
            <a:r>
              <a:rPr lang="fr-FR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(bataille, traité, mariage, </a:t>
            </a:r>
            <a:r>
              <a:rPr lang="fr-FR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etc</a:t>
            </a:r>
            <a:r>
              <a:rPr lang="fr-FR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fr-FR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)</a:t>
            </a:r>
            <a:endParaRPr lang="fr-FR" sz="1200" i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200" i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97911" y="1484610"/>
            <a:ext cx="3117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Grille de 10 x 10</a:t>
            </a:r>
          </a:p>
          <a:p>
            <a:pPr algn="r">
              <a:defRPr/>
            </a:pPr>
            <a:r>
              <a:rPr lang="fr-FR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fr-FR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l’échelle est celle du siècle, et le siècle choisi le XIXème: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41600" y="4257675"/>
            <a:ext cx="419100" cy="432000"/>
          </a:xfrm>
          <a:prstGeom prst="rect">
            <a:avLst/>
          </a:prstGeom>
          <a:solidFill>
            <a:srgbClr val="FFFFFF">
              <a:alpha val="38000"/>
            </a:srgbClr>
          </a:solidFill>
          <a:ln w="5715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3350" y="6125982"/>
            <a:ext cx="3333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timeonline.uoregon.edu/peabody/index.html&gt;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368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68300"/>
            <a:ext cx="49911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734300" y="393700"/>
            <a:ext cx="1325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04176" y="6249093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63869" y="819271"/>
            <a:ext cx="36115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Système mnémotechnique de transmission d’informations historiques</a:t>
            </a: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47820" y="5263628"/>
            <a:ext cx="50276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Système franco-polonais,  développé par A.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Jaźwiński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popularisé par le G</a:t>
            </a:r>
            <a:r>
              <a:rPr lang="fr-FR" altLang="fr-FR" sz="1600" i="1" baseline="30000" dirty="0">
                <a:solidFill>
                  <a:srgbClr val="3E3D2A"/>
                </a:solidFill>
                <a:latin typeface="Calibri" panose="020F0502020204030204" pitchFamily="34" charset="0"/>
              </a:rPr>
              <a:t>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J.Bem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adopté en 1830 en France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réadaptation: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Polish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-American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System of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Chronology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Peabody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(1850)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9422" y="2971983"/>
            <a:ext cx="322103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Trois « symboles » : carré, triangle, et X</a:t>
            </a:r>
          </a:p>
          <a:p>
            <a:pPr algn="r">
              <a:defRPr/>
            </a:pPr>
            <a:r>
              <a:rPr lang="fr-FR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(modification du type d’évènement: par exemple différentiation entre révolte et révolution)</a:t>
            </a:r>
          </a:p>
          <a:p>
            <a:pPr algn="r">
              <a:defRPr/>
            </a:pPr>
            <a:endParaRPr lang="fr-FR" sz="1200" i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84488" y="1930400"/>
            <a:ext cx="1528762" cy="1528763"/>
          </a:xfrm>
          <a:prstGeom prst="rect">
            <a:avLst/>
          </a:prstGeom>
          <a:solidFill>
            <a:srgbClr val="FFFFFF"/>
          </a:solidFill>
          <a:ln w="47625" cap="flat">
            <a:solidFill>
              <a:srgbClr val="C00000"/>
            </a:solidFill>
            <a:miter lim="400000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grpSp>
        <p:nvGrpSpPr>
          <p:cNvPr id="29" name="Groupe 5"/>
          <p:cNvGrpSpPr>
            <a:grpSpLocks/>
          </p:cNvGrpSpPr>
          <p:nvPr/>
        </p:nvGrpSpPr>
        <p:grpSpPr bwMode="auto">
          <a:xfrm>
            <a:off x="2973388" y="2027238"/>
            <a:ext cx="1349375" cy="1357312"/>
            <a:chOff x="7269163" y="2719695"/>
            <a:chExt cx="1349374" cy="1357313"/>
          </a:xfrm>
        </p:grpSpPr>
        <p:sp>
          <p:nvSpPr>
            <p:cNvPr id="30" name="Rectangle 29"/>
            <p:cNvSpPr/>
            <p:nvPr/>
          </p:nvSpPr>
          <p:spPr>
            <a:xfrm>
              <a:off x="7269163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734300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199437" y="27196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69163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34300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99437" y="3189595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269163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34300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99437" y="3657908"/>
              <a:ext cx="419100" cy="4191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80808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cxnSp>
        <p:nvCxnSpPr>
          <p:cNvPr id="40" name="Connecteur en angle 39"/>
          <p:cNvCxnSpPr>
            <a:endCxn id="28" idx="1"/>
          </p:cNvCxnSpPr>
          <p:nvPr/>
        </p:nvCxnSpPr>
        <p:spPr>
          <a:xfrm rot="5400000" flipH="1" flipV="1">
            <a:off x="1838569" y="1846696"/>
            <a:ext cx="197832" cy="1894005"/>
          </a:xfrm>
          <a:prstGeom prst="bentConnector2">
            <a:avLst/>
          </a:prstGeom>
          <a:noFill/>
          <a:ln w="44450" cap="flat">
            <a:solidFill>
              <a:srgbClr val="C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1" name="Rectangle 40"/>
          <p:cNvSpPr/>
          <p:nvPr/>
        </p:nvSpPr>
        <p:spPr bwMode="auto">
          <a:xfrm>
            <a:off x="2973646" y="2027238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89422" y="2092395"/>
            <a:ext cx="322103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endParaRPr lang="fr-FR" sz="10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Grille 3X3 : type d’évènement</a:t>
            </a:r>
          </a:p>
          <a:p>
            <a:pPr algn="r">
              <a:defRPr/>
            </a:pPr>
            <a:r>
              <a:rPr lang="fr-FR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(bataille, traité, mariage, </a:t>
            </a:r>
            <a:r>
              <a:rPr lang="fr-FR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etc</a:t>
            </a:r>
            <a:r>
              <a:rPr lang="fr-FR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fr-FR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)</a:t>
            </a:r>
            <a:endParaRPr lang="fr-FR" sz="1200" i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200" i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97911" y="1484610"/>
            <a:ext cx="3117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Grille de 10 x 10</a:t>
            </a:r>
          </a:p>
          <a:p>
            <a:pPr algn="r">
              <a:defRPr/>
            </a:pPr>
            <a:r>
              <a:rPr lang="fr-FR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fr-FR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l’échelle est celle du siècle, et le siècle choisi le XIXème: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743201" y="625475"/>
            <a:ext cx="1719263" cy="1076325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8 types </a:t>
            </a:r>
            <a:r>
              <a:rPr lang="fr-FR" sz="1600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evt</a:t>
            </a:r>
            <a:r>
              <a:rPr lang="fr-FR" sz="16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, pays 1</a:t>
            </a:r>
          </a:p>
          <a:p>
            <a:pPr>
              <a:defRPr/>
            </a:pP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1 type </a:t>
            </a:r>
            <a:r>
              <a:rPr lang="fr-FR" sz="1600" dirty="0" err="1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evt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, pays 2</a:t>
            </a:r>
          </a:p>
          <a:p>
            <a:pPr>
              <a:defRPr/>
            </a:pPr>
            <a:endParaRPr lang="fr-FR" sz="1600" dirty="0">
              <a:solidFill>
                <a:srgbClr val="0070C0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fr-FR" sz="1600" i="1" dirty="0">
                <a:solidFill>
                  <a:srgbClr val="585650"/>
                </a:solidFill>
                <a:latin typeface="Calibri" panose="020F0502020204030204" pitchFamily="34" charset="0"/>
                <a:ea typeface="+mn-ea"/>
                <a:cs typeface="+mn-cs"/>
              </a:rPr>
              <a:t>au même moment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489422" y="3622732"/>
            <a:ext cx="32210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endParaRPr lang="fr-FR" sz="10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Des couleurs, associant l’évènement à un pays</a:t>
            </a:r>
          </a:p>
          <a:p>
            <a:pPr algn="r">
              <a:defRPr/>
            </a:pP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438525" y="2027238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04033" y="2024433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973646" y="2497538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38525" y="2497538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904033" y="2494733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973646" y="2966852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438525" y="2966852"/>
            <a:ext cx="419100" cy="419100"/>
          </a:xfrm>
          <a:prstGeom prst="rect">
            <a:avLst/>
          </a:prstGeom>
          <a:solidFill>
            <a:srgbClr val="C00000"/>
          </a:solidFill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904033" y="2964047"/>
            <a:ext cx="419100" cy="419100"/>
          </a:xfrm>
          <a:prstGeom prst="rect">
            <a:avLst/>
          </a:prstGeom>
          <a:solidFill>
            <a:srgbClr val="0070C0"/>
          </a:solidFill>
          <a:ln w="1905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7728" y="2866487"/>
            <a:ext cx="461472" cy="448188"/>
          </a:xfrm>
          <a:prstGeom prst="rect">
            <a:avLst/>
          </a:prstGeom>
          <a:solidFill>
            <a:srgbClr val="FFFFFF">
              <a:alpha val="10000"/>
            </a:srgbClr>
          </a:solidFill>
          <a:ln w="57150" cap="flat">
            <a:solidFill>
              <a:srgbClr val="C00000"/>
            </a:solidFill>
            <a:miter lim="400000"/>
          </a:ln>
          <a:effectLst>
            <a:outerShdw blurRad="50800" dist="76200" dir="36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3350" y="6125982"/>
            <a:ext cx="3333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timeonline.uoregon.edu/peabody/index.html&gt;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01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734300" y="393700"/>
            <a:ext cx="1325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04176" y="6249093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</p:txBody>
      </p:sp>
      <p:pic>
        <p:nvPicPr>
          <p:cNvPr id="12" name="Imag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68300"/>
            <a:ext cx="49911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838825" y="817563"/>
            <a:ext cx="32210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Les limites en l’état: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68131" y="1330326"/>
            <a:ext cx="3506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Un </a:t>
            </a: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nombre fixe de thématiques: 9</a:t>
            </a:r>
          </a:p>
          <a:p>
            <a:pPr algn="r">
              <a:defRPr/>
            </a:pPr>
            <a:r>
              <a:rPr lang="fr-FR" sz="1200" i="1" dirty="0">
                <a:solidFill>
                  <a:schemeClr val="tx2"/>
                </a:solidFill>
                <a:latin typeface="Calibri" panose="020F0502020204030204" pitchFamily="34" charset="0"/>
              </a:rPr>
              <a:t>Mais rien n’empêche de revoir la grille 3X3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11006" y="1965326"/>
            <a:ext cx="3363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Un </a:t>
            </a: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jeu de symboles (3) limité, à la sémantique variable selon les thèmes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63356" y="3662364"/>
            <a:ext cx="36115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Un </a:t>
            </a: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usage de la couleur qui ne permet pas de répertorier deux évènements identiques, se produisant au même moment, mais dans deux pays différents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63356" y="2657476"/>
            <a:ext cx="36115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Une </a:t>
            </a: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grille 10 X 10 assez claire pour une échelle « </a:t>
            </a:r>
            <a:r>
              <a:rPr lang="fr-FR" sz="1200" dirty="0" err="1">
                <a:solidFill>
                  <a:schemeClr val="tx2"/>
                </a:solidFill>
                <a:latin typeface="Calibri" panose="020F0502020204030204" pitchFamily="34" charset="0"/>
              </a:rPr>
              <a:t>décimalisable</a:t>
            </a:r>
            <a:r>
              <a:rPr lang="fr-FR" sz="1200" dirty="0">
                <a:solidFill>
                  <a:schemeClr val="tx2"/>
                </a:solidFill>
                <a:latin typeface="Calibri" panose="020F0502020204030204" pitchFamily="34" charset="0"/>
              </a:rPr>
              <a:t> » (100 ans= 1 siècle) mais plus discutable pour travailler par exemple sur des semaines (7 jours)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47820" y="5263628"/>
            <a:ext cx="50276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Système franco-polonais,  développé par A.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Jaźwiński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popularisé par le G</a:t>
            </a:r>
            <a:r>
              <a:rPr lang="fr-FR" altLang="fr-FR" sz="1600" i="1" baseline="30000" dirty="0">
                <a:solidFill>
                  <a:srgbClr val="3E3D2A"/>
                </a:solidFill>
                <a:latin typeface="Calibri" panose="020F0502020204030204" pitchFamily="34" charset="0"/>
              </a:rPr>
              <a:t>al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J.Bem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adopté en 1830 en France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réadaptation: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Polish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-American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System of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Chronology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E.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Peabody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(1850)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350" y="6125982"/>
            <a:ext cx="3333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timeonline.uoregon.edu/peabody/index.html&gt;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533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826</Words>
  <Application>Microsoft Office PowerPoint</Application>
  <PresentationFormat>Affichage à l'écran (4:3)</PresentationFormat>
  <Paragraphs>122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666</cp:revision>
  <dcterms:created xsi:type="dcterms:W3CDTF">2014-07-04T08:23:44Z</dcterms:created>
  <dcterms:modified xsi:type="dcterms:W3CDTF">2021-11-21T15:35:48Z</dcterms:modified>
</cp:coreProperties>
</file>