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62" r:id="rId2"/>
    <p:sldId id="264" r:id="rId3"/>
    <p:sldId id="265" r:id="rId4"/>
    <p:sldId id="266" r:id="rId5"/>
    <p:sldId id="267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9pPr>
  </p:defaultTextStyle>
  <p:extLst>
    <p:ext uri="{EFAFB233-063F-42B5-8137-9DF3F51BA10A}">
      <p15:sldGuideLst xmlns:p15="http://schemas.microsoft.com/office/powerpoint/2012/main">
        <p15:guide id="1" orient="horz" pos="2153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650"/>
    <a:srgbClr val="A40202"/>
    <a:srgbClr val="FFFFFF"/>
    <a:srgbClr val="080808"/>
    <a:srgbClr val="3A6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7" autoAdjust="0"/>
    <p:restoredTop sz="98378" autoAdjust="0"/>
  </p:normalViewPr>
  <p:slideViewPr>
    <p:cSldViewPr snapToGrid="0">
      <p:cViewPr varScale="1">
        <p:scale>
          <a:sx n="79" d="100"/>
          <a:sy n="79" d="100"/>
        </p:scale>
        <p:origin x="1210" y="82"/>
      </p:cViewPr>
      <p:guideLst>
        <p:guide orient="horz" pos="2153"/>
        <p:guide pos="4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92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fld id="{DA05FC9E-4FA5-4DA6-9E08-81F53D1F2CEF}" type="datetimeFigureOut">
              <a:rPr lang="fr-FR" altLang="fr-FR"/>
              <a:pPr>
                <a:defRPr/>
              </a:pPr>
              <a:t>21/11/2021</a:t>
            </a:fld>
            <a:endParaRPr lang="fr-FR" altLang="fr-F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fld id="{A6949904-67F6-4984-919B-90CD560653E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30308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1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85348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2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16270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3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030453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4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724637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5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683290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6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462694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7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981191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8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441962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250032" y="1437680"/>
            <a:ext cx="8643938" cy="227707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250032" y="3705820"/>
            <a:ext cx="8643938" cy="91082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1pPr>
            <a:lvl2pPr marL="0" indent="16072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2pPr>
            <a:lvl3pPr marL="0" indent="32144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3pPr>
            <a:lvl4pPr marL="0" indent="48216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4pPr>
            <a:lvl5pPr marL="0" indent="642882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9255689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2094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64346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53496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250032" y="2286000"/>
            <a:ext cx="8643938" cy="2277070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15699222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250031" y="714375"/>
            <a:ext cx="4143375" cy="2732484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250031" y="3437931"/>
            <a:ext cx="4143375" cy="2732484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1pPr>
            <a:lvl2pPr marL="0" indent="16072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2pPr>
            <a:lvl3pPr marL="0" indent="32144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3pPr>
            <a:lvl4pPr marL="0" indent="48216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4pPr>
            <a:lvl5pPr marL="0" indent="642882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0319091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61602529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38625505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250031" y="1919884"/>
            <a:ext cx="4143375" cy="4429125"/>
          </a:xfrm>
          <a:prstGeom prst="rect">
            <a:avLst/>
          </a:prstGeom>
        </p:spPr>
        <p:txBody>
          <a:bodyPr/>
          <a:lstStyle>
            <a:lvl1pPr marL="303583" indent="-303583">
              <a:lnSpc>
                <a:spcPct val="100000"/>
              </a:lnSpc>
              <a:spcBef>
                <a:spcPts val="2672"/>
              </a:spcBef>
              <a:defRPr sz="2700"/>
            </a:lvl1pPr>
            <a:lvl2pPr marL="607166" indent="-303583">
              <a:lnSpc>
                <a:spcPct val="100000"/>
              </a:lnSpc>
              <a:spcBef>
                <a:spcPts val="2672"/>
              </a:spcBef>
              <a:defRPr sz="2700"/>
            </a:lvl2pPr>
            <a:lvl3pPr marL="910749" indent="-303583">
              <a:lnSpc>
                <a:spcPct val="100000"/>
              </a:lnSpc>
              <a:spcBef>
                <a:spcPts val="2672"/>
              </a:spcBef>
              <a:defRPr sz="2700"/>
            </a:lvl3pPr>
            <a:lvl4pPr marL="1214332" indent="-303583">
              <a:lnSpc>
                <a:spcPct val="100000"/>
              </a:lnSpc>
              <a:spcBef>
                <a:spcPts val="2672"/>
              </a:spcBef>
              <a:defRPr sz="2700"/>
            </a:lvl4pPr>
            <a:lvl5pPr marL="1517916" indent="-303583">
              <a:lnSpc>
                <a:spcPct val="100000"/>
              </a:lnSpc>
              <a:spcBef>
                <a:spcPts val="2672"/>
              </a:spcBef>
              <a:defRPr sz="27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99834972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535781" y="535781"/>
            <a:ext cx="8063508" cy="5777508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60164627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23014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34977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50825" y="179388"/>
            <a:ext cx="8643938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normAutofit/>
          </a:bodyPr>
          <a:lstStyle/>
          <a:p>
            <a:pPr lvl="0"/>
            <a:r>
              <a:rPr/>
              <a:t>Title Text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250825" y="1919288"/>
            <a:ext cx="864393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>
                <a:sym typeface="Gill Sans Light"/>
              </a:rPr>
              <a:t>Body Level One</a:t>
            </a:r>
          </a:p>
          <a:p>
            <a:pPr lvl="1"/>
            <a:r>
              <a:rPr lang="fr-FR" altLang="fr-FR" smtClean="0">
                <a:sym typeface="Gill Sans Light"/>
              </a:rPr>
              <a:t>Body Level Two</a:t>
            </a:r>
          </a:p>
          <a:p>
            <a:pPr lvl="2"/>
            <a:r>
              <a:rPr lang="fr-FR" altLang="fr-FR" smtClean="0">
                <a:sym typeface="Gill Sans Light"/>
              </a:rPr>
              <a:t>Body Level Three</a:t>
            </a:r>
          </a:p>
          <a:p>
            <a:pPr lvl="3"/>
            <a:r>
              <a:rPr lang="fr-FR" altLang="fr-FR" smtClean="0">
                <a:sym typeface="Gill Sans Light"/>
              </a:rPr>
              <a:t>Body Level Four</a:t>
            </a:r>
          </a:p>
          <a:p>
            <a:pPr lvl="4"/>
            <a:r>
              <a:rPr lang="fr-FR" altLang="fr-FR" smtClean="0">
                <a:sym typeface="Gill Sans Light"/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/>
  <p:txStyles>
    <p:titleStyle>
      <a:lvl1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indent="803602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indent="964323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indent="1125044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indent="1285763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titleStyle>
    <p:bodyStyle>
      <a:lvl1pPr marL="365125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marL="731838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marL="1096963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marL="1463675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marL="1830388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marL="2196513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marL="2562598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marL="2928683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marL="3294769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bodyStyle>
    <p:otherStyle>
      <a:lvl1pPr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indent="160721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2pPr>
      <a:lvl3pPr indent="321440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3pPr>
      <a:lvl4pPr indent="482161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4pPr>
      <a:lvl5pPr indent="642882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5pPr>
      <a:lvl6pPr indent="803602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6pPr>
      <a:lvl7pPr indent="964323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7pPr>
      <a:lvl8pPr indent="1125044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8pPr>
      <a:lvl9pPr indent="1285763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3076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7" name="Text Box 22"/>
          <p:cNvSpPr txBox="1">
            <a:spLocks noChangeArrowheads="1"/>
          </p:cNvSpPr>
          <p:nvPr/>
        </p:nvSpPr>
        <p:spPr bwMode="auto">
          <a:xfrm>
            <a:off x="14289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553" y="6443461"/>
            <a:ext cx="316523" cy="321247"/>
          </a:xfrm>
          <a:prstGeom prst="rect">
            <a:avLst/>
          </a:prstGeom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234477" y="5663222"/>
            <a:ext cx="38147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 err="1">
                <a:solidFill>
                  <a:srgbClr val="3E3D2A"/>
                </a:solidFill>
                <a:latin typeface="Calibri" panose="020F0502020204030204" pitchFamily="34" charset="0"/>
              </a:rPr>
              <a:t>flightSchedule</a:t>
            </a: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 profiler</a:t>
            </a:r>
          </a:p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J.Y. Blaise, I. Dudek (2013-2014)</a:t>
            </a:r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85975" y="6197240"/>
            <a:ext cx="69913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&lt;http://www.map.cnrs.fr/jyb/flightSchedule/flightSchedule.html&gt;</a:t>
            </a:r>
            <a:endParaRPr lang="fr-FR" sz="10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527050"/>
            <a:ext cx="5757862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022975" y="468313"/>
            <a:ext cx="2928938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1. Repérer les destinations par l’orientation du vecteur origine-destination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72538" y="5937251"/>
            <a:ext cx="51619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989898"/>
                </a:solidFill>
                <a:latin typeface="Calibri" panose="020F0502020204030204" pitchFamily="34" charset="0"/>
              </a:rPr>
              <a:t>J.Y. Blaise, I. </a:t>
            </a:r>
            <a:r>
              <a:rPr lang="en-US" sz="900" dirty="0" err="1">
                <a:solidFill>
                  <a:srgbClr val="989898"/>
                </a:solidFill>
                <a:latin typeface="Calibri" panose="020F0502020204030204" pitchFamily="34" charset="0"/>
              </a:rPr>
              <a:t>Dudek</a:t>
            </a:r>
            <a:r>
              <a:rPr lang="en-US" sz="900" dirty="0">
                <a:solidFill>
                  <a:srgbClr val="989898"/>
                </a:solidFill>
                <a:latin typeface="Calibri" panose="020F0502020204030204" pitchFamily="34" charset="0"/>
              </a:rPr>
              <a:t> </a:t>
            </a:r>
            <a:br>
              <a:rPr lang="en-US" sz="900" dirty="0">
                <a:solidFill>
                  <a:srgbClr val="989898"/>
                </a:solidFill>
                <a:latin typeface="Calibri" panose="020F0502020204030204" pitchFamily="34" charset="0"/>
              </a:rPr>
            </a:br>
            <a:r>
              <a:rPr lang="en-US" sz="900" i="1" dirty="0">
                <a:solidFill>
                  <a:srgbClr val="989898"/>
                </a:solidFill>
                <a:latin typeface="Calibri" panose="020F0502020204030204" pitchFamily="34" charset="0"/>
              </a:rPr>
              <a:t>The </a:t>
            </a:r>
            <a:r>
              <a:rPr lang="en-US" sz="900" i="1" dirty="0" err="1">
                <a:solidFill>
                  <a:srgbClr val="989898"/>
                </a:solidFill>
                <a:latin typeface="Calibri" panose="020F0502020204030204" pitchFamily="34" charset="0"/>
              </a:rPr>
              <a:t>Flightschedule</a:t>
            </a:r>
            <a:r>
              <a:rPr lang="en-US" sz="900" i="1" dirty="0">
                <a:solidFill>
                  <a:srgbClr val="989898"/>
                </a:solidFill>
                <a:latin typeface="Calibri" panose="020F0502020204030204" pitchFamily="34" charset="0"/>
              </a:rPr>
              <a:t> Profiler: An Attempt to </a:t>
            </a:r>
            <a:r>
              <a:rPr lang="en-US" sz="900" i="1" dirty="0" err="1">
                <a:solidFill>
                  <a:srgbClr val="989898"/>
                </a:solidFill>
                <a:latin typeface="Calibri" panose="020F0502020204030204" pitchFamily="34" charset="0"/>
              </a:rPr>
              <a:t>Synthetise</a:t>
            </a:r>
            <a:r>
              <a:rPr lang="en-US" sz="900" i="1" dirty="0">
                <a:solidFill>
                  <a:srgbClr val="989898"/>
                </a:solidFill>
                <a:latin typeface="Calibri" panose="020F0502020204030204" pitchFamily="34" charset="0"/>
              </a:rPr>
              <a:t> Visually an Airport’s Flight Offer in Time and Space</a:t>
            </a:r>
            <a:br>
              <a:rPr lang="en-US" sz="900" i="1" dirty="0">
                <a:solidFill>
                  <a:srgbClr val="989898"/>
                </a:solidFill>
                <a:latin typeface="Calibri" panose="020F0502020204030204" pitchFamily="34" charset="0"/>
              </a:rPr>
            </a:br>
            <a:r>
              <a:rPr lang="en-US" sz="900" dirty="0">
                <a:solidFill>
                  <a:srgbClr val="989898"/>
                </a:solidFill>
                <a:latin typeface="Calibri" panose="020F0502020204030204" pitchFamily="34" charset="0"/>
              </a:rPr>
              <a:t>IC3K 2016, Proc. 8th International Joint Conference on Knowledge Discovery, Knowledge Engineering and Knowledge Management, </a:t>
            </a:r>
            <a:r>
              <a:rPr lang="en-US" sz="9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Volume </a:t>
            </a:r>
            <a:r>
              <a:rPr lang="en-US" sz="900" dirty="0">
                <a:solidFill>
                  <a:srgbClr val="989898"/>
                </a:solidFill>
                <a:latin typeface="Calibri" panose="020F0502020204030204" pitchFamily="34" charset="0"/>
              </a:rPr>
              <a:t>1: </a:t>
            </a:r>
            <a:r>
              <a:rPr lang="en-US" sz="9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KDIR 2016 , pp.407-412, ISBN</a:t>
            </a:r>
            <a:r>
              <a:rPr lang="en-US" sz="900" dirty="0">
                <a:solidFill>
                  <a:srgbClr val="989898"/>
                </a:solidFill>
                <a:latin typeface="Calibri" panose="020F0502020204030204" pitchFamily="34" charset="0"/>
              </a:rPr>
              <a:t>: 978-989-758-203-5</a:t>
            </a:r>
            <a:endParaRPr lang="fr-FR" sz="900" dirty="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36550"/>
            <a:ext cx="5081588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6211400" y="2262555"/>
            <a:ext cx="2837839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endParaRPr lang="fr-FR" altLang="fr-FR" sz="1600" b="1" i="1" dirty="0">
              <a:solidFill>
                <a:srgbClr val="3E3D2A"/>
              </a:solidFill>
              <a:latin typeface="Calibri" panose="020F0502020204030204" pitchFamily="34" charset="0"/>
            </a:endParaRPr>
          </a:p>
          <a:p>
            <a:pPr algn="r"/>
            <a:r>
              <a:rPr lang="fr-FR" altLang="fr-FR" sz="1400" b="1" dirty="0">
                <a:latin typeface="Calibri" panose="020F0502020204030204" pitchFamily="34" charset="0"/>
              </a:rPr>
              <a:t>Objectif: déterminer le « profil </a:t>
            </a:r>
            <a:r>
              <a:rPr lang="fr-FR" altLang="fr-FR" sz="1400" b="1" dirty="0" smtClean="0">
                <a:latin typeface="Calibri" panose="020F0502020204030204" pitchFamily="34" charset="0"/>
              </a:rPr>
              <a:t>spatio-temporel</a:t>
            </a:r>
            <a:r>
              <a:rPr lang="fr-FR" altLang="fr-FR" sz="1400" b="1" dirty="0">
                <a:latin typeface="Calibri" panose="020F0502020204030204" pitchFamily="34" charset="0"/>
              </a:rPr>
              <a:t> » de l’offre « vols » d’un aéroport  </a:t>
            </a:r>
          </a:p>
          <a:p>
            <a:pPr algn="r"/>
            <a:endParaRPr lang="fr-FR" altLang="fr-FR" sz="1400" b="1" dirty="0" smtClean="0">
              <a:latin typeface="Calibri" panose="020F0502020204030204" pitchFamily="34" charset="0"/>
            </a:endParaRPr>
          </a:p>
          <a:p>
            <a:pPr algn="r"/>
            <a:r>
              <a:rPr lang="fr-FR" altLang="fr-FR" sz="1400" b="1" dirty="0" smtClean="0">
                <a:latin typeface="Calibri" panose="020F0502020204030204" pitchFamily="34" charset="0"/>
              </a:rPr>
              <a:t>Application </a:t>
            </a:r>
            <a:r>
              <a:rPr lang="fr-FR" altLang="fr-FR" sz="1400" b="1" dirty="0">
                <a:latin typeface="Calibri" panose="020F0502020204030204" pitchFamily="34" charset="0"/>
              </a:rPr>
              <a:t>à l’aéroport de Nice, horaires 2013-2014</a:t>
            </a:r>
          </a:p>
        </p:txBody>
      </p:sp>
    </p:spTree>
    <p:extLst>
      <p:ext uri="{BB962C8B-B14F-4D97-AF65-F5344CB8AC3E}">
        <p14:creationId xmlns:p14="http://schemas.microsoft.com/office/powerpoint/2010/main" val="12014633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234477" y="5663222"/>
            <a:ext cx="38147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 err="1">
                <a:solidFill>
                  <a:srgbClr val="3E3D2A"/>
                </a:solidFill>
                <a:latin typeface="Calibri" panose="020F0502020204030204" pitchFamily="34" charset="0"/>
              </a:rPr>
              <a:t>flightSchedule</a:t>
            </a: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 profiler</a:t>
            </a:r>
          </a:p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J.Y. Blaise, I. Dudek (2013-2014)</a:t>
            </a:r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85975" y="6197240"/>
            <a:ext cx="69913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&lt;http://www.map.cnrs.fr/jyb/flightSchedule/flightSchedule.html&gt;</a:t>
            </a:r>
            <a:endParaRPr lang="fr-FR" sz="10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538" y="5937251"/>
            <a:ext cx="51619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989898"/>
                </a:solidFill>
                <a:latin typeface="Calibri" panose="020F0502020204030204" pitchFamily="34" charset="0"/>
              </a:rPr>
              <a:t>J.Y. Blaise, I. </a:t>
            </a:r>
            <a:r>
              <a:rPr lang="en-US" sz="900" dirty="0" err="1">
                <a:solidFill>
                  <a:srgbClr val="989898"/>
                </a:solidFill>
                <a:latin typeface="Calibri" panose="020F0502020204030204" pitchFamily="34" charset="0"/>
              </a:rPr>
              <a:t>Dudek</a:t>
            </a:r>
            <a:r>
              <a:rPr lang="en-US" sz="900" dirty="0">
                <a:solidFill>
                  <a:srgbClr val="989898"/>
                </a:solidFill>
                <a:latin typeface="Calibri" panose="020F0502020204030204" pitchFamily="34" charset="0"/>
              </a:rPr>
              <a:t> </a:t>
            </a:r>
            <a:br>
              <a:rPr lang="en-US" sz="900" dirty="0">
                <a:solidFill>
                  <a:srgbClr val="989898"/>
                </a:solidFill>
                <a:latin typeface="Calibri" panose="020F0502020204030204" pitchFamily="34" charset="0"/>
              </a:rPr>
            </a:br>
            <a:r>
              <a:rPr lang="en-US" sz="900" i="1" dirty="0">
                <a:solidFill>
                  <a:srgbClr val="989898"/>
                </a:solidFill>
                <a:latin typeface="Calibri" panose="020F0502020204030204" pitchFamily="34" charset="0"/>
              </a:rPr>
              <a:t>The </a:t>
            </a:r>
            <a:r>
              <a:rPr lang="en-US" sz="900" i="1" dirty="0" err="1">
                <a:solidFill>
                  <a:srgbClr val="989898"/>
                </a:solidFill>
                <a:latin typeface="Calibri" panose="020F0502020204030204" pitchFamily="34" charset="0"/>
              </a:rPr>
              <a:t>Flightschedule</a:t>
            </a:r>
            <a:r>
              <a:rPr lang="en-US" sz="900" i="1" dirty="0">
                <a:solidFill>
                  <a:srgbClr val="989898"/>
                </a:solidFill>
                <a:latin typeface="Calibri" panose="020F0502020204030204" pitchFamily="34" charset="0"/>
              </a:rPr>
              <a:t> Profiler: An Attempt to </a:t>
            </a:r>
            <a:r>
              <a:rPr lang="en-US" sz="900" i="1" dirty="0" err="1">
                <a:solidFill>
                  <a:srgbClr val="989898"/>
                </a:solidFill>
                <a:latin typeface="Calibri" panose="020F0502020204030204" pitchFamily="34" charset="0"/>
              </a:rPr>
              <a:t>Synthetise</a:t>
            </a:r>
            <a:r>
              <a:rPr lang="en-US" sz="900" i="1" dirty="0">
                <a:solidFill>
                  <a:srgbClr val="989898"/>
                </a:solidFill>
                <a:latin typeface="Calibri" panose="020F0502020204030204" pitchFamily="34" charset="0"/>
              </a:rPr>
              <a:t> Visually an Airport’s Flight Offer in Time and Space</a:t>
            </a:r>
            <a:br>
              <a:rPr lang="en-US" sz="900" i="1" dirty="0">
                <a:solidFill>
                  <a:srgbClr val="989898"/>
                </a:solidFill>
                <a:latin typeface="Calibri" panose="020F0502020204030204" pitchFamily="34" charset="0"/>
              </a:rPr>
            </a:br>
            <a:r>
              <a:rPr lang="en-US" sz="900" dirty="0">
                <a:solidFill>
                  <a:srgbClr val="989898"/>
                </a:solidFill>
                <a:latin typeface="Calibri" panose="020F0502020204030204" pitchFamily="34" charset="0"/>
              </a:rPr>
              <a:t>IC3K 2016, Proc. 8th International Joint Conference on Knowledge Discovery, Knowledge Engineering and Knowledge Management, </a:t>
            </a:r>
            <a:r>
              <a:rPr lang="en-US" sz="9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Volume </a:t>
            </a:r>
            <a:r>
              <a:rPr lang="en-US" sz="900" dirty="0">
                <a:solidFill>
                  <a:srgbClr val="989898"/>
                </a:solidFill>
                <a:latin typeface="Calibri" panose="020F0502020204030204" pitchFamily="34" charset="0"/>
              </a:rPr>
              <a:t>1: </a:t>
            </a:r>
            <a:r>
              <a:rPr lang="en-US" sz="9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KDIR 2016 , pp.407-412, ISBN</a:t>
            </a:r>
            <a:r>
              <a:rPr lang="en-US" sz="900" dirty="0">
                <a:solidFill>
                  <a:srgbClr val="989898"/>
                </a:solidFill>
                <a:latin typeface="Calibri" panose="020F0502020204030204" pitchFamily="34" charset="0"/>
              </a:rPr>
              <a:t>: 978-989-758-203-5</a:t>
            </a:r>
            <a:endParaRPr lang="fr-FR" sz="900" dirty="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36550"/>
            <a:ext cx="5699125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022975" y="468313"/>
            <a:ext cx="2928938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1. Repérer les destinations par l’orientation du vecteur origine-destination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6157913" y="1320800"/>
            <a:ext cx="279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2. Redistribution régulière par secteurs géographiques pour éviter les </a:t>
            </a:r>
            <a:r>
              <a:rPr lang="fr-FR" alt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recouvrements</a:t>
            </a:r>
          </a:p>
          <a:p>
            <a:pPr algn="r">
              <a:defRPr/>
            </a:pPr>
            <a:endParaRPr lang="fr-FR" altLang="fr-FR" sz="16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 algn="r">
              <a:defRPr/>
            </a:pPr>
            <a:r>
              <a:rPr lang="fr-FR" altLang="fr-FR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(ici sur les 6 destinations « Royaume-Uni + Irlande» à partir de Nice)</a:t>
            </a:r>
            <a:endParaRPr lang="fr-FR" altLang="fr-FR" sz="1600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989013" y="282575"/>
            <a:ext cx="1614487" cy="1614488"/>
          </a:xfrm>
          <a:prstGeom prst="ellipse">
            <a:avLst/>
          </a:prstGeom>
          <a:noFill/>
          <a:ln w="28575" cap="flat">
            <a:solidFill>
              <a:srgbClr val="C00000"/>
            </a:solidFill>
            <a:miter lim="400000"/>
          </a:ln>
          <a:effectLst>
            <a:outerShdw blurRad="50800" dist="50800" dir="5400000" algn="ctr" rotWithShape="0">
              <a:schemeClr val="tx1">
                <a:alpha val="98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584200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fr-FR" sz="3600">
              <a:solidFill>
                <a:srgbClr val="FFFFFF"/>
              </a:solidFill>
              <a:latin typeface="+mn-lt"/>
              <a:ea typeface="+mn-ea"/>
              <a:cs typeface="+mn-cs"/>
              <a:sym typeface="Gill Sans Light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1679575" y="2000250"/>
            <a:ext cx="1335088" cy="198120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Connecteur droit 17"/>
          <p:cNvCxnSpPr/>
          <p:nvPr/>
        </p:nvCxnSpPr>
        <p:spPr>
          <a:xfrm>
            <a:off x="2538413" y="1577975"/>
            <a:ext cx="455612" cy="237490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Arc 18"/>
          <p:cNvSpPr/>
          <p:nvPr/>
        </p:nvSpPr>
        <p:spPr>
          <a:xfrm rot="17503759">
            <a:off x="1962151" y="2097087"/>
            <a:ext cx="944562" cy="944563"/>
          </a:xfrm>
          <a:prstGeom prst="arc">
            <a:avLst/>
          </a:prstGeom>
          <a:noFill/>
          <a:ln w="28575" cap="flat">
            <a:solidFill>
              <a:srgbClr val="C0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584200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fr-FR" sz="36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14289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553" y="6443461"/>
            <a:ext cx="316523" cy="32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843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234477" y="5663222"/>
            <a:ext cx="38147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 err="1">
                <a:solidFill>
                  <a:srgbClr val="3E3D2A"/>
                </a:solidFill>
                <a:latin typeface="Calibri" panose="020F0502020204030204" pitchFamily="34" charset="0"/>
              </a:rPr>
              <a:t>flightSchedule</a:t>
            </a: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 profiler</a:t>
            </a:r>
          </a:p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J.Y. Blaise, I. Dudek (2013-2014)</a:t>
            </a:r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85975" y="6197240"/>
            <a:ext cx="69913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&lt;http://www.map.cnrs.fr/jyb/flightSchedule/flightSchedule.html&gt;</a:t>
            </a:r>
            <a:endParaRPr lang="fr-FR" sz="10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538" y="5937251"/>
            <a:ext cx="51619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989898"/>
                </a:solidFill>
                <a:latin typeface="Calibri" panose="020F0502020204030204" pitchFamily="34" charset="0"/>
              </a:rPr>
              <a:t>J.Y. Blaise, I. </a:t>
            </a:r>
            <a:r>
              <a:rPr lang="en-US" sz="900" dirty="0" err="1">
                <a:solidFill>
                  <a:srgbClr val="989898"/>
                </a:solidFill>
                <a:latin typeface="Calibri" panose="020F0502020204030204" pitchFamily="34" charset="0"/>
              </a:rPr>
              <a:t>Dudek</a:t>
            </a:r>
            <a:r>
              <a:rPr lang="en-US" sz="900" dirty="0">
                <a:solidFill>
                  <a:srgbClr val="989898"/>
                </a:solidFill>
                <a:latin typeface="Calibri" panose="020F0502020204030204" pitchFamily="34" charset="0"/>
              </a:rPr>
              <a:t> </a:t>
            </a:r>
            <a:br>
              <a:rPr lang="en-US" sz="900" dirty="0">
                <a:solidFill>
                  <a:srgbClr val="989898"/>
                </a:solidFill>
                <a:latin typeface="Calibri" panose="020F0502020204030204" pitchFamily="34" charset="0"/>
              </a:rPr>
            </a:br>
            <a:r>
              <a:rPr lang="en-US" sz="900" i="1" dirty="0">
                <a:solidFill>
                  <a:srgbClr val="989898"/>
                </a:solidFill>
                <a:latin typeface="Calibri" panose="020F0502020204030204" pitchFamily="34" charset="0"/>
              </a:rPr>
              <a:t>The </a:t>
            </a:r>
            <a:r>
              <a:rPr lang="en-US" sz="900" i="1" dirty="0" err="1">
                <a:solidFill>
                  <a:srgbClr val="989898"/>
                </a:solidFill>
                <a:latin typeface="Calibri" panose="020F0502020204030204" pitchFamily="34" charset="0"/>
              </a:rPr>
              <a:t>Flightschedule</a:t>
            </a:r>
            <a:r>
              <a:rPr lang="en-US" sz="900" i="1" dirty="0">
                <a:solidFill>
                  <a:srgbClr val="989898"/>
                </a:solidFill>
                <a:latin typeface="Calibri" panose="020F0502020204030204" pitchFamily="34" charset="0"/>
              </a:rPr>
              <a:t> Profiler: An Attempt to </a:t>
            </a:r>
            <a:r>
              <a:rPr lang="en-US" sz="900" i="1" dirty="0" err="1">
                <a:solidFill>
                  <a:srgbClr val="989898"/>
                </a:solidFill>
                <a:latin typeface="Calibri" panose="020F0502020204030204" pitchFamily="34" charset="0"/>
              </a:rPr>
              <a:t>Synthetise</a:t>
            </a:r>
            <a:r>
              <a:rPr lang="en-US" sz="900" i="1" dirty="0">
                <a:solidFill>
                  <a:srgbClr val="989898"/>
                </a:solidFill>
                <a:latin typeface="Calibri" panose="020F0502020204030204" pitchFamily="34" charset="0"/>
              </a:rPr>
              <a:t> Visually an Airport’s Flight Offer in Time and Space</a:t>
            </a:r>
            <a:br>
              <a:rPr lang="en-US" sz="900" i="1" dirty="0">
                <a:solidFill>
                  <a:srgbClr val="989898"/>
                </a:solidFill>
                <a:latin typeface="Calibri" panose="020F0502020204030204" pitchFamily="34" charset="0"/>
              </a:rPr>
            </a:br>
            <a:r>
              <a:rPr lang="en-US" sz="900" dirty="0">
                <a:solidFill>
                  <a:srgbClr val="989898"/>
                </a:solidFill>
                <a:latin typeface="Calibri" panose="020F0502020204030204" pitchFamily="34" charset="0"/>
              </a:rPr>
              <a:t>IC3K 2016, Proc. 8th International Joint Conference on Knowledge Discovery, Knowledge Engineering and Knowledge Management, </a:t>
            </a:r>
            <a:r>
              <a:rPr lang="en-US" sz="9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Volume </a:t>
            </a:r>
            <a:r>
              <a:rPr lang="en-US" sz="900" dirty="0">
                <a:solidFill>
                  <a:srgbClr val="989898"/>
                </a:solidFill>
                <a:latin typeface="Calibri" panose="020F0502020204030204" pitchFamily="34" charset="0"/>
              </a:rPr>
              <a:t>1: </a:t>
            </a:r>
            <a:r>
              <a:rPr lang="en-US" sz="9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KDIR 2016 , pp.407-412, ISBN</a:t>
            </a:r>
            <a:r>
              <a:rPr lang="en-US" sz="900" dirty="0">
                <a:solidFill>
                  <a:srgbClr val="989898"/>
                </a:solidFill>
                <a:latin typeface="Calibri" panose="020F0502020204030204" pitchFamily="34" charset="0"/>
              </a:rPr>
              <a:t>: 978-989-758-203-5</a:t>
            </a:r>
            <a:endParaRPr lang="fr-FR" sz="900" dirty="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Imag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36550"/>
            <a:ext cx="5699125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022975" y="2300287"/>
            <a:ext cx="29559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alt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3. A chaque destination une radiale</a:t>
            </a:r>
          </a:p>
        </p:txBody>
      </p:sp>
      <p:sp>
        <p:nvSpPr>
          <p:cNvPr id="20" name="Oval 160"/>
          <p:cNvSpPr>
            <a:spLocks noChangeArrowheads="1"/>
          </p:cNvSpPr>
          <p:nvPr/>
        </p:nvSpPr>
        <p:spPr bwMode="auto">
          <a:xfrm>
            <a:off x="5341938" y="2462213"/>
            <a:ext cx="261937" cy="261937"/>
          </a:xfrm>
          <a:prstGeom prst="ellipse">
            <a:avLst/>
          </a:prstGeom>
          <a:noFill/>
          <a:ln w="19050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6022975" y="468313"/>
            <a:ext cx="2928938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1. Repérer les destinations par l’orientation du vecteur origine-destination</a:t>
            </a: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6157913" y="1320800"/>
            <a:ext cx="27940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2. Redistribution régulière par secteurs géographiques pour éviter les recouvrements</a:t>
            </a:r>
          </a:p>
        </p:txBody>
      </p:sp>
      <p:pic>
        <p:nvPicPr>
          <p:cNvPr id="17" name="Picture 1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11" y="2562464"/>
            <a:ext cx="263525" cy="174625"/>
          </a:xfrm>
          <a:prstGeom prst="rect">
            <a:avLst/>
          </a:prstGeom>
          <a:noFill/>
          <a:ln w="3175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50800" dir="36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Line 159"/>
          <p:cNvSpPr>
            <a:spLocks noChangeShapeType="1"/>
          </p:cNvSpPr>
          <p:nvPr/>
        </p:nvSpPr>
        <p:spPr bwMode="auto">
          <a:xfrm flipV="1">
            <a:off x="3032125" y="2862775"/>
            <a:ext cx="1666484" cy="1028187"/>
          </a:xfrm>
          <a:custGeom>
            <a:avLst/>
            <a:gdLst>
              <a:gd name="connsiteX0" fmla="*/ 0 w 2151063"/>
              <a:gd name="connsiteY0" fmla="*/ 0 h 1317624"/>
              <a:gd name="connsiteX1" fmla="*/ 2151063 w 2151063"/>
              <a:gd name="connsiteY1" fmla="*/ 1317624 h 1317624"/>
              <a:gd name="connsiteX0" fmla="*/ 0 w 2151063"/>
              <a:gd name="connsiteY0" fmla="*/ 0 h 1317624"/>
              <a:gd name="connsiteX1" fmla="*/ 1666484 w 2151063"/>
              <a:gd name="connsiteY1" fmla="*/ 1028187 h 1317624"/>
              <a:gd name="connsiteX2" fmla="*/ 2151063 w 2151063"/>
              <a:gd name="connsiteY2" fmla="*/ 1317624 h 1317624"/>
              <a:gd name="connsiteX0" fmla="*/ 0 w 1666484"/>
              <a:gd name="connsiteY0" fmla="*/ 0 h 1028187"/>
              <a:gd name="connsiteX1" fmla="*/ 1666484 w 1666484"/>
              <a:gd name="connsiteY1" fmla="*/ 1028187 h 102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66484" h="1028187">
                <a:moveTo>
                  <a:pt x="0" y="0"/>
                </a:moveTo>
                <a:lnTo>
                  <a:pt x="1666484" y="1028187"/>
                </a:lnTo>
              </a:path>
            </a:pathLst>
          </a:custGeom>
          <a:noFill/>
          <a:ln w="22225">
            <a:solidFill>
              <a:srgbClr val="990000"/>
            </a:solidFill>
            <a:prstDash val="dash"/>
            <a:round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" name="Ellipse 2"/>
          <p:cNvSpPr/>
          <p:nvPr/>
        </p:nvSpPr>
        <p:spPr>
          <a:xfrm>
            <a:off x="4659874" y="2822177"/>
            <a:ext cx="84406" cy="88107"/>
          </a:xfrm>
          <a:prstGeom prst="ellipse">
            <a:avLst/>
          </a:prstGeom>
          <a:solidFill>
            <a:srgbClr val="FF0000"/>
          </a:solidFill>
          <a:ln w="12700" cap="flat">
            <a:noFill/>
            <a:miter lim="400000"/>
          </a:ln>
          <a:effectLst>
            <a:outerShdw blurRad="50800" dist="50800" dir="36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14289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553" y="6443461"/>
            <a:ext cx="316523" cy="32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189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  <p:bldP spid="21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234477" y="5663222"/>
            <a:ext cx="38147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 err="1">
                <a:solidFill>
                  <a:srgbClr val="3E3D2A"/>
                </a:solidFill>
                <a:latin typeface="Calibri" panose="020F0502020204030204" pitchFamily="34" charset="0"/>
              </a:rPr>
              <a:t>flightSchedule</a:t>
            </a: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 profiler</a:t>
            </a:r>
          </a:p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J.Y. Blaise, I. Dudek (2013-2014)</a:t>
            </a:r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85975" y="6197240"/>
            <a:ext cx="69913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&lt;http://www.map.cnrs.fr/jyb/flightSchedule/flightSchedule.html&gt;</a:t>
            </a:r>
            <a:endParaRPr lang="fr-FR" sz="10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538" y="5937251"/>
            <a:ext cx="51619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989898"/>
                </a:solidFill>
                <a:latin typeface="Calibri" panose="020F0502020204030204" pitchFamily="34" charset="0"/>
              </a:rPr>
              <a:t>J.Y. Blaise, I. </a:t>
            </a:r>
            <a:r>
              <a:rPr lang="en-US" sz="900" dirty="0" err="1">
                <a:solidFill>
                  <a:srgbClr val="989898"/>
                </a:solidFill>
                <a:latin typeface="Calibri" panose="020F0502020204030204" pitchFamily="34" charset="0"/>
              </a:rPr>
              <a:t>Dudek</a:t>
            </a:r>
            <a:r>
              <a:rPr lang="en-US" sz="900" dirty="0">
                <a:solidFill>
                  <a:srgbClr val="989898"/>
                </a:solidFill>
                <a:latin typeface="Calibri" panose="020F0502020204030204" pitchFamily="34" charset="0"/>
              </a:rPr>
              <a:t> </a:t>
            </a:r>
            <a:br>
              <a:rPr lang="en-US" sz="900" dirty="0">
                <a:solidFill>
                  <a:srgbClr val="989898"/>
                </a:solidFill>
                <a:latin typeface="Calibri" panose="020F0502020204030204" pitchFamily="34" charset="0"/>
              </a:rPr>
            </a:br>
            <a:r>
              <a:rPr lang="en-US" sz="900" i="1" dirty="0">
                <a:solidFill>
                  <a:srgbClr val="989898"/>
                </a:solidFill>
                <a:latin typeface="Calibri" panose="020F0502020204030204" pitchFamily="34" charset="0"/>
              </a:rPr>
              <a:t>The </a:t>
            </a:r>
            <a:r>
              <a:rPr lang="en-US" sz="900" i="1" dirty="0" err="1">
                <a:solidFill>
                  <a:srgbClr val="989898"/>
                </a:solidFill>
                <a:latin typeface="Calibri" panose="020F0502020204030204" pitchFamily="34" charset="0"/>
              </a:rPr>
              <a:t>Flightschedule</a:t>
            </a:r>
            <a:r>
              <a:rPr lang="en-US" sz="900" i="1" dirty="0">
                <a:solidFill>
                  <a:srgbClr val="989898"/>
                </a:solidFill>
                <a:latin typeface="Calibri" panose="020F0502020204030204" pitchFamily="34" charset="0"/>
              </a:rPr>
              <a:t> Profiler: An Attempt to </a:t>
            </a:r>
            <a:r>
              <a:rPr lang="en-US" sz="900" i="1" dirty="0" err="1">
                <a:solidFill>
                  <a:srgbClr val="989898"/>
                </a:solidFill>
                <a:latin typeface="Calibri" panose="020F0502020204030204" pitchFamily="34" charset="0"/>
              </a:rPr>
              <a:t>Synthetise</a:t>
            </a:r>
            <a:r>
              <a:rPr lang="en-US" sz="900" i="1" dirty="0">
                <a:solidFill>
                  <a:srgbClr val="989898"/>
                </a:solidFill>
                <a:latin typeface="Calibri" panose="020F0502020204030204" pitchFamily="34" charset="0"/>
              </a:rPr>
              <a:t> Visually an Airport’s Flight Offer in Time and Space</a:t>
            </a:r>
            <a:br>
              <a:rPr lang="en-US" sz="900" i="1" dirty="0">
                <a:solidFill>
                  <a:srgbClr val="989898"/>
                </a:solidFill>
                <a:latin typeface="Calibri" panose="020F0502020204030204" pitchFamily="34" charset="0"/>
              </a:rPr>
            </a:br>
            <a:r>
              <a:rPr lang="en-US" sz="900" dirty="0">
                <a:solidFill>
                  <a:srgbClr val="989898"/>
                </a:solidFill>
                <a:latin typeface="Calibri" panose="020F0502020204030204" pitchFamily="34" charset="0"/>
              </a:rPr>
              <a:t>IC3K 2016, Proc. 8th International Joint Conference on Knowledge Discovery, Knowledge Engineering and Knowledge Management, </a:t>
            </a:r>
            <a:r>
              <a:rPr lang="en-US" sz="9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Volume </a:t>
            </a:r>
            <a:r>
              <a:rPr lang="en-US" sz="900" dirty="0">
                <a:solidFill>
                  <a:srgbClr val="989898"/>
                </a:solidFill>
                <a:latin typeface="Calibri" panose="020F0502020204030204" pitchFamily="34" charset="0"/>
              </a:rPr>
              <a:t>1: </a:t>
            </a:r>
            <a:r>
              <a:rPr lang="en-US" sz="9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KDIR 2016 , pp.407-412, ISBN</a:t>
            </a:r>
            <a:r>
              <a:rPr lang="en-US" sz="900" dirty="0">
                <a:solidFill>
                  <a:srgbClr val="989898"/>
                </a:solidFill>
                <a:latin typeface="Calibri" panose="020F0502020204030204" pitchFamily="34" charset="0"/>
              </a:rPr>
              <a:t>: 978-989-758-203-5</a:t>
            </a:r>
            <a:endParaRPr lang="fr-FR" sz="900" dirty="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1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"/>
          <a:stretch>
            <a:fillRect/>
          </a:stretch>
        </p:blipFill>
        <p:spPr bwMode="auto">
          <a:xfrm>
            <a:off x="0" y="282575"/>
            <a:ext cx="534035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62"/>
          <p:cNvSpPr>
            <a:spLocks noChangeArrowheads="1"/>
          </p:cNvSpPr>
          <p:nvPr/>
        </p:nvSpPr>
        <p:spPr bwMode="auto">
          <a:xfrm>
            <a:off x="5950438" y="3088481"/>
            <a:ext cx="306863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4. Introduction de la dimension temporelle (temps ordinal</a:t>
            </a:r>
            <a:r>
              <a:rPr lang="fr-FR" alt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)</a:t>
            </a:r>
          </a:p>
          <a:p>
            <a:pPr algn="r">
              <a:defRPr/>
            </a:pPr>
            <a:endParaRPr lang="fr-FR" altLang="fr-FR" sz="16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 algn="r">
              <a:defRPr/>
            </a:pPr>
            <a:r>
              <a:rPr lang="fr-FR" altLang="fr-FR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Cercles rouge/orange: nombre de vols sur un jour (le lundi), pour une destination</a:t>
            </a:r>
          </a:p>
          <a:p>
            <a:pPr algn="r">
              <a:defRPr/>
            </a:pPr>
            <a:endParaRPr lang="fr-FR" altLang="fr-FR" sz="16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022975" y="2300287"/>
            <a:ext cx="29559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alt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3. A chaque destination une radiale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6022975" y="468313"/>
            <a:ext cx="2928938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1. Repérer les destinations par l’orientation du vecteur origine-destination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6157913" y="1320800"/>
            <a:ext cx="27940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2. Redistribution régulière par secteurs géographiques pour éviter les recouvrements</a:t>
            </a:r>
          </a:p>
        </p:txBody>
      </p:sp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4289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553" y="6443461"/>
            <a:ext cx="316523" cy="32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104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234477" y="5663222"/>
            <a:ext cx="38147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 err="1">
                <a:solidFill>
                  <a:srgbClr val="3E3D2A"/>
                </a:solidFill>
                <a:latin typeface="Calibri" panose="020F0502020204030204" pitchFamily="34" charset="0"/>
              </a:rPr>
              <a:t>flightSchedule</a:t>
            </a: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 profiler</a:t>
            </a:r>
          </a:p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J.Y. Blaise, I. Dudek (2013-2014)</a:t>
            </a:r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85975" y="6197240"/>
            <a:ext cx="69913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&lt;http://www.map.cnrs.fr/jyb/flightSchedule/flightSchedule.html&gt;</a:t>
            </a:r>
            <a:endParaRPr lang="fr-FR" sz="10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538" y="5937251"/>
            <a:ext cx="51619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989898"/>
                </a:solidFill>
                <a:latin typeface="Calibri" panose="020F0502020204030204" pitchFamily="34" charset="0"/>
              </a:rPr>
              <a:t>J.Y. Blaise, I. </a:t>
            </a:r>
            <a:r>
              <a:rPr lang="en-US" sz="900" dirty="0" err="1">
                <a:solidFill>
                  <a:srgbClr val="989898"/>
                </a:solidFill>
                <a:latin typeface="Calibri" panose="020F0502020204030204" pitchFamily="34" charset="0"/>
              </a:rPr>
              <a:t>Dudek</a:t>
            </a:r>
            <a:r>
              <a:rPr lang="en-US" sz="900" dirty="0">
                <a:solidFill>
                  <a:srgbClr val="989898"/>
                </a:solidFill>
                <a:latin typeface="Calibri" panose="020F0502020204030204" pitchFamily="34" charset="0"/>
              </a:rPr>
              <a:t> </a:t>
            </a:r>
            <a:br>
              <a:rPr lang="en-US" sz="900" dirty="0">
                <a:solidFill>
                  <a:srgbClr val="989898"/>
                </a:solidFill>
                <a:latin typeface="Calibri" panose="020F0502020204030204" pitchFamily="34" charset="0"/>
              </a:rPr>
            </a:br>
            <a:r>
              <a:rPr lang="en-US" sz="900" i="1" dirty="0">
                <a:solidFill>
                  <a:srgbClr val="989898"/>
                </a:solidFill>
                <a:latin typeface="Calibri" panose="020F0502020204030204" pitchFamily="34" charset="0"/>
              </a:rPr>
              <a:t>The </a:t>
            </a:r>
            <a:r>
              <a:rPr lang="en-US" sz="900" i="1" dirty="0" err="1">
                <a:solidFill>
                  <a:srgbClr val="989898"/>
                </a:solidFill>
                <a:latin typeface="Calibri" panose="020F0502020204030204" pitchFamily="34" charset="0"/>
              </a:rPr>
              <a:t>Flightschedule</a:t>
            </a:r>
            <a:r>
              <a:rPr lang="en-US" sz="900" i="1" dirty="0">
                <a:solidFill>
                  <a:srgbClr val="989898"/>
                </a:solidFill>
                <a:latin typeface="Calibri" panose="020F0502020204030204" pitchFamily="34" charset="0"/>
              </a:rPr>
              <a:t> Profiler: An Attempt to </a:t>
            </a:r>
            <a:r>
              <a:rPr lang="en-US" sz="900" i="1" dirty="0" err="1">
                <a:solidFill>
                  <a:srgbClr val="989898"/>
                </a:solidFill>
                <a:latin typeface="Calibri" panose="020F0502020204030204" pitchFamily="34" charset="0"/>
              </a:rPr>
              <a:t>Synthetise</a:t>
            </a:r>
            <a:r>
              <a:rPr lang="en-US" sz="900" i="1" dirty="0">
                <a:solidFill>
                  <a:srgbClr val="989898"/>
                </a:solidFill>
                <a:latin typeface="Calibri" panose="020F0502020204030204" pitchFamily="34" charset="0"/>
              </a:rPr>
              <a:t> Visually an Airport’s Flight Offer in Time and Space</a:t>
            </a:r>
            <a:br>
              <a:rPr lang="en-US" sz="900" i="1" dirty="0">
                <a:solidFill>
                  <a:srgbClr val="989898"/>
                </a:solidFill>
                <a:latin typeface="Calibri" panose="020F0502020204030204" pitchFamily="34" charset="0"/>
              </a:rPr>
            </a:br>
            <a:r>
              <a:rPr lang="en-US" sz="900" dirty="0">
                <a:solidFill>
                  <a:srgbClr val="989898"/>
                </a:solidFill>
                <a:latin typeface="Calibri" panose="020F0502020204030204" pitchFamily="34" charset="0"/>
              </a:rPr>
              <a:t>IC3K 2016, Proc. 8th International Joint Conference on Knowledge Discovery, Knowledge Engineering and Knowledge Management, </a:t>
            </a:r>
            <a:r>
              <a:rPr lang="en-US" sz="9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Volume </a:t>
            </a:r>
            <a:r>
              <a:rPr lang="en-US" sz="900" dirty="0">
                <a:solidFill>
                  <a:srgbClr val="989898"/>
                </a:solidFill>
                <a:latin typeface="Calibri" panose="020F0502020204030204" pitchFamily="34" charset="0"/>
              </a:rPr>
              <a:t>1: </a:t>
            </a:r>
            <a:r>
              <a:rPr lang="en-US" sz="9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KDIR 2016 , pp.407-412, ISBN</a:t>
            </a:r>
            <a:r>
              <a:rPr lang="en-US" sz="900" dirty="0">
                <a:solidFill>
                  <a:srgbClr val="989898"/>
                </a:solidFill>
                <a:latin typeface="Calibri" panose="020F0502020204030204" pitchFamily="34" charset="0"/>
              </a:rPr>
              <a:t>: 978-989-758-203-5</a:t>
            </a:r>
            <a:endParaRPr lang="fr-FR" sz="900" dirty="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62"/>
          <p:cNvSpPr>
            <a:spLocks noChangeArrowheads="1"/>
          </p:cNvSpPr>
          <p:nvPr/>
        </p:nvSpPr>
        <p:spPr bwMode="auto">
          <a:xfrm>
            <a:off x="5950438" y="3088481"/>
            <a:ext cx="3068638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4. Introduction de la dimension temporelle (temps ordinal)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22975" y="2300287"/>
            <a:ext cx="29559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alt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3. A chaque destination une radiale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022975" y="468313"/>
            <a:ext cx="2928938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1. Repérer les destinations par l’orientation du vecteur origine-destination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6157913" y="1320800"/>
            <a:ext cx="27940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2. Redistribution régulière par secteurs géographiques pour éviter les recouvrements</a:t>
            </a:r>
          </a:p>
        </p:txBody>
      </p:sp>
      <p:pic>
        <p:nvPicPr>
          <p:cNvPr id="15" name="Picture 1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"/>
          <a:stretch>
            <a:fillRect/>
          </a:stretch>
        </p:blipFill>
        <p:spPr bwMode="auto">
          <a:xfrm>
            <a:off x="0" y="282575"/>
            <a:ext cx="534035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63"/>
          <p:cNvGrpSpPr>
            <a:grpSpLocks/>
          </p:cNvGrpSpPr>
          <p:nvPr/>
        </p:nvGrpSpPr>
        <p:grpSpPr bwMode="auto">
          <a:xfrm>
            <a:off x="5432839" y="3967463"/>
            <a:ext cx="3556001" cy="1428750"/>
            <a:chOff x="3416" y="3192"/>
            <a:chExt cx="2240" cy="900"/>
          </a:xfrm>
        </p:grpSpPr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3518" y="3192"/>
              <a:ext cx="2138" cy="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>
                <a:defRPr/>
              </a:pPr>
              <a:r>
                <a:rPr lang="fr-FR" altLang="fr-FR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</a:rPr>
                <a:t>Vols assurés un lundi</a:t>
              </a:r>
            </a:p>
            <a:p>
              <a:pPr>
                <a:defRPr/>
              </a:pPr>
              <a:r>
                <a:rPr lang="fr-FR" altLang="fr-FR" sz="14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</a:rPr>
                <a:t>tri des destinations disponibles ce jour</a:t>
              </a:r>
            </a:p>
            <a:p>
              <a:pPr>
                <a:defRPr/>
              </a:pPr>
              <a:r>
                <a:rPr lang="fr-FR" altLang="fr-FR" sz="14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</a:rPr>
                <a:t>identification des </a:t>
              </a:r>
              <a:r>
                <a:rPr lang="fr-FR" altLang="fr-FR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</a:rPr>
                <a:t>destinations non disponibles</a:t>
              </a:r>
            </a:p>
            <a:p>
              <a:pPr algn="r">
                <a:defRPr/>
              </a:pPr>
              <a:r>
                <a:rPr lang="fr-FR" altLang="fr-FR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</a:rPr>
                <a:t>Nombre </a:t>
              </a:r>
              <a:r>
                <a:rPr lang="fr-FR" altLang="fr-FR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</a:rPr>
                <a:t>et type de </a:t>
              </a:r>
              <a:r>
                <a:rPr lang="fr-FR" altLang="fr-FR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</a:rPr>
                <a:t>vols</a:t>
              </a:r>
            </a:p>
            <a:p>
              <a:pPr>
                <a:defRPr/>
              </a:pPr>
              <a:r>
                <a:rPr lang="fr-FR" altLang="fr-FR" sz="14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</a:rPr>
                <a:t>vols réguliers sur la période </a:t>
              </a:r>
            </a:p>
            <a:p>
              <a:pPr>
                <a:defRPr/>
              </a:pPr>
              <a:r>
                <a:rPr lang="fr-FR" altLang="fr-FR" sz="14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</a:rPr>
                <a:t>vols irréguliers sur la période</a:t>
              </a:r>
              <a:endParaRPr lang="fr-FR" altLang="fr-FR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8" name="Oval 14"/>
            <p:cNvSpPr>
              <a:spLocks noChangeAspect="1" noChangeArrowheads="1"/>
            </p:cNvSpPr>
            <p:nvPr/>
          </p:nvSpPr>
          <p:spPr bwMode="auto">
            <a:xfrm>
              <a:off x="3421" y="3831"/>
              <a:ext cx="52" cy="52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>
                <a:latin typeface="Calibri Light" panose="020F0302020204030204" pitchFamily="34" charset="0"/>
              </a:endParaRPr>
            </a:p>
          </p:txBody>
        </p:sp>
        <p:sp>
          <p:nvSpPr>
            <p:cNvPr id="19" name="Oval 15"/>
            <p:cNvSpPr>
              <a:spLocks noChangeAspect="1" noChangeArrowheads="1"/>
            </p:cNvSpPr>
            <p:nvPr/>
          </p:nvSpPr>
          <p:spPr bwMode="auto">
            <a:xfrm>
              <a:off x="3416" y="3963"/>
              <a:ext cx="52" cy="52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rgbClr val="CC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>
                <a:latin typeface="Calibri Light" panose="020F0302020204030204" pitchFamily="34" charset="0"/>
              </a:endParaRPr>
            </a:p>
          </p:txBody>
        </p:sp>
        <p:sp>
          <p:nvSpPr>
            <p:cNvPr id="20" name="Oval 16"/>
            <p:cNvSpPr>
              <a:spLocks noChangeAspect="1" noChangeArrowheads="1"/>
            </p:cNvSpPr>
            <p:nvPr/>
          </p:nvSpPr>
          <p:spPr bwMode="auto">
            <a:xfrm rot="18076908">
              <a:off x="3418" y="3426"/>
              <a:ext cx="58" cy="5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>
                <a:latin typeface="Calibri Light" panose="020F0302020204030204" pitchFamily="34" charset="0"/>
              </a:endParaRPr>
            </a:p>
          </p:txBody>
        </p:sp>
        <p:sp>
          <p:nvSpPr>
            <p:cNvPr id="21" name="Oval 17"/>
            <p:cNvSpPr>
              <a:spLocks noChangeAspect="1" noChangeArrowheads="1"/>
            </p:cNvSpPr>
            <p:nvPr/>
          </p:nvSpPr>
          <p:spPr bwMode="auto">
            <a:xfrm rot="18076908">
              <a:off x="3433" y="3576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>
                <a:latin typeface="Calibri Light" panose="020F0302020204030204" pitchFamily="34" charset="0"/>
              </a:endParaRPr>
            </a:p>
          </p:txBody>
        </p:sp>
      </p:grpSp>
      <p:sp>
        <p:nvSpPr>
          <p:cNvPr id="22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4289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553" y="6443461"/>
            <a:ext cx="316523" cy="32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878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234477" y="5663222"/>
            <a:ext cx="38147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 err="1">
                <a:solidFill>
                  <a:srgbClr val="3E3D2A"/>
                </a:solidFill>
                <a:latin typeface="Calibri" panose="020F0502020204030204" pitchFamily="34" charset="0"/>
              </a:rPr>
              <a:t>flightSchedule</a:t>
            </a: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 profiler</a:t>
            </a:r>
          </a:p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J.Y. Blaise, I. Dudek (2013-2014)</a:t>
            </a:r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85975" y="6197240"/>
            <a:ext cx="69913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&lt;http://www.map.cnrs.fr/jyb/flightSchedule/flightSchedule.html&gt;</a:t>
            </a:r>
            <a:endParaRPr lang="fr-FR" sz="10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538" y="5937251"/>
            <a:ext cx="51619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989898"/>
                </a:solidFill>
                <a:latin typeface="Calibri" panose="020F0502020204030204" pitchFamily="34" charset="0"/>
              </a:rPr>
              <a:t>J.Y. Blaise, I. </a:t>
            </a:r>
            <a:r>
              <a:rPr lang="en-US" sz="900" dirty="0" err="1">
                <a:solidFill>
                  <a:srgbClr val="989898"/>
                </a:solidFill>
                <a:latin typeface="Calibri" panose="020F0502020204030204" pitchFamily="34" charset="0"/>
              </a:rPr>
              <a:t>Dudek</a:t>
            </a:r>
            <a:r>
              <a:rPr lang="en-US" sz="900" dirty="0">
                <a:solidFill>
                  <a:srgbClr val="989898"/>
                </a:solidFill>
                <a:latin typeface="Calibri" panose="020F0502020204030204" pitchFamily="34" charset="0"/>
              </a:rPr>
              <a:t> </a:t>
            </a:r>
            <a:br>
              <a:rPr lang="en-US" sz="900" dirty="0">
                <a:solidFill>
                  <a:srgbClr val="989898"/>
                </a:solidFill>
                <a:latin typeface="Calibri" panose="020F0502020204030204" pitchFamily="34" charset="0"/>
              </a:rPr>
            </a:br>
            <a:r>
              <a:rPr lang="en-US" sz="900" i="1" dirty="0">
                <a:solidFill>
                  <a:srgbClr val="989898"/>
                </a:solidFill>
                <a:latin typeface="Calibri" panose="020F0502020204030204" pitchFamily="34" charset="0"/>
              </a:rPr>
              <a:t>The </a:t>
            </a:r>
            <a:r>
              <a:rPr lang="en-US" sz="900" i="1" dirty="0" err="1">
                <a:solidFill>
                  <a:srgbClr val="989898"/>
                </a:solidFill>
                <a:latin typeface="Calibri" panose="020F0502020204030204" pitchFamily="34" charset="0"/>
              </a:rPr>
              <a:t>Flightschedule</a:t>
            </a:r>
            <a:r>
              <a:rPr lang="en-US" sz="900" i="1" dirty="0">
                <a:solidFill>
                  <a:srgbClr val="989898"/>
                </a:solidFill>
                <a:latin typeface="Calibri" panose="020F0502020204030204" pitchFamily="34" charset="0"/>
              </a:rPr>
              <a:t> Profiler: An Attempt to </a:t>
            </a:r>
            <a:r>
              <a:rPr lang="en-US" sz="900" i="1" dirty="0" err="1">
                <a:solidFill>
                  <a:srgbClr val="989898"/>
                </a:solidFill>
                <a:latin typeface="Calibri" panose="020F0502020204030204" pitchFamily="34" charset="0"/>
              </a:rPr>
              <a:t>Synthetise</a:t>
            </a:r>
            <a:r>
              <a:rPr lang="en-US" sz="900" i="1" dirty="0">
                <a:solidFill>
                  <a:srgbClr val="989898"/>
                </a:solidFill>
                <a:latin typeface="Calibri" panose="020F0502020204030204" pitchFamily="34" charset="0"/>
              </a:rPr>
              <a:t> Visually an Airport’s Flight Offer in Time and Space</a:t>
            </a:r>
            <a:br>
              <a:rPr lang="en-US" sz="900" i="1" dirty="0">
                <a:solidFill>
                  <a:srgbClr val="989898"/>
                </a:solidFill>
                <a:latin typeface="Calibri" panose="020F0502020204030204" pitchFamily="34" charset="0"/>
              </a:rPr>
            </a:br>
            <a:r>
              <a:rPr lang="en-US" sz="900" dirty="0">
                <a:solidFill>
                  <a:srgbClr val="989898"/>
                </a:solidFill>
                <a:latin typeface="Calibri" panose="020F0502020204030204" pitchFamily="34" charset="0"/>
              </a:rPr>
              <a:t>IC3K 2016, Proc. 8th International Joint Conference on Knowledge Discovery, Knowledge Engineering and Knowledge Management, </a:t>
            </a:r>
            <a:r>
              <a:rPr lang="en-US" sz="9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Volume </a:t>
            </a:r>
            <a:r>
              <a:rPr lang="en-US" sz="900" dirty="0">
                <a:solidFill>
                  <a:srgbClr val="989898"/>
                </a:solidFill>
                <a:latin typeface="Calibri" panose="020F0502020204030204" pitchFamily="34" charset="0"/>
              </a:rPr>
              <a:t>1: </a:t>
            </a:r>
            <a:r>
              <a:rPr lang="en-US" sz="9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KDIR 2016 , pp.407-412, ISBN</a:t>
            </a:r>
            <a:r>
              <a:rPr lang="en-US" sz="900" dirty="0">
                <a:solidFill>
                  <a:srgbClr val="989898"/>
                </a:solidFill>
                <a:latin typeface="Calibri" panose="020F0502020204030204" pitchFamily="34" charset="0"/>
              </a:rPr>
              <a:t>: 978-989-758-203-5</a:t>
            </a:r>
            <a:endParaRPr lang="fr-FR" sz="900" dirty="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8313"/>
            <a:ext cx="91281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63"/>
          <p:cNvGrpSpPr>
            <a:grpSpLocks/>
          </p:cNvGrpSpPr>
          <p:nvPr/>
        </p:nvGrpSpPr>
        <p:grpSpPr bwMode="auto">
          <a:xfrm>
            <a:off x="3249613" y="4619625"/>
            <a:ext cx="2627312" cy="1428750"/>
            <a:chOff x="3297" y="3188"/>
            <a:chExt cx="1655" cy="900"/>
          </a:xfrm>
        </p:grpSpPr>
        <p:sp>
          <p:nvSpPr>
            <p:cNvPr id="13" name="Oval 14"/>
            <p:cNvSpPr>
              <a:spLocks noChangeAspect="1" noChangeArrowheads="1"/>
            </p:cNvSpPr>
            <p:nvPr/>
          </p:nvSpPr>
          <p:spPr bwMode="auto">
            <a:xfrm>
              <a:off x="4900" y="3699"/>
              <a:ext cx="52" cy="52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>
                <a:latin typeface="Calibri Light" panose="020F0302020204030204" pitchFamily="34" charset="0"/>
              </a:endParaRPr>
            </a:p>
          </p:txBody>
        </p:sp>
        <p:sp>
          <p:nvSpPr>
            <p:cNvPr id="14" name="Oval 15"/>
            <p:cNvSpPr>
              <a:spLocks noChangeAspect="1" noChangeArrowheads="1"/>
            </p:cNvSpPr>
            <p:nvPr/>
          </p:nvSpPr>
          <p:spPr bwMode="auto">
            <a:xfrm>
              <a:off x="4894" y="3822"/>
              <a:ext cx="52" cy="52"/>
            </a:xfrm>
            <a:prstGeom prst="ellipse">
              <a:avLst/>
            </a:prstGeom>
            <a:solidFill>
              <a:srgbClr val="CC3300"/>
            </a:solidFill>
            <a:ln w="9525" algn="ctr">
              <a:solidFill>
                <a:srgbClr val="CC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>
                <a:latin typeface="Calibri Light" panose="020F0302020204030204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297" y="3188"/>
              <a:ext cx="1436" cy="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fr-FR" altLang="fr-FR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</a:rPr>
                <a:t>Comparaison lundi vs. mardi</a:t>
              </a:r>
            </a:p>
            <a:p>
              <a:pPr>
                <a:defRPr/>
              </a:pPr>
              <a:endParaRPr lang="fr-FR" altLang="fr-FR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endParaRPr>
            </a:p>
            <a:p>
              <a:pPr>
                <a:defRPr/>
              </a:pPr>
              <a:r>
                <a:rPr lang="fr-FR" altLang="fr-FR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</a:rPr>
                <a:t>Vols réguliers sur la période </a:t>
              </a:r>
            </a:p>
            <a:p>
              <a:pPr>
                <a:defRPr/>
              </a:pPr>
              <a:r>
                <a:rPr lang="fr-FR" altLang="fr-FR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</a:rPr>
                <a:t>Vols irréguliers sur la période</a:t>
              </a:r>
            </a:p>
          </p:txBody>
        </p:sp>
      </p:grpSp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4289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553" y="6443461"/>
            <a:ext cx="316523" cy="32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413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234477" y="5663222"/>
            <a:ext cx="38147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 err="1">
                <a:solidFill>
                  <a:srgbClr val="3E3D2A"/>
                </a:solidFill>
                <a:latin typeface="Calibri" panose="020F0502020204030204" pitchFamily="34" charset="0"/>
              </a:rPr>
              <a:t>flightSchedule</a:t>
            </a: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 profiler</a:t>
            </a:r>
          </a:p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J.Y. Blaise, I. Dudek (2013-2014)</a:t>
            </a:r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85975" y="6197240"/>
            <a:ext cx="69913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&lt;http://www.map.cnrs.fr/jyb/flightSchedule/flightSchedule.html&gt;</a:t>
            </a:r>
            <a:endParaRPr lang="fr-FR" sz="10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538" y="5937251"/>
            <a:ext cx="51619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989898"/>
                </a:solidFill>
                <a:latin typeface="Calibri" panose="020F0502020204030204" pitchFamily="34" charset="0"/>
              </a:rPr>
              <a:t>J.Y. Blaise, I. </a:t>
            </a:r>
            <a:r>
              <a:rPr lang="en-US" sz="900" dirty="0" err="1">
                <a:solidFill>
                  <a:srgbClr val="989898"/>
                </a:solidFill>
                <a:latin typeface="Calibri" panose="020F0502020204030204" pitchFamily="34" charset="0"/>
              </a:rPr>
              <a:t>Dudek</a:t>
            </a:r>
            <a:r>
              <a:rPr lang="en-US" sz="900" dirty="0">
                <a:solidFill>
                  <a:srgbClr val="989898"/>
                </a:solidFill>
                <a:latin typeface="Calibri" panose="020F0502020204030204" pitchFamily="34" charset="0"/>
              </a:rPr>
              <a:t> </a:t>
            </a:r>
            <a:br>
              <a:rPr lang="en-US" sz="900" dirty="0">
                <a:solidFill>
                  <a:srgbClr val="989898"/>
                </a:solidFill>
                <a:latin typeface="Calibri" panose="020F0502020204030204" pitchFamily="34" charset="0"/>
              </a:rPr>
            </a:br>
            <a:r>
              <a:rPr lang="en-US" sz="900" i="1" dirty="0">
                <a:solidFill>
                  <a:srgbClr val="989898"/>
                </a:solidFill>
                <a:latin typeface="Calibri" panose="020F0502020204030204" pitchFamily="34" charset="0"/>
              </a:rPr>
              <a:t>The </a:t>
            </a:r>
            <a:r>
              <a:rPr lang="en-US" sz="900" i="1" dirty="0" err="1">
                <a:solidFill>
                  <a:srgbClr val="989898"/>
                </a:solidFill>
                <a:latin typeface="Calibri" panose="020F0502020204030204" pitchFamily="34" charset="0"/>
              </a:rPr>
              <a:t>Flightschedule</a:t>
            </a:r>
            <a:r>
              <a:rPr lang="en-US" sz="900" i="1" dirty="0">
                <a:solidFill>
                  <a:srgbClr val="989898"/>
                </a:solidFill>
                <a:latin typeface="Calibri" panose="020F0502020204030204" pitchFamily="34" charset="0"/>
              </a:rPr>
              <a:t> Profiler: An Attempt to </a:t>
            </a:r>
            <a:r>
              <a:rPr lang="en-US" sz="900" i="1" dirty="0" err="1">
                <a:solidFill>
                  <a:srgbClr val="989898"/>
                </a:solidFill>
                <a:latin typeface="Calibri" panose="020F0502020204030204" pitchFamily="34" charset="0"/>
              </a:rPr>
              <a:t>Synthetise</a:t>
            </a:r>
            <a:r>
              <a:rPr lang="en-US" sz="900" i="1" dirty="0">
                <a:solidFill>
                  <a:srgbClr val="989898"/>
                </a:solidFill>
                <a:latin typeface="Calibri" panose="020F0502020204030204" pitchFamily="34" charset="0"/>
              </a:rPr>
              <a:t> Visually an Airport’s Flight Offer in Time and Space</a:t>
            </a:r>
            <a:br>
              <a:rPr lang="en-US" sz="900" i="1" dirty="0">
                <a:solidFill>
                  <a:srgbClr val="989898"/>
                </a:solidFill>
                <a:latin typeface="Calibri" panose="020F0502020204030204" pitchFamily="34" charset="0"/>
              </a:rPr>
            </a:br>
            <a:r>
              <a:rPr lang="en-US" sz="900" dirty="0">
                <a:solidFill>
                  <a:srgbClr val="989898"/>
                </a:solidFill>
                <a:latin typeface="Calibri" panose="020F0502020204030204" pitchFamily="34" charset="0"/>
              </a:rPr>
              <a:t>IC3K 2016, Proc. 8th International Joint Conference on Knowledge Discovery, Knowledge Engineering and Knowledge Management, </a:t>
            </a:r>
            <a:r>
              <a:rPr lang="en-US" sz="9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Volume </a:t>
            </a:r>
            <a:r>
              <a:rPr lang="en-US" sz="900" dirty="0">
                <a:solidFill>
                  <a:srgbClr val="989898"/>
                </a:solidFill>
                <a:latin typeface="Calibri" panose="020F0502020204030204" pitchFamily="34" charset="0"/>
              </a:rPr>
              <a:t>1: </a:t>
            </a:r>
            <a:r>
              <a:rPr lang="en-US" sz="9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KDIR 2016 , pp.407-412, ISBN</a:t>
            </a:r>
            <a:r>
              <a:rPr lang="en-US" sz="900" dirty="0">
                <a:solidFill>
                  <a:srgbClr val="989898"/>
                </a:solidFill>
                <a:latin typeface="Calibri" panose="020F0502020204030204" pitchFamily="34" charset="0"/>
              </a:rPr>
              <a:t>: 978-989-758-203-5</a:t>
            </a:r>
            <a:endParaRPr lang="fr-FR" sz="900" dirty="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7069138" y="2493782"/>
            <a:ext cx="2008187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fr-FR" alt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Variante temps discret</a:t>
            </a:r>
          </a:p>
        </p:txBody>
      </p:sp>
      <p:pic>
        <p:nvPicPr>
          <p:cNvPr id="1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316280"/>
            <a:ext cx="5846762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14289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553" y="6443461"/>
            <a:ext cx="316523" cy="32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816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234477" y="5663222"/>
            <a:ext cx="38147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 err="1">
                <a:solidFill>
                  <a:srgbClr val="3E3D2A"/>
                </a:solidFill>
                <a:latin typeface="Calibri" panose="020F0502020204030204" pitchFamily="34" charset="0"/>
              </a:rPr>
              <a:t>flightSchedule</a:t>
            </a: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 profiler</a:t>
            </a:r>
          </a:p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J.Y. Blaise, I. Dudek (2013-2014)</a:t>
            </a:r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85975" y="6197240"/>
            <a:ext cx="69913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&lt;http://www.map.cnrs.fr/jyb/flightSchedule/flightSchedule.html&gt;</a:t>
            </a:r>
            <a:endParaRPr lang="fr-FR" sz="10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538" y="5937251"/>
            <a:ext cx="51619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989898"/>
                </a:solidFill>
                <a:latin typeface="Calibri" panose="020F0502020204030204" pitchFamily="34" charset="0"/>
              </a:rPr>
              <a:t>J.Y. Blaise, I. </a:t>
            </a:r>
            <a:r>
              <a:rPr lang="en-US" sz="900" dirty="0" err="1">
                <a:solidFill>
                  <a:srgbClr val="989898"/>
                </a:solidFill>
                <a:latin typeface="Calibri" panose="020F0502020204030204" pitchFamily="34" charset="0"/>
              </a:rPr>
              <a:t>Dudek</a:t>
            </a:r>
            <a:r>
              <a:rPr lang="en-US" sz="900" dirty="0">
                <a:solidFill>
                  <a:srgbClr val="989898"/>
                </a:solidFill>
                <a:latin typeface="Calibri" panose="020F0502020204030204" pitchFamily="34" charset="0"/>
              </a:rPr>
              <a:t> </a:t>
            </a:r>
            <a:br>
              <a:rPr lang="en-US" sz="900" dirty="0">
                <a:solidFill>
                  <a:srgbClr val="989898"/>
                </a:solidFill>
                <a:latin typeface="Calibri" panose="020F0502020204030204" pitchFamily="34" charset="0"/>
              </a:rPr>
            </a:br>
            <a:r>
              <a:rPr lang="en-US" sz="900" i="1" dirty="0">
                <a:solidFill>
                  <a:srgbClr val="989898"/>
                </a:solidFill>
                <a:latin typeface="Calibri" panose="020F0502020204030204" pitchFamily="34" charset="0"/>
              </a:rPr>
              <a:t>The </a:t>
            </a:r>
            <a:r>
              <a:rPr lang="en-US" sz="900" i="1" dirty="0" err="1">
                <a:solidFill>
                  <a:srgbClr val="989898"/>
                </a:solidFill>
                <a:latin typeface="Calibri" panose="020F0502020204030204" pitchFamily="34" charset="0"/>
              </a:rPr>
              <a:t>Flightschedule</a:t>
            </a:r>
            <a:r>
              <a:rPr lang="en-US" sz="900" i="1" dirty="0">
                <a:solidFill>
                  <a:srgbClr val="989898"/>
                </a:solidFill>
                <a:latin typeface="Calibri" panose="020F0502020204030204" pitchFamily="34" charset="0"/>
              </a:rPr>
              <a:t> Profiler: An Attempt to </a:t>
            </a:r>
            <a:r>
              <a:rPr lang="en-US" sz="900" i="1" dirty="0" err="1">
                <a:solidFill>
                  <a:srgbClr val="989898"/>
                </a:solidFill>
                <a:latin typeface="Calibri" panose="020F0502020204030204" pitchFamily="34" charset="0"/>
              </a:rPr>
              <a:t>Synthetise</a:t>
            </a:r>
            <a:r>
              <a:rPr lang="en-US" sz="900" i="1" dirty="0">
                <a:solidFill>
                  <a:srgbClr val="989898"/>
                </a:solidFill>
                <a:latin typeface="Calibri" panose="020F0502020204030204" pitchFamily="34" charset="0"/>
              </a:rPr>
              <a:t> Visually an Airport’s Flight Offer in Time and Space</a:t>
            </a:r>
            <a:br>
              <a:rPr lang="en-US" sz="900" i="1" dirty="0">
                <a:solidFill>
                  <a:srgbClr val="989898"/>
                </a:solidFill>
                <a:latin typeface="Calibri" panose="020F0502020204030204" pitchFamily="34" charset="0"/>
              </a:rPr>
            </a:br>
            <a:r>
              <a:rPr lang="en-US" sz="900" dirty="0">
                <a:solidFill>
                  <a:srgbClr val="989898"/>
                </a:solidFill>
                <a:latin typeface="Calibri" panose="020F0502020204030204" pitchFamily="34" charset="0"/>
              </a:rPr>
              <a:t>IC3K 2016, Proc. 8th International Joint Conference on Knowledge Discovery, Knowledge Engineering and Knowledge Management, </a:t>
            </a:r>
            <a:r>
              <a:rPr lang="en-US" sz="9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Volume </a:t>
            </a:r>
            <a:r>
              <a:rPr lang="en-US" sz="900" dirty="0">
                <a:solidFill>
                  <a:srgbClr val="989898"/>
                </a:solidFill>
                <a:latin typeface="Calibri" panose="020F0502020204030204" pitchFamily="34" charset="0"/>
              </a:rPr>
              <a:t>1: </a:t>
            </a:r>
            <a:r>
              <a:rPr lang="en-US" sz="9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KDIR 2016 , pp.407-412, ISBN</a:t>
            </a:r>
            <a:r>
              <a:rPr lang="en-US" sz="900" dirty="0">
                <a:solidFill>
                  <a:srgbClr val="989898"/>
                </a:solidFill>
                <a:latin typeface="Calibri" panose="020F0502020204030204" pitchFamily="34" charset="0"/>
              </a:rPr>
              <a:t>: 978-989-758-203-5</a:t>
            </a:r>
            <a:endParaRPr lang="fr-FR" sz="900" dirty="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975"/>
            <a:ext cx="91440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525954" y="5018088"/>
            <a:ext cx="70516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fr-FR" alt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http</a:t>
            </a:r>
            <a:r>
              <a:rPr lang="fr-FR" alt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://www.map.cnrs.fr/jyb/flightSchedule/flightSchedule.html</a:t>
            </a:r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14289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553" y="6443461"/>
            <a:ext cx="316523" cy="32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491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4251</TotalTime>
  <Words>568</Words>
  <Application>Microsoft Office PowerPoint</Application>
  <PresentationFormat>Affichage à l'écran (4:3)</PresentationFormat>
  <Paragraphs>90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Gill Sans Light</vt:lpstr>
      <vt:lpstr>Showroom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MAP (UMR 3495 CNRS/MCC)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Jean-Yves Blaise</dc:creator>
  <cp:lastModifiedBy>jyb</cp:lastModifiedBy>
  <cp:revision>661</cp:revision>
  <dcterms:created xsi:type="dcterms:W3CDTF">2014-07-04T08:23:44Z</dcterms:created>
  <dcterms:modified xsi:type="dcterms:W3CDTF">2021-11-21T15:26:56Z</dcterms:modified>
</cp:coreProperties>
</file>