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62" r:id="rId2"/>
    <p:sldId id="266" r:id="rId3"/>
    <p:sldId id="263" r:id="rId4"/>
    <p:sldId id="267" r:id="rId5"/>
    <p:sldId id="264" r:id="rId6"/>
    <p:sldId id="265" r:id="rId7"/>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Gill Sans Light"/>
        <a:cs typeface="Gill Sans Light"/>
      </a:defRPr>
    </a:lvl5pPr>
    <a:lvl6pPr marL="2286000" algn="l" defTabSz="914400" rtl="0" eaLnBrk="1" latinLnBrk="0" hangingPunct="1">
      <a:defRPr kern="1200">
        <a:solidFill>
          <a:schemeClr val="tx1"/>
        </a:solidFill>
        <a:latin typeface="Arial" panose="020B0604020202020204" pitchFamily="34" charset="0"/>
        <a:ea typeface="Gill Sans Light"/>
        <a:cs typeface="Gill Sans Light"/>
      </a:defRPr>
    </a:lvl6pPr>
    <a:lvl7pPr marL="2743200" algn="l" defTabSz="914400" rtl="0" eaLnBrk="1" latinLnBrk="0" hangingPunct="1">
      <a:defRPr kern="1200">
        <a:solidFill>
          <a:schemeClr val="tx1"/>
        </a:solidFill>
        <a:latin typeface="Arial" panose="020B0604020202020204" pitchFamily="34" charset="0"/>
        <a:ea typeface="Gill Sans Light"/>
        <a:cs typeface="Gill Sans Light"/>
      </a:defRPr>
    </a:lvl7pPr>
    <a:lvl8pPr marL="3200400" algn="l" defTabSz="914400" rtl="0" eaLnBrk="1" latinLnBrk="0" hangingPunct="1">
      <a:defRPr kern="1200">
        <a:solidFill>
          <a:schemeClr val="tx1"/>
        </a:solidFill>
        <a:latin typeface="Arial" panose="020B0604020202020204" pitchFamily="34" charset="0"/>
        <a:ea typeface="Gill Sans Light"/>
        <a:cs typeface="Gill Sans Light"/>
      </a:defRPr>
    </a:lvl8pPr>
    <a:lvl9pPr marL="3657600" algn="l" defTabSz="914400" rtl="0" eaLnBrk="1" latinLnBrk="0" hangingPunct="1">
      <a:defRPr kern="1200">
        <a:solidFill>
          <a:schemeClr val="tx1"/>
        </a:solidFill>
        <a:latin typeface="Arial" panose="020B0604020202020204" pitchFamily="34" charset="0"/>
        <a:ea typeface="Gill Sans Light"/>
        <a:cs typeface="Gill Sans Light"/>
      </a:defRPr>
    </a:lvl9pPr>
  </p:defaultTextStyle>
  <p:extLst>
    <p:ext uri="{EFAFB233-063F-42B5-8137-9DF3F51BA10A}">
      <p15:sldGuideLst xmlns:p15="http://schemas.microsoft.com/office/powerpoint/2012/main">
        <p15:guide id="1" orient="horz" pos="2153">
          <p15:clr>
            <a:srgbClr val="A4A3A4"/>
          </p15:clr>
        </p15:guide>
        <p15:guide id="2" pos="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650"/>
    <a:srgbClr val="A40202"/>
    <a:srgbClr val="FFFFFF"/>
    <a:srgbClr val="080808"/>
    <a:srgbClr val="3A6B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7" autoAdjust="0"/>
    <p:restoredTop sz="98378" autoAdjust="0"/>
  </p:normalViewPr>
  <p:slideViewPr>
    <p:cSldViewPr snapToGrid="0">
      <p:cViewPr>
        <p:scale>
          <a:sx n="75" d="100"/>
          <a:sy n="75" d="100"/>
        </p:scale>
        <p:origin x="523" y="154"/>
      </p:cViewPr>
      <p:guideLst>
        <p:guide orient="horz" pos="2153"/>
        <p:guide pos="440"/>
      </p:guideLst>
    </p:cSldViewPr>
  </p:slideViewPr>
  <p:notesTextViewPr>
    <p:cViewPr>
      <p:scale>
        <a:sx n="100" d="100"/>
        <a:sy n="100" d="100"/>
      </p:scale>
      <p:origin x="0" y="0"/>
    </p:cViewPr>
  </p:notesTextViewPr>
  <p:sorterViewPr>
    <p:cViewPr>
      <p:scale>
        <a:sx n="66" d="100"/>
        <a:sy n="66" d="100"/>
      </p:scale>
      <p:origin x="0" y="1392"/>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Gill Sans Light"/>
              </a:defRPr>
            </a:lvl1pPr>
          </a:lstStyle>
          <a:p>
            <a:pPr>
              <a:defRPr/>
            </a:pPr>
            <a:endParaRPr lang="fr-FR" altLang="fr-FR"/>
          </a:p>
        </p:txBody>
      </p:sp>
      <p:sp>
        <p:nvSpPr>
          <p:cNvPr id="931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Gill Sans Light"/>
              </a:defRPr>
            </a:lvl1pPr>
          </a:lstStyle>
          <a:p>
            <a:pPr>
              <a:defRPr/>
            </a:pPr>
            <a:fld id="{DA05FC9E-4FA5-4DA6-9E08-81F53D1F2CEF}" type="datetimeFigureOut">
              <a:rPr lang="fr-FR" altLang="fr-FR"/>
              <a:pPr>
                <a:defRPr/>
              </a:pPr>
              <a:t>21/11/2021</a:t>
            </a:fld>
            <a:endParaRPr lang="fr-FR" altLang="fr-FR"/>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31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931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Gill Sans Light"/>
              </a:defRPr>
            </a:lvl1pPr>
          </a:lstStyle>
          <a:p>
            <a:pPr>
              <a:defRPr/>
            </a:pPr>
            <a:endParaRPr lang="fr-FR" altLang="fr-FR"/>
          </a:p>
        </p:txBody>
      </p:sp>
      <p:sp>
        <p:nvSpPr>
          <p:cNvPr id="931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Gill Sans Light"/>
              </a:defRPr>
            </a:lvl1pPr>
          </a:lstStyle>
          <a:p>
            <a:pPr>
              <a:defRPr/>
            </a:pPr>
            <a:fld id="{A6949904-67F6-4984-919B-90CD560653EA}" type="slidenum">
              <a:rPr lang="fr-FR" altLang="fr-FR"/>
              <a:pPr>
                <a:defRPr/>
              </a:pPr>
              <a:t>‹N°›</a:t>
            </a:fld>
            <a:endParaRPr lang="fr-FR" altLang="fr-FR"/>
          </a:p>
        </p:txBody>
      </p:sp>
    </p:spTree>
    <p:extLst>
      <p:ext uri="{BB962C8B-B14F-4D97-AF65-F5344CB8AC3E}">
        <p14:creationId xmlns:p14="http://schemas.microsoft.com/office/powerpoint/2010/main" val="27303085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1</a:t>
            </a:fld>
            <a:endParaRPr lang="fr-FR" altLang="fr-FR" smtClean="0">
              <a:latin typeface="Gill Sans Light"/>
            </a:endParaRPr>
          </a:p>
        </p:txBody>
      </p:sp>
    </p:spTree>
    <p:extLst>
      <p:ext uri="{BB962C8B-B14F-4D97-AF65-F5344CB8AC3E}">
        <p14:creationId xmlns:p14="http://schemas.microsoft.com/office/powerpoint/2010/main" val="485348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2</a:t>
            </a:fld>
            <a:endParaRPr lang="fr-FR" altLang="fr-FR" smtClean="0">
              <a:latin typeface="Gill Sans Light"/>
            </a:endParaRPr>
          </a:p>
        </p:txBody>
      </p:sp>
    </p:spTree>
    <p:extLst>
      <p:ext uri="{BB962C8B-B14F-4D97-AF65-F5344CB8AC3E}">
        <p14:creationId xmlns:p14="http://schemas.microsoft.com/office/powerpoint/2010/main" val="2970343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3</a:t>
            </a:fld>
            <a:endParaRPr lang="fr-FR" altLang="fr-FR" smtClean="0">
              <a:latin typeface="Gill Sans Light"/>
            </a:endParaRPr>
          </a:p>
        </p:txBody>
      </p:sp>
    </p:spTree>
    <p:extLst>
      <p:ext uri="{BB962C8B-B14F-4D97-AF65-F5344CB8AC3E}">
        <p14:creationId xmlns:p14="http://schemas.microsoft.com/office/powerpoint/2010/main" val="1855111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4</a:t>
            </a:fld>
            <a:endParaRPr lang="fr-FR" altLang="fr-FR" smtClean="0">
              <a:latin typeface="Gill Sans Light"/>
            </a:endParaRPr>
          </a:p>
        </p:txBody>
      </p:sp>
    </p:spTree>
    <p:extLst>
      <p:ext uri="{BB962C8B-B14F-4D97-AF65-F5344CB8AC3E}">
        <p14:creationId xmlns:p14="http://schemas.microsoft.com/office/powerpoint/2010/main" val="1818328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5</a:t>
            </a:fld>
            <a:endParaRPr lang="fr-FR" altLang="fr-FR" smtClean="0">
              <a:latin typeface="Gill Sans Light"/>
            </a:endParaRPr>
          </a:p>
        </p:txBody>
      </p:sp>
    </p:spTree>
    <p:extLst>
      <p:ext uri="{BB962C8B-B14F-4D97-AF65-F5344CB8AC3E}">
        <p14:creationId xmlns:p14="http://schemas.microsoft.com/office/powerpoint/2010/main" val="959364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a:ln/>
        </p:spPr>
      </p:sp>
      <p:sp>
        <p:nvSpPr>
          <p:cNvPr id="4099" name="Espace réservé des commentaires 2"/>
          <p:cNvSpPr>
            <a:spLocks noGrp="1"/>
          </p:cNvSpPr>
          <p:nvPr>
            <p:ph type="body" idx="1"/>
          </p:nvPr>
        </p:nvSpPr>
        <p:spPr>
          <a:noFill/>
        </p:spPr>
        <p:txBody>
          <a:bodyPr/>
          <a:lstStyle/>
          <a:p>
            <a:endParaRPr lang="fr-FR" altLang="fr-FR" smtClean="0"/>
          </a:p>
        </p:txBody>
      </p:sp>
      <p:sp>
        <p:nvSpPr>
          <p:cNvPr id="4100"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fld id="{04B8BD5C-8A4A-4C05-A9B9-1F2FCDBBFE6C}" type="slidenum">
              <a:rPr lang="fr-FR" altLang="fr-FR" smtClean="0">
                <a:latin typeface="Gill Sans Light"/>
              </a:rPr>
              <a:pPr/>
              <a:t>6</a:t>
            </a:fld>
            <a:endParaRPr lang="fr-FR" altLang="fr-FR" smtClean="0">
              <a:latin typeface="Gill Sans Light"/>
            </a:endParaRPr>
          </a:p>
        </p:txBody>
      </p:sp>
    </p:spTree>
    <p:extLst>
      <p:ext uri="{BB962C8B-B14F-4D97-AF65-F5344CB8AC3E}">
        <p14:creationId xmlns:p14="http://schemas.microsoft.com/office/powerpoint/2010/main" val="326457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250032" y="1437680"/>
            <a:ext cx="8643938" cy="2277070"/>
          </a:xfrm>
          <a:prstGeom prst="rect">
            <a:avLst/>
          </a:prstGeom>
        </p:spPr>
        <p:txBody>
          <a:bodyPr anchor="b"/>
          <a:lstStyle/>
          <a:p>
            <a:pPr lvl="0"/>
            <a:r>
              <a:rPr/>
              <a:t>Title Text</a:t>
            </a:r>
          </a:p>
        </p:txBody>
      </p:sp>
      <p:sp>
        <p:nvSpPr>
          <p:cNvPr id="6" name="Shape 6"/>
          <p:cNvSpPr>
            <a:spLocks noGrp="1"/>
          </p:cNvSpPr>
          <p:nvPr>
            <p:ph type="body" idx="1"/>
          </p:nvPr>
        </p:nvSpPr>
        <p:spPr>
          <a:xfrm>
            <a:off x="250032" y="3705820"/>
            <a:ext cx="8643938" cy="910828"/>
          </a:xfrm>
          <a:prstGeom prst="rect">
            <a:avLst/>
          </a:prstGeom>
        </p:spPr>
        <p:txBody>
          <a:bodyPr anchor="t"/>
          <a:lstStyle>
            <a:lvl1pPr marL="0" indent="0" algn="ctr">
              <a:lnSpc>
                <a:spcPct val="100000"/>
              </a:lnSpc>
              <a:spcBef>
                <a:spcPts val="0"/>
              </a:spcBef>
              <a:buSzTx/>
              <a:buNone/>
              <a:defRPr sz="2700"/>
            </a:lvl1pPr>
            <a:lvl2pPr marL="0" indent="160721" algn="ctr">
              <a:lnSpc>
                <a:spcPct val="100000"/>
              </a:lnSpc>
              <a:spcBef>
                <a:spcPts val="0"/>
              </a:spcBef>
              <a:buSzTx/>
              <a:buNone/>
              <a:defRPr sz="2700"/>
            </a:lvl2pPr>
            <a:lvl3pPr marL="0" indent="321440" algn="ctr">
              <a:lnSpc>
                <a:spcPct val="100000"/>
              </a:lnSpc>
              <a:spcBef>
                <a:spcPts val="0"/>
              </a:spcBef>
              <a:buSzTx/>
              <a:buNone/>
              <a:defRPr sz="2700"/>
            </a:lvl3pPr>
            <a:lvl4pPr marL="0" indent="482161" algn="ctr">
              <a:lnSpc>
                <a:spcPct val="100000"/>
              </a:lnSpc>
              <a:spcBef>
                <a:spcPts val="0"/>
              </a:spcBef>
              <a:buSzTx/>
              <a:buNone/>
              <a:defRPr sz="2700"/>
            </a:lvl4pPr>
            <a:lvl5pPr marL="0" indent="642882" algn="ctr">
              <a:lnSpc>
                <a:spcPct val="100000"/>
              </a:lnSpc>
              <a:spcBef>
                <a:spcPts val="0"/>
              </a:spcBef>
              <a:buSzTx/>
              <a:buNone/>
              <a:defRPr sz="2700"/>
            </a:lvl5p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19255689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2094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64346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5349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250032" y="2286000"/>
            <a:ext cx="8643938" cy="2277070"/>
          </a:xfrm>
          <a:prstGeom prst="rect">
            <a:avLst/>
          </a:prstGeom>
        </p:spPr>
        <p:txBody>
          <a:bodyPr/>
          <a:lstStyle/>
          <a:p>
            <a:pPr lvl="0"/>
            <a:r>
              <a:rPr/>
              <a:t>Title Text</a:t>
            </a:r>
          </a:p>
        </p:txBody>
      </p:sp>
    </p:spTree>
    <p:extLst>
      <p:ext uri="{BB962C8B-B14F-4D97-AF65-F5344CB8AC3E}">
        <p14:creationId xmlns:p14="http://schemas.microsoft.com/office/powerpoint/2010/main" val="115699222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250031" y="714375"/>
            <a:ext cx="4143375" cy="2732484"/>
          </a:xfrm>
          <a:prstGeom prst="rect">
            <a:avLst/>
          </a:prstGeom>
        </p:spPr>
        <p:txBody>
          <a:bodyPr anchor="b"/>
          <a:lstStyle/>
          <a:p>
            <a:pPr lvl="0"/>
            <a:r>
              <a:rPr/>
              <a:t>Title Text</a:t>
            </a:r>
          </a:p>
        </p:txBody>
      </p:sp>
      <p:sp>
        <p:nvSpPr>
          <p:cNvPr id="14" name="Shape 14"/>
          <p:cNvSpPr>
            <a:spLocks noGrp="1"/>
          </p:cNvSpPr>
          <p:nvPr>
            <p:ph type="body" idx="1"/>
          </p:nvPr>
        </p:nvSpPr>
        <p:spPr>
          <a:xfrm>
            <a:off x="250031" y="3437931"/>
            <a:ext cx="4143375" cy="2732484"/>
          </a:xfrm>
          <a:prstGeom prst="rect">
            <a:avLst/>
          </a:prstGeom>
        </p:spPr>
        <p:txBody>
          <a:bodyPr anchor="t"/>
          <a:lstStyle>
            <a:lvl1pPr marL="0" indent="0" algn="ctr">
              <a:lnSpc>
                <a:spcPct val="100000"/>
              </a:lnSpc>
              <a:spcBef>
                <a:spcPts val="0"/>
              </a:spcBef>
              <a:buSzTx/>
              <a:buNone/>
              <a:defRPr sz="2700"/>
            </a:lvl1pPr>
            <a:lvl2pPr marL="0" indent="160721" algn="ctr">
              <a:lnSpc>
                <a:spcPct val="100000"/>
              </a:lnSpc>
              <a:spcBef>
                <a:spcPts val="0"/>
              </a:spcBef>
              <a:buSzTx/>
              <a:buNone/>
              <a:defRPr sz="2700"/>
            </a:lvl2pPr>
            <a:lvl3pPr marL="0" indent="321440" algn="ctr">
              <a:lnSpc>
                <a:spcPct val="100000"/>
              </a:lnSpc>
              <a:spcBef>
                <a:spcPts val="0"/>
              </a:spcBef>
              <a:buSzTx/>
              <a:buNone/>
              <a:defRPr sz="2700"/>
            </a:lvl3pPr>
            <a:lvl4pPr marL="0" indent="482161" algn="ctr">
              <a:lnSpc>
                <a:spcPct val="100000"/>
              </a:lnSpc>
              <a:spcBef>
                <a:spcPts val="0"/>
              </a:spcBef>
              <a:buSzTx/>
              <a:buNone/>
              <a:defRPr sz="2700"/>
            </a:lvl4pPr>
            <a:lvl5pPr marL="0" indent="642882" algn="ctr">
              <a:lnSpc>
                <a:spcPct val="100000"/>
              </a:lnSpc>
              <a:spcBef>
                <a:spcPts val="0"/>
              </a:spcBef>
              <a:buSzTx/>
              <a:buNone/>
              <a:defRPr sz="2700"/>
            </a:lvl5p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30319091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r>
              <a:rPr/>
              <a:t>Title Text</a:t>
            </a:r>
          </a:p>
        </p:txBody>
      </p:sp>
    </p:spTree>
    <p:extLst>
      <p:ext uri="{BB962C8B-B14F-4D97-AF65-F5344CB8AC3E}">
        <p14:creationId xmlns:p14="http://schemas.microsoft.com/office/powerpoint/2010/main" val="61602529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r>
              <a:rPr/>
              <a:t>Title Text</a:t>
            </a:r>
          </a:p>
        </p:txBody>
      </p:sp>
      <p:sp>
        <p:nvSpPr>
          <p:cNvPr id="19" name="Shape 19"/>
          <p:cNvSpPr>
            <a:spLocks noGrp="1"/>
          </p:cNvSpPr>
          <p:nvPr>
            <p:ph type="body" idx="1"/>
          </p:nvPr>
        </p:nvSpPr>
        <p:spPr>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138625505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r>
              <a:rPr/>
              <a:t>Title Text</a:t>
            </a:r>
          </a:p>
        </p:txBody>
      </p:sp>
      <p:sp>
        <p:nvSpPr>
          <p:cNvPr id="22" name="Shape 22"/>
          <p:cNvSpPr>
            <a:spLocks noGrp="1"/>
          </p:cNvSpPr>
          <p:nvPr>
            <p:ph type="body" idx="1"/>
          </p:nvPr>
        </p:nvSpPr>
        <p:spPr>
          <a:xfrm>
            <a:off x="250031" y="1919884"/>
            <a:ext cx="4143375" cy="4429125"/>
          </a:xfrm>
          <a:prstGeom prst="rect">
            <a:avLst/>
          </a:prstGeom>
        </p:spPr>
        <p:txBody>
          <a:bodyPr/>
          <a:lstStyle>
            <a:lvl1pPr marL="303583" indent="-303583">
              <a:lnSpc>
                <a:spcPct val="100000"/>
              </a:lnSpc>
              <a:spcBef>
                <a:spcPts val="2672"/>
              </a:spcBef>
              <a:defRPr sz="2700"/>
            </a:lvl1pPr>
            <a:lvl2pPr marL="607166" indent="-303583">
              <a:lnSpc>
                <a:spcPct val="100000"/>
              </a:lnSpc>
              <a:spcBef>
                <a:spcPts val="2672"/>
              </a:spcBef>
              <a:defRPr sz="2700"/>
            </a:lvl2pPr>
            <a:lvl3pPr marL="910749" indent="-303583">
              <a:lnSpc>
                <a:spcPct val="100000"/>
              </a:lnSpc>
              <a:spcBef>
                <a:spcPts val="2672"/>
              </a:spcBef>
              <a:defRPr sz="2700"/>
            </a:lvl3pPr>
            <a:lvl4pPr marL="1214332" indent="-303583">
              <a:lnSpc>
                <a:spcPct val="100000"/>
              </a:lnSpc>
              <a:spcBef>
                <a:spcPts val="2672"/>
              </a:spcBef>
              <a:defRPr sz="2700"/>
            </a:lvl4pPr>
            <a:lvl5pPr marL="1517916" indent="-303583">
              <a:lnSpc>
                <a:spcPct val="100000"/>
              </a:lnSpc>
              <a:spcBef>
                <a:spcPts val="2672"/>
              </a:spcBef>
              <a:defRPr sz="2700"/>
            </a:lvl5p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299834972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535781" y="535781"/>
            <a:ext cx="8063508" cy="5777508"/>
          </a:xfrm>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val="360164627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423014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834977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50825" y="179388"/>
            <a:ext cx="8643938" cy="1714500"/>
          </a:xfrm>
          <a:prstGeom prst="rect">
            <a:avLst/>
          </a:prstGeom>
          <a:ln w="12700">
            <a:miter lim="400000"/>
          </a:ln>
          <a:extLst>
            <a:ext uri="{C572A759-6A51-4108-AA02-DFA0A04FC94B}"/>
          </a:extLst>
        </p:spPr>
        <p:txBody>
          <a:bodyPr lIns="0" tIns="0" rIns="0" bIns="0" anchor="ctr">
            <a:normAutofit/>
          </a:bodyPr>
          <a:lstStyle/>
          <a:p>
            <a:pPr lvl="0"/>
            <a:r>
              <a:rPr/>
              <a:t>Title Text</a:t>
            </a:r>
          </a:p>
        </p:txBody>
      </p:sp>
      <p:sp>
        <p:nvSpPr>
          <p:cNvPr id="1027" name="Shape 3"/>
          <p:cNvSpPr>
            <a:spLocks noGrp="1"/>
          </p:cNvSpPr>
          <p:nvPr>
            <p:ph type="body" idx="1"/>
          </p:nvPr>
        </p:nvSpPr>
        <p:spPr bwMode="auto">
          <a:xfrm>
            <a:off x="250825" y="1919288"/>
            <a:ext cx="8643938"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ctr" anchorCtr="0" compatLnSpc="1">
            <a:prstTxWarp prst="textNoShape">
              <a:avLst/>
            </a:prstTxWarp>
          </a:bodyPr>
          <a:lstStyle/>
          <a:p>
            <a:pPr lvl="0"/>
            <a:r>
              <a:rPr lang="fr-FR" altLang="fr-FR" smtClean="0">
                <a:sym typeface="Gill Sans Light"/>
              </a:rPr>
              <a:t>Body Level One</a:t>
            </a:r>
          </a:p>
          <a:p>
            <a:pPr lvl="1"/>
            <a:r>
              <a:rPr lang="fr-FR" altLang="fr-FR" smtClean="0">
                <a:sym typeface="Gill Sans Light"/>
              </a:rPr>
              <a:t>Body Level Two</a:t>
            </a:r>
          </a:p>
          <a:p>
            <a:pPr lvl="2"/>
            <a:r>
              <a:rPr lang="fr-FR" altLang="fr-FR" smtClean="0">
                <a:sym typeface="Gill Sans Light"/>
              </a:rPr>
              <a:t>Body Level Three</a:t>
            </a:r>
          </a:p>
          <a:p>
            <a:pPr lvl="3"/>
            <a:r>
              <a:rPr lang="fr-FR" altLang="fr-FR" smtClean="0">
                <a:sym typeface="Gill Sans Light"/>
              </a:rPr>
              <a:t>Body Level Four</a:t>
            </a:r>
          </a:p>
          <a:p>
            <a:pPr lvl="4"/>
            <a:r>
              <a:rPr lang="fr-FR" altLang="fr-FR" smtClean="0">
                <a:sym typeface="Gill Sans Light"/>
              </a:rPr>
              <a:t>Body Level Five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txStyles>
    <p:titleStyle>
      <a:lvl1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1pPr>
      <a:lvl2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2pPr>
      <a:lvl3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3pPr>
      <a:lvl4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4pPr>
      <a:lvl5pPr algn="ctr" defTabSz="409575" rtl="0" eaLnBrk="0" fontAlgn="base" hangingPunct="0">
        <a:spcBef>
          <a:spcPct val="0"/>
        </a:spcBef>
        <a:spcAft>
          <a:spcPct val="0"/>
        </a:spcAft>
        <a:defRPr sz="5100" cap="all">
          <a:solidFill>
            <a:srgbClr val="535353"/>
          </a:solidFill>
          <a:latin typeface="+mn-lt"/>
          <a:ea typeface="+mn-ea"/>
          <a:cs typeface="+mn-cs"/>
          <a:sym typeface="Gill Sans Light"/>
        </a:defRPr>
      </a:lvl5pPr>
      <a:lvl6pPr indent="803602" algn="ctr" defTabSz="410730">
        <a:defRPr sz="5100" cap="all">
          <a:solidFill>
            <a:srgbClr val="535353"/>
          </a:solidFill>
          <a:latin typeface="+mn-lt"/>
          <a:ea typeface="+mn-ea"/>
          <a:cs typeface="+mn-cs"/>
          <a:sym typeface="Gill Sans Light"/>
        </a:defRPr>
      </a:lvl6pPr>
      <a:lvl7pPr indent="964323" algn="ctr" defTabSz="410730">
        <a:defRPr sz="5100" cap="all">
          <a:solidFill>
            <a:srgbClr val="535353"/>
          </a:solidFill>
          <a:latin typeface="+mn-lt"/>
          <a:ea typeface="+mn-ea"/>
          <a:cs typeface="+mn-cs"/>
          <a:sym typeface="Gill Sans Light"/>
        </a:defRPr>
      </a:lvl7pPr>
      <a:lvl8pPr indent="1125044" algn="ctr" defTabSz="410730">
        <a:defRPr sz="5100" cap="all">
          <a:solidFill>
            <a:srgbClr val="535353"/>
          </a:solidFill>
          <a:latin typeface="+mn-lt"/>
          <a:ea typeface="+mn-ea"/>
          <a:cs typeface="+mn-cs"/>
          <a:sym typeface="Gill Sans Light"/>
        </a:defRPr>
      </a:lvl8pPr>
      <a:lvl9pPr indent="1285763" algn="ctr" defTabSz="410730">
        <a:defRPr sz="5100" cap="all">
          <a:solidFill>
            <a:srgbClr val="535353"/>
          </a:solidFill>
          <a:latin typeface="+mn-lt"/>
          <a:ea typeface="+mn-ea"/>
          <a:cs typeface="+mn-cs"/>
          <a:sym typeface="Gill Sans Light"/>
        </a:defRPr>
      </a:lvl9pPr>
    </p:titleStyle>
    <p:bodyStyle>
      <a:lvl1pPr marL="365125"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1pPr>
      <a:lvl2pPr marL="731838"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2pPr>
      <a:lvl3pPr marL="1096963"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3pPr>
      <a:lvl4pPr marL="1463675"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4pPr>
      <a:lvl5pPr marL="1830388" indent="-365125" algn="l" defTabSz="409575" rtl="0" eaLnBrk="0" fontAlgn="base" hangingPunct="0">
        <a:lnSpc>
          <a:spcPct val="120000"/>
        </a:lnSpc>
        <a:spcBef>
          <a:spcPts val="3238"/>
        </a:spcBef>
        <a:spcAft>
          <a:spcPct val="0"/>
        </a:spcAft>
        <a:buSzPct val="82000"/>
        <a:buChar char="•"/>
        <a:defRPr sz="3200">
          <a:solidFill>
            <a:srgbClr val="535353"/>
          </a:solidFill>
          <a:latin typeface="+mn-lt"/>
          <a:ea typeface="+mn-ea"/>
          <a:cs typeface="+mn-cs"/>
          <a:sym typeface="Gill Sans Light"/>
        </a:defRPr>
      </a:lvl5pPr>
      <a:lvl6pPr marL="2196513" indent="-366085" defTabSz="410730">
        <a:lnSpc>
          <a:spcPct val="120000"/>
        </a:lnSpc>
        <a:spcBef>
          <a:spcPts val="3234"/>
        </a:spcBef>
        <a:buSzPct val="82000"/>
        <a:buChar char="•"/>
        <a:defRPr sz="3200">
          <a:solidFill>
            <a:srgbClr val="535353"/>
          </a:solidFill>
          <a:latin typeface="+mn-lt"/>
          <a:ea typeface="+mn-ea"/>
          <a:cs typeface="+mn-cs"/>
          <a:sym typeface="Gill Sans Light"/>
        </a:defRPr>
      </a:lvl6pPr>
      <a:lvl7pPr marL="2562598" indent="-366085" defTabSz="410730">
        <a:lnSpc>
          <a:spcPct val="120000"/>
        </a:lnSpc>
        <a:spcBef>
          <a:spcPts val="3234"/>
        </a:spcBef>
        <a:buSzPct val="82000"/>
        <a:buChar char="•"/>
        <a:defRPr sz="3200">
          <a:solidFill>
            <a:srgbClr val="535353"/>
          </a:solidFill>
          <a:latin typeface="+mn-lt"/>
          <a:ea typeface="+mn-ea"/>
          <a:cs typeface="+mn-cs"/>
          <a:sym typeface="Gill Sans Light"/>
        </a:defRPr>
      </a:lvl7pPr>
      <a:lvl8pPr marL="2928683" indent="-366085" defTabSz="410730">
        <a:lnSpc>
          <a:spcPct val="120000"/>
        </a:lnSpc>
        <a:spcBef>
          <a:spcPts val="3234"/>
        </a:spcBef>
        <a:buSzPct val="82000"/>
        <a:buChar char="•"/>
        <a:defRPr sz="3200">
          <a:solidFill>
            <a:srgbClr val="535353"/>
          </a:solidFill>
          <a:latin typeface="+mn-lt"/>
          <a:ea typeface="+mn-ea"/>
          <a:cs typeface="+mn-cs"/>
          <a:sym typeface="Gill Sans Light"/>
        </a:defRPr>
      </a:lvl8pPr>
      <a:lvl9pPr marL="3294769" indent="-366085" defTabSz="410730">
        <a:lnSpc>
          <a:spcPct val="120000"/>
        </a:lnSpc>
        <a:spcBef>
          <a:spcPts val="3234"/>
        </a:spcBef>
        <a:buSzPct val="82000"/>
        <a:buChar char="•"/>
        <a:defRPr sz="3200">
          <a:solidFill>
            <a:srgbClr val="535353"/>
          </a:solidFill>
          <a:latin typeface="+mn-lt"/>
          <a:ea typeface="+mn-ea"/>
          <a:cs typeface="+mn-cs"/>
          <a:sym typeface="Gill Sans Light"/>
        </a:defRPr>
      </a:lvl9pPr>
    </p:bodyStyle>
    <p:otherStyle>
      <a:lvl1pPr algn="ctr" defTabSz="410730">
        <a:defRPr>
          <a:solidFill>
            <a:schemeClr val="tx1"/>
          </a:solidFill>
          <a:latin typeface="+mn-lt"/>
          <a:ea typeface="+mn-ea"/>
          <a:cs typeface="+mn-cs"/>
          <a:sym typeface="Gill Sans Light"/>
        </a:defRPr>
      </a:lvl1pPr>
      <a:lvl2pPr indent="160721" algn="ctr" defTabSz="410730">
        <a:defRPr>
          <a:solidFill>
            <a:schemeClr val="tx1"/>
          </a:solidFill>
          <a:latin typeface="+mn-lt"/>
          <a:ea typeface="+mn-ea"/>
          <a:cs typeface="+mn-cs"/>
          <a:sym typeface="Gill Sans Light"/>
        </a:defRPr>
      </a:lvl2pPr>
      <a:lvl3pPr indent="321440" algn="ctr" defTabSz="410730">
        <a:defRPr>
          <a:solidFill>
            <a:schemeClr val="tx1"/>
          </a:solidFill>
          <a:latin typeface="+mn-lt"/>
          <a:ea typeface="+mn-ea"/>
          <a:cs typeface="+mn-cs"/>
          <a:sym typeface="Gill Sans Light"/>
        </a:defRPr>
      </a:lvl3pPr>
      <a:lvl4pPr indent="482161" algn="ctr" defTabSz="410730">
        <a:defRPr>
          <a:solidFill>
            <a:schemeClr val="tx1"/>
          </a:solidFill>
          <a:latin typeface="+mn-lt"/>
          <a:ea typeface="+mn-ea"/>
          <a:cs typeface="+mn-cs"/>
          <a:sym typeface="Gill Sans Light"/>
        </a:defRPr>
      </a:lvl4pPr>
      <a:lvl5pPr indent="642882" algn="ctr" defTabSz="410730">
        <a:defRPr>
          <a:solidFill>
            <a:schemeClr val="tx1"/>
          </a:solidFill>
          <a:latin typeface="+mn-lt"/>
          <a:ea typeface="+mn-ea"/>
          <a:cs typeface="+mn-cs"/>
          <a:sym typeface="Gill Sans Light"/>
        </a:defRPr>
      </a:lvl5pPr>
      <a:lvl6pPr indent="803602" algn="ctr" defTabSz="410730">
        <a:defRPr>
          <a:solidFill>
            <a:schemeClr val="tx1"/>
          </a:solidFill>
          <a:latin typeface="+mn-lt"/>
          <a:ea typeface="+mn-ea"/>
          <a:cs typeface="+mn-cs"/>
          <a:sym typeface="Gill Sans Light"/>
        </a:defRPr>
      </a:lvl6pPr>
      <a:lvl7pPr indent="964323" algn="ctr" defTabSz="410730">
        <a:defRPr>
          <a:solidFill>
            <a:schemeClr val="tx1"/>
          </a:solidFill>
          <a:latin typeface="+mn-lt"/>
          <a:ea typeface="+mn-ea"/>
          <a:cs typeface="+mn-cs"/>
          <a:sym typeface="Gill Sans Light"/>
        </a:defRPr>
      </a:lvl7pPr>
      <a:lvl8pPr indent="1125044" algn="ctr" defTabSz="410730">
        <a:defRPr>
          <a:solidFill>
            <a:schemeClr val="tx1"/>
          </a:solidFill>
          <a:latin typeface="+mn-lt"/>
          <a:ea typeface="+mn-ea"/>
          <a:cs typeface="+mn-cs"/>
          <a:sym typeface="Gill Sans Light"/>
        </a:defRPr>
      </a:lvl8pPr>
      <a:lvl9pPr indent="1285763" algn="ctr" defTabSz="410730">
        <a:defRPr>
          <a:solidFill>
            <a:schemeClr val="tx1"/>
          </a:solidFill>
          <a:latin typeface="+mn-lt"/>
          <a:ea typeface="+mn-ea"/>
          <a:cs typeface="+mn-cs"/>
          <a:sym typeface="Gill Sans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hyperlink" Target="http://fr.wikisource.org/wiki/Fichier:Profil.bandeau.XIIe.siecle.p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fr.wikisource.org/wiki/Fichier:Profil.bandeau.XIIe.siecle.p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fr.wikisource.org/wiki/Fichier:Profil.bandeau.XIIe.siecle.pn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fr.wikisource.org/wiki/Fichier:Profil.bandeau.XIIe.siecle.pn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10" name="Text Box 8"/>
          <p:cNvSpPr txBox="1">
            <a:spLocks noChangeArrowheads="1"/>
          </p:cNvSpPr>
          <p:nvPr/>
        </p:nvSpPr>
        <p:spPr bwMode="auto">
          <a:xfrm>
            <a:off x="1901826" y="6062663"/>
            <a:ext cx="72231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endParaRPr lang="fr-FR" altLang="fr-FR" sz="1000" dirty="0">
              <a:solidFill>
                <a:srgbClr val="989898"/>
              </a:solidFill>
              <a:latin typeface="Calibri" panose="020F0502020204030204" pitchFamily="34" charset="0"/>
            </a:endParaRPr>
          </a:p>
          <a:p>
            <a:pPr algn="r"/>
            <a:r>
              <a:rPr lang="fr-FR" altLang="fr-FR" sz="1000" dirty="0" smtClean="0">
                <a:solidFill>
                  <a:srgbClr val="989898"/>
                </a:solidFill>
                <a:latin typeface="Calibri" panose="020F0502020204030204" pitchFamily="34" charset="0"/>
              </a:rPr>
              <a:t>&lt;http</a:t>
            </a:r>
            <a:r>
              <a:rPr lang="fr-FR" altLang="fr-FR" sz="1000" dirty="0">
                <a:solidFill>
                  <a:srgbClr val="989898"/>
                </a:solidFill>
                <a:latin typeface="Calibri" panose="020F0502020204030204" pitchFamily="34" charset="0"/>
              </a:rPr>
              <a:t>://</a:t>
            </a:r>
            <a:r>
              <a:rPr lang="fr-FR" altLang="fr-FR" sz="1000" dirty="0" smtClean="0">
                <a:solidFill>
                  <a:srgbClr val="989898"/>
                </a:solidFill>
                <a:latin typeface="Calibri" panose="020F0502020204030204" pitchFamily="34" charset="0"/>
              </a:rPr>
              <a:t>fr.wikisource.org/wiki/Dictionnaire_raisonn%C3%A9_de_l%27architecture_fran%C3%A7aise_du_XIe_au_XVIe_si%C3%A8cle&gt;</a:t>
            </a:r>
            <a:endParaRPr lang="fr-FR" altLang="fr-FR" sz="1000" dirty="0">
              <a:solidFill>
                <a:srgbClr val="989898"/>
              </a:solidFill>
              <a:latin typeface="Calibri" panose="020F0502020204030204" pitchFamily="34" charset="0"/>
            </a:endParaRPr>
          </a:p>
        </p:txBody>
      </p:sp>
      <p:sp>
        <p:nvSpPr>
          <p:cNvPr id="13" name="Rectangle 11"/>
          <p:cNvSpPr>
            <a:spLocks noChangeArrowheads="1"/>
          </p:cNvSpPr>
          <p:nvPr/>
        </p:nvSpPr>
        <p:spPr bwMode="auto">
          <a:xfrm>
            <a:off x="2362200" y="5609229"/>
            <a:ext cx="6715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Dictionnaire raisonné de l’architecture française du XIe au XVIe siècle</a:t>
            </a:r>
          </a:p>
          <a:p>
            <a:pPr algn="r"/>
            <a:r>
              <a:rPr lang="fr-FR" altLang="fr-FR" sz="1600" i="1" dirty="0">
                <a:solidFill>
                  <a:srgbClr val="3E3D2A"/>
                </a:solidFill>
                <a:latin typeface="Calibri" panose="020F0502020204030204" pitchFamily="34" charset="0"/>
              </a:rPr>
              <a:t>Eugène </a:t>
            </a:r>
            <a:r>
              <a:rPr lang="fr-FR" altLang="fr-FR" sz="1600" i="1" dirty="0" err="1">
                <a:solidFill>
                  <a:srgbClr val="3E3D2A"/>
                </a:solidFill>
                <a:latin typeface="Calibri" panose="020F0502020204030204" pitchFamily="34" charset="0"/>
              </a:rPr>
              <a:t>Viollet</a:t>
            </a:r>
            <a:r>
              <a:rPr lang="fr-FR" altLang="fr-FR" sz="1600" i="1" dirty="0">
                <a:solidFill>
                  <a:srgbClr val="3E3D2A"/>
                </a:solidFill>
                <a:latin typeface="Calibri" panose="020F0502020204030204" pitchFamily="34" charset="0"/>
              </a:rPr>
              <a:t> Le Duc (1854-1868</a:t>
            </a:r>
            <a:r>
              <a:rPr lang="en-US" altLang="fr-FR" sz="1600" i="1" dirty="0">
                <a:solidFill>
                  <a:srgbClr val="3E3D2A"/>
                </a:solidFill>
                <a:latin typeface="Calibri" panose="020F0502020204030204" pitchFamily="34" charset="0"/>
              </a:rPr>
              <a:t>)</a:t>
            </a:r>
          </a:p>
        </p:txBody>
      </p:sp>
      <p:sp>
        <p:nvSpPr>
          <p:cNvPr id="14" name="Espace réservé du texte 2"/>
          <p:cNvSpPr>
            <a:spLocks/>
          </p:cNvSpPr>
          <p:nvPr/>
        </p:nvSpPr>
        <p:spPr bwMode="auto">
          <a:xfrm>
            <a:off x="3146425" y="301625"/>
            <a:ext cx="59309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600" dirty="0">
                <a:solidFill>
                  <a:schemeClr val="tx1">
                    <a:lumMod val="60000"/>
                    <a:lumOff val="40000"/>
                  </a:schemeClr>
                </a:solidFill>
                <a:latin typeface="Calibri" panose="020F0502020204030204" pitchFamily="34" charset="0"/>
              </a:rPr>
              <a:t>Evolution d’un corpus au cours du temps</a:t>
            </a:r>
          </a:p>
        </p:txBody>
      </p:sp>
      <p:pic>
        <p:nvPicPr>
          <p:cNvPr id="1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 y="908844"/>
            <a:ext cx="454660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5886450" y="624682"/>
            <a:ext cx="319087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dirty="0">
                <a:solidFill>
                  <a:schemeClr val="tx1">
                    <a:lumMod val="60000"/>
                    <a:lumOff val="40000"/>
                  </a:schemeClr>
                </a:solidFill>
                <a:latin typeface="Calibri" panose="020F0502020204030204" pitchFamily="34" charset="0"/>
              </a:rPr>
              <a:t>Analyse visuelle de l’évolution de profils </a:t>
            </a:r>
            <a:r>
              <a:rPr lang="fr-FR" sz="1600" dirty="0" smtClean="0">
                <a:solidFill>
                  <a:schemeClr val="tx1">
                    <a:lumMod val="60000"/>
                    <a:lumOff val="40000"/>
                  </a:schemeClr>
                </a:solidFill>
                <a:latin typeface="Calibri" panose="020F0502020204030204" pitchFamily="34" charset="0"/>
              </a:rPr>
              <a:t>architecturaux</a:t>
            </a:r>
            <a:endParaRPr lang="fr-FR" sz="1600" dirty="0">
              <a:solidFill>
                <a:schemeClr val="tx1">
                  <a:lumMod val="60000"/>
                  <a:lumOff val="40000"/>
                </a:schemeClr>
              </a:solidFill>
              <a:latin typeface="Calibri" panose="020F0502020204030204" pitchFamily="34" charset="0"/>
            </a:endParaRPr>
          </a:p>
          <a:p>
            <a:pPr algn="r">
              <a:defRPr/>
            </a:pPr>
            <a:endParaRPr lang="fr-FR" sz="1600" dirty="0">
              <a:solidFill>
                <a:schemeClr val="tx1">
                  <a:lumMod val="60000"/>
                  <a:lumOff val="40000"/>
                </a:schemeClr>
              </a:solidFill>
              <a:latin typeface="Calibri" panose="020F0502020204030204" pitchFamily="34" charset="0"/>
            </a:endParaRPr>
          </a:p>
        </p:txBody>
      </p:sp>
      <p:sp>
        <p:nvSpPr>
          <p:cNvPr id="17" name="Rectangle 13"/>
          <p:cNvSpPr>
            <a:spLocks noChangeArrowheads="1"/>
          </p:cNvSpPr>
          <p:nvPr/>
        </p:nvSpPr>
        <p:spPr bwMode="auto">
          <a:xfrm>
            <a:off x="4635500" y="1329532"/>
            <a:ext cx="4383576"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just"/>
            <a:r>
              <a:rPr lang="en-GB" altLang="fr-FR" sz="1200" dirty="0" err="1" smtClean="0">
                <a:latin typeface="Calibri" panose="020F0502020204030204" pitchFamily="34" charset="0"/>
              </a:rPr>
              <a:t>Profil</a:t>
            </a:r>
            <a:r>
              <a:rPr lang="en-GB" altLang="fr-FR" sz="1200" dirty="0" smtClean="0">
                <a:latin typeface="Calibri" panose="020F0502020204030204" pitchFamily="34" charset="0"/>
              </a:rPr>
              <a:t> de </a:t>
            </a:r>
            <a:r>
              <a:rPr lang="en-GB" altLang="fr-FR" sz="1200" dirty="0" err="1" smtClean="0">
                <a:latin typeface="Calibri" panose="020F0502020204030204" pitchFamily="34" charset="0"/>
              </a:rPr>
              <a:t>larmiers</a:t>
            </a:r>
            <a:r>
              <a:rPr lang="en-GB" altLang="fr-FR" sz="1200" dirty="0" smtClean="0">
                <a:latin typeface="Calibri" panose="020F0502020204030204" pitchFamily="34" charset="0"/>
              </a:rPr>
              <a:t> – </a:t>
            </a:r>
            <a:r>
              <a:rPr lang="en-GB" altLang="fr-FR" sz="1200" dirty="0" err="1" smtClean="0">
                <a:latin typeface="Calibri" panose="020F0502020204030204" pitchFamily="34" charset="0"/>
              </a:rPr>
              <a:t>Texte</a:t>
            </a:r>
            <a:r>
              <a:rPr lang="en-GB" altLang="fr-FR" sz="1200" dirty="0" smtClean="0">
                <a:latin typeface="Calibri" panose="020F0502020204030204" pitchFamily="34" charset="0"/>
              </a:rPr>
              <a:t> original:</a:t>
            </a:r>
          </a:p>
          <a:p>
            <a:pPr algn="just"/>
            <a:endParaRPr lang="en-GB" altLang="fr-FR" sz="1200" dirty="0">
              <a:latin typeface="Calibri" panose="020F0502020204030204" pitchFamily="34" charset="0"/>
            </a:endParaRPr>
          </a:p>
          <a:p>
            <a:pPr algn="just"/>
            <a:r>
              <a:rPr lang="fr-FR" sz="900" i="1" dirty="0" smtClean="0"/>
              <a:t>« Cette </a:t>
            </a:r>
            <a:r>
              <a:rPr lang="fr-FR" sz="900" i="1" dirty="0"/>
              <a:t>transformation par contraction ne cesse de se produire dans le tracé des profils du XII</a:t>
            </a:r>
            <a:r>
              <a:rPr lang="fr-FR" sz="900" i="1" baseline="30000" dirty="0"/>
              <a:t>e</a:t>
            </a:r>
            <a:r>
              <a:rPr lang="fr-FR" sz="900" i="1" dirty="0"/>
              <a:t> siècle à la fin du XIII</a:t>
            </a:r>
            <a:r>
              <a:rPr lang="fr-FR" sz="900" i="1" baseline="30000" dirty="0"/>
              <a:t>e</a:t>
            </a:r>
            <a:r>
              <a:rPr lang="fr-FR" sz="900" i="1" dirty="0"/>
              <a:t>. Ainsi, pour n’en donner ici qu’un exemple bien sensible, voici (fig. 10) le tracé d’un bandeau </a:t>
            </a:r>
            <a:r>
              <a:rPr lang="fr-FR" sz="900" b="1" i="1" dirty="0"/>
              <a:t>A</a:t>
            </a:r>
            <a:r>
              <a:rPr lang="fr-FR" sz="900" i="1" dirty="0"/>
              <a:t> très-fréquemment employé dans les édifices du milieu du XII</a:t>
            </a:r>
            <a:r>
              <a:rPr lang="fr-FR" sz="900" i="1" baseline="30000" dirty="0"/>
              <a:t>e</a:t>
            </a:r>
            <a:r>
              <a:rPr lang="fr-FR" sz="900" i="1" dirty="0"/>
              <a:t> siècle, comme l’église de Saint-Denis, la cathédrale de Noyon, l’église Saint-Martin de Laon, etc. Le profil </a:t>
            </a:r>
            <a:r>
              <a:rPr lang="fr-FR" sz="900" b="1" i="1" dirty="0"/>
              <a:t>A</a:t>
            </a:r>
            <a:r>
              <a:rPr lang="fr-FR" sz="900" i="1" dirty="0"/>
              <a:t>, pris dans un </a:t>
            </a:r>
            <a:r>
              <a:rPr lang="fr-FR" sz="900" i="1" dirty="0" err="1"/>
              <a:t>épannelage</a:t>
            </a:r>
            <a:r>
              <a:rPr lang="fr-FR" sz="900" i="1" dirty="0"/>
              <a:t> abc, se compose d’une pente </a:t>
            </a:r>
            <a:r>
              <a:rPr lang="fr-FR" sz="900" i="1" dirty="0" err="1"/>
              <a:t>ae</a:t>
            </a:r>
            <a:r>
              <a:rPr lang="fr-FR" sz="900" i="1" dirty="0"/>
              <a:t>, d’un grain d’orge f, d’un large cavet g, d’un tore et d’un </a:t>
            </a:r>
            <a:r>
              <a:rPr lang="fr-FR" sz="900" i="1" dirty="0" err="1"/>
              <a:t>élégissement</a:t>
            </a:r>
            <a:r>
              <a:rPr lang="fr-FR" sz="900" i="1" dirty="0"/>
              <a:t> h. C’est le tore avec son cavet qui est le membre accentué. Observant que ce profil n’est pas de nature à rejeter les eaux de e en c, l’architecte du commencement du XIII</a:t>
            </a:r>
            <a:r>
              <a:rPr lang="fr-FR" sz="900" i="1" baseline="30000" dirty="0"/>
              <a:t>e</a:t>
            </a:r>
            <a:r>
              <a:rPr lang="fr-FR" sz="900" i="1" dirty="0"/>
              <a:t> siècle, tout en maintenant les mêmes saillies données par l’</a:t>
            </a:r>
            <a:r>
              <a:rPr lang="fr-FR" sz="900" i="1" dirty="0" err="1"/>
              <a:t>épannelage</a:t>
            </a:r>
            <a:r>
              <a:rPr lang="fr-FR" sz="900" i="1" dirty="0"/>
              <a:t>, trace le profil </a:t>
            </a:r>
            <a:r>
              <a:rPr lang="fr-FR" sz="900" b="1" i="1" dirty="0"/>
              <a:t>B</a:t>
            </a:r>
            <a:r>
              <a:rPr lang="fr-FR" sz="900" i="1" dirty="0"/>
              <a:t>. Il augmente sensiblement la pente supérieure, la retourne d’équerre, creuse en l une mouchette prononcée pour rejeter les eaux pluviales, et contracte le profil inférieur. Un peu plus tard, l’architecte augmente encore la pente, conserve la mouchette (</a:t>
            </a:r>
            <a:r>
              <a:rPr lang="fr-FR" sz="900" i="1" dirty="0" err="1"/>
              <a:t>voy</a:t>
            </a:r>
            <a:r>
              <a:rPr lang="fr-FR" sz="900" i="1" dirty="0"/>
              <a:t>. le tracé </a:t>
            </a:r>
            <a:r>
              <a:rPr lang="fr-FR" sz="900" b="1" i="1" dirty="0"/>
              <a:t>D</a:t>
            </a:r>
            <a:r>
              <a:rPr lang="fr-FR" sz="900" i="1" dirty="0"/>
              <a:t>), et contracte davantage la moulure inférieure en ne lui laissant plus que son accentuation, le tore m. Vers la fin du XIII</a:t>
            </a:r>
            <a:r>
              <a:rPr lang="fr-FR" sz="900" i="1" baseline="30000" dirty="0"/>
              <a:t>e</a:t>
            </a:r>
            <a:r>
              <a:rPr lang="fr-FR" sz="900" i="1" dirty="0"/>
              <a:t> siècle, le traceur augmentera encore la pente (</a:t>
            </a:r>
            <a:r>
              <a:rPr lang="fr-FR" sz="900" i="1" dirty="0" err="1"/>
              <a:t>voy</a:t>
            </a:r>
            <a:r>
              <a:rPr lang="fr-FR" sz="900" i="1" dirty="0"/>
              <a:t>. le tracé </a:t>
            </a:r>
            <a:r>
              <a:rPr lang="fr-FR" sz="900" b="1" i="1" dirty="0"/>
              <a:t>E</a:t>
            </a:r>
            <a:r>
              <a:rPr lang="fr-FR" sz="900" i="1" dirty="0"/>
              <a:t>) et ne conservera qu’une mouchette qui se confondra avec l’ancien cavet g. Du tore m il ne subsistera que le listel o. Ainsi, du profil roman dérivé d’un art étranger, l’architecte gothique, par une suite de déductions logiques, aura obtenu une section très-différente de celle qui avait servi de point de départ. En augmentant peu à peu la pente du membre supérieur de ce profil, en terminant cette pente par un larmier bien autrement accusé que ne l’est le larmier antique, en contractant, jusqu’à la supprimer presque complètement, la moulure inférieure, le traceur de l’école du XIII</a:t>
            </a:r>
            <a:r>
              <a:rPr lang="fr-FR" sz="900" i="1" baseline="30000" dirty="0"/>
              <a:t>e</a:t>
            </a:r>
            <a:r>
              <a:rPr lang="fr-FR" sz="900" i="1" dirty="0"/>
              <a:t> siècle a fait d’un bandeau qui n’avait qu’une signification décorative, un membre utile, un moyen d’éloigner des parements les eaux pluviales, sans avoir à craindre même l’effet de leur rejaillissement sur une surface horizontale ou même sur une pente peu </a:t>
            </a:r>
            <a:r>
              <a:rPr lang="fr-FR" sz="900" i="1" dirty="0" smtClean="0"/>
              <a:t>prononcée. »</a:t>
            </a:r>
            <a:endParaRPr lang="en-GB" altLang="fr-FR" sz="900" i="1" dirty="0" smtClean="0">
              <a:solidFill>
                <a:srgbClr val="989898"/>
              </a:solidFill>
              <a:latin typeface="Calibri" panose="020F0502020204030204" pitchFamily="34" charset="0"/>
            </a:endParaRPr>
          </a:p>
          <a:p>
            <a:endParaRPr lang="en-GB" altLang="fr-FR" sz="1000" dirty="0">
              <a:solidFill>
                <a:srgbClr val="989898"/>
              </a:solidFill>
              <a:latin typeface="Calibri" panose="020F0502020204030204" pitchFamily="34" charset="0"/>
            </a:endParaRPr>
          </a:p>
        </p:txBody>
      </p:sp>
      <p:sp>
        <p:nvSpPr>
          <p:cNvPr id="18"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19"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20" name="Image 19"/>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120146339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7" name="Text Box 8"/>
          <p:cNvSpPr txBox="1">
            <a:spLocks noChangeArrowheads="1"/>
          </p:cNvSpPr>
          <p:nvPr/>
        </p:nvSpPr>
        <p:spPr bwMode="auto">
          <a:xfrm>
            <a:off x="1901826" y="6062663"/>
            <a:ext cx="72231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endParaRPr lang="fr-FR" altLang="fr-FR" sz="1000" dirty="0">
              <a:solidFill>
                <a:srgbClr val="989898"/>
              </a:solidFill>
              <a:latin typeface="Calibri" panose="020F0502020204030204" pitchFamily="34" charset="0"/>
            </a:endParaRPr>
          </a:p>
          <a:p>
            <a:pPr algn="r"/>
            <a:r>
              <a:rPr lang="fr-FR" altLang="fr-FR" sz="1000" dirty="0" smtClean="0">
                <a:solidFill>
                  <a:srgbClr val="989898"/>
                </a:solidFill>
                <a:latin typeface="Calibri" panose="020F0502020204030204" pitchFamily="34" charset="0"/>
              </a:rPr>
              <a:t>&lt;http</a:t>
            </a:r>
            <a:r>
              <a:rPr lang="fr-FR" altLang="fr-FR" sz="1000" dirty="0">
                <a:solidFill>
                  <a:srgbClr val="989898"/>
                </a:solidFill>
                <a:latin typeface="Calibri" panose="020F0502020204030204" pitchFamily="34" charset="0"/>
              </a:rPr>
              <a:t>://</a:t>
            </a:r>
            <a:r>
              <a:rPr lang="fr-FR" altLang="fr-FR" sz="1000" dirty="0" smtClean="0">
                <a:solidFill>
                  <a:srgbClr val="989898"/>
                </a:solidFill>
                <a:latin typeface="Calibri" panose="020F0502020204030204" pitchFamily="34" charset="0"/>
              </a:rPr>
              <a:t>fr.wikisource.org/wiki/Dictionnaire_raisonn%C3%A9_de_l%27architecture_fran%C3%A7aise_du_XIe_au_XVIe_si%C3%A8cle&gt;</a:t>
            </a:r>
            <a:endParaRPr lang="fr-FR" altLang="fr-FR" sz="1000" dirty="0">
              <a:solidFill>
                <a:srgbClr val="989898"/>
              </a:solidFill>
              <a:latin typeface="Calibri" panose="020F0502020204030204" pitchFamily="34" charset="0"/>
            </a:endParaRPr>
          </a:p>
        </p:txBody>
      </p:sp>
      <p:sp>
        <p:nvSpPr>
          <p:cNvPr id="9" name="Rectangle 71"/>
          <p:cNvSpPr>
            <a:spLocks noChangeArrowheads="1"/>
          </p:cNvSpPr>
          <p:nvPr/>
        </p:nvSpPr>
        <p:spPr bwMode="auto">
          <a:xfrm>
            <a:off x="6059913" y="2926450"/>
            <a:ext cx="3251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altLang="fr-FR" sz="1600" dirty="0" smtClean="0">
                <a:solidFill>
                  <a:schemeClr val="tx1">
                    <a:lumMod val="60000"/>
                    <a:lumOff val="40000"/>
                  </a:schemeClr>
                </a:solidFill>
                <a:latin typeface="Calibri" panose="020F0502020204030204" pitchFamily="34" charset="0"/>
              </a:rPr>
              <a:t>Explication :</a:t>
            </a:r>
          </a:p>
          <a:p>
            <a:pPr>
              <a:defRPr/>
            </a:pPr>
            <a:endParaRPr lang="fr-FR" altLang="fr-FR" sz="1600" dirty="0" smtClean="0">
              <a:solidFill>
                <a:schemeClr val="tx1">
                  <a:lumMod val="60000"/>
                  <a:lumOff val="40000"/>
                </a:schemeClr>
              </a:solidFill>
              <a:latin typeface="Calibri" panose="020F0502020204030204" pitchFamily="34" charset="0"/>
            </a:endParaRPr>
          </a:p>
          <a:p>
            <a:pPr>
              <a:defRPr/>
            </a:pPr>
            <a:r>
              <a:rPr lang="fr-FR" altLang="fr-FR" sz="1600" dirty="0" smtClean="0">
                <a:solidFill>
                  <a:schemeClr val="tx1">
                    <a:lumMod val="60000"/>
                    <a:lumOff val="40000"/>
                  </a:schemeClr>
                </a:solidFill>
                <a:latin typeface="Calibri" panose="020F0502020204030204" pitchFamily="34" charset="0"/>
              </a:rPr>
              <a:t>Le </a:t>
            </a:r>
            <a:r>
              <a:rPr lang="fr-FR" altLang="fr-FR" sz="1600" dirty="0">
                <a:solidFill>
                  <a:schemeClr val="tx1">
                    <a:lumMod val="60000"/>
                    <a:lumOff val="40000"/>
                  </a:schemeClr>
                </a:solidFill>
                <a:latin typeface="Calibri" panose="020F0502020204030204" pitchFamily="34" charset="0"/>
              </a:rPr>
              <a:t>dessin original, renversé, grisé puis  découpé en phases</a:t>
            </a:r>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006" y="2163657"/>
            <a:ext cx="2117725" cy="201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descr="Profil.bandeau.XIIe.siecle.png">
            <a:hlinkClick r:id="rId4"/>
          </p:cNvPr>
          <p:cNvPicPr>
            <a:picLocks noChangeAspect="1" noChangeArrowheads="1"/>
          </p:cNvPicPr>
          <p:nvPr/>
        </p:nvPicPr>
        <p:blipFill>
          <a:blip r:embed="rId5">
            <a:lum bright="54000"/>
            <a:extLst>
              <a:ext uri="{28A0092B-C50C-407E-A947-70E740481C1C}">
                <a14:useLocalDpi xmlns:a14="http://schemas.microsoft.com/office/drawing/2010/main" val="0"/>
              </a:ext>
            </a:extLst>
          </a:blip>
          <a:srcRect t="4649" b="2643"/>
          <a:stretch>
            <a:fillRect/>
          </a:stretch>
        </p:blipFill>
        <p:spPr bwMode="auto">
          <a:xfrm>
            <a:off x="2579881" y="2012844"/>
            <a:ext cx="2740025"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3" name="Connecteur droit avec flèche 62"/>
          <p:cNvCxnSpPr/>
          <p:nvPr/>
        </p:nvCxnSpPr>
        <p:spPr bwMode="auto">
          <a:xfrm>
            <a:off x="2333819" y="3157432"/>
            <a:ext cx="228600" cy="0"/>
          </a:xfrm>
          <a:prstGeom prst="straightConnector1">
            <a:avLst/>
          </a:prstGeom>
          <a:noFill/>
          <a:ln w="19050" cap="flat">
            <a:solidFill>
              <a:srgbClr val="C00000"/>
            </a:solidFill>
            <a:prstDash val="solid"/>
            <a:miter lim="400000"/>
            <a:tailEnd type="triangle"/>
          </a:ln>
          <a:effectLst>
            <a:outerShdw blurRad="50800" dist="50800" dir="5400000" algn="ctr" rotWithShape="0">
              <a:schemeClr val="tx1"/>
            </a:outerShdw>
          </a:effectLst>
        </p:spPr>
        <p:style>
          <a:lnRef idx="0">
            <a:scrgbClr r="0" g="0" b="0"/>
          </a:lnRef>
          <a:fillRef idx="0">
            <a:scrgbClr r="0" g="0" b="0"/>
          </a:fillRef>
          <a:effectRef idx="0">
            <a:scrgbClr r="0" g="0" b="0"/>
          </a:effectRef>
          <a:fontRef idx="none"/>
        </p:style>
      </p:cxnSp>
      <p:sp>
        <p:nvSpPr>
          <p:cNvPr id="8" name="Rectangle 11"/>
          <p:cNvSpPr>
            <a:spLocks noChangeArrowheads="1"/>
          </p:cNvSpPr>
          <p:nvPr/>
        </p:nvSpPr>
        <p:spPr bwMode="auto">
          <a:xfrm>
            <a:off x="2362200" y="5609229"/>
            <a:ext cx="6715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Dictionnaire raisonné de l’architecture française du XIe au XVIe siècle</a:t>
            </a:r>
          </a:p>
          <a:p>
            <a:pPr algn="r"/>
            <a:r>
              <a:rPr lang="fr-FR" altLang="fr-FR" sz="1600" i="1" dirty="0">
                <a:solidFill>
                  <a:srgbClr val="3E3D2A"/>
                </a:solidFill>
                <a:latin typeface="Calibri" panose="020F0502020204030204" pitchFamily="34" charset="0"/>
              </a:rPr>
              <a:t>Eugène </a:t>
            </a:r>
            <a:r>
              <a:rPr lang="fr-FR" altLang="fr-FR" sz="1600" i="1" dirty="0" err="1">
                <a:solidFill>
                  <a:srgbClr val="3E3D2A"/>
                </a:solidFill>
                <a:latin typeface="Calibri" panose="020F0502020204030204" pitchFamily="34" charset="0"/>
              </a:rPr>
              <a:t>Viollet</a:t>
            </a:r>
            <a:r>
              <a:rPr lang="fr-FR" altLang="fr-FR" sz="1600" i="1" dirty="0">
                <a:solidFill>
                  <a:srgbClr val="3E3D2A"/>
                </a:solidFill>
                <a:latin typeface="Calibri" panose="020F0502020204030204" pitchFamily="34" charset="0"/>
              </a:rPr>
              <a:t> Le Duc (1854-1868</a:t>
            </a:r>
            <a:r>
              <a:rPr lang="en-US" altLang="fr-FR" sz="1600" i="1" dirty="0">
                <a:solidFill>
                  <a:srgbClr val="3E3D2A"/>
                </a:solidFill>
                <a:latin typeface="Calibri" panose="020F0502020204030204" pitchFamily="34" charset="0"/>
              </a:rPr>
              <a:t>)</a:t>
            </a:r>
          </a:p>
        </p:txBody>
      </p:sp>
      <p:sp>
        <p:nvSpPr>
          <p:cNvPr id="64" name="Espace réservé du texte 2"/>
          <p:cNvSpPr>
            <a:spLocks/>
          </p:cNvSpPr>
          <p:nvPr/>
        </p:nvSpPr>
        <p:spPr bwMode="auto">
          <a:xfrm>
            <a:off x="3146425" y="301625"/>
            <a:ext cx="59309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600" dirty="0">
                <a:solidFill>
                  <a:schemeClr val="tx1">
                    <a:lumMod val="60000"/>
                    <a:lumOff val="40000"/>
                  </a:schemeClr>
                </a:solidFill>
                <a:latin typeface="Calibri" panose="020F0502020204030204" pitchFamily="34" charset="0"/>
              </a:rPr>
              <a:t>Evolution d’un corpus au cours du temps</a:t>
            </a:r>
          </a:p>
        </p:txBody>
      </p:sp>
      <p:sp>
        <p:nvSpPr>
          <p:cNvPr id="65" name="Rectangle 64"/>
          <p:cNvSpPr/>
          <p:nvPr/>
        </p:nvSpPr>
        <p:spPr>
          <a:xfrm>
            <a:off x="5886450" y="624682"/>
            <a:ext cx="319087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dirty="0">
                <a:solidFill>
                  <a:schemeClr val="tx1">
                    <a:lumMod val="60000"/>
                    <a:lumOff val="40000"/>
                  </a:schemeClr>
                </a:solidFill>
                <a:latin typeface="Calibri" panose="020F0502020204030204" pitchFamily="34" charset="0"/>
              </a:rPr>
              <a:t>Analyse visuelle de l’évolution de profils </a:t>
            </a:r>
            <a:r>
              <a:rPr lang="fr-FR" sz="1600" dirty="0" smtClean="0">
                <a:solidFill>
                  <a:schemeClr val="tx1">
                    <a:lumMod val="60000"/>
                    <a:lumOff val="40000"/>
                  </a:schemeClr>
                </a:solidFill>
                <a:latin typeface="Calibri" panose="020F0502020204030204" pitchFamily="34" charset="0"/>
              </a:rPr>
              <a:t>architecturaux</a:t>
            </a:r>
            <a:endParaRPr lang="fr-FR" sz="1600" dirty="0">
              <a:solidFill>
                <a:schemeClr val="tx1">
                  <a:lumMod val="60000"/>
                  <a:lumOff val="40000"/>
                </a:schemeClr>
              </a:solidFill>
              <a:latin typeface="Calibri" panose="020F0502020204030204" pitchFamily="34" charset="0"/>
            </a:endParaRPr>
          </a:p>
          <a:p>
            <a:pPr algn="r">
              <a:defRPr/>
            </a:pPr>
            <a:endParaRPr lang="fr-FR" sz="1600" dirty="0">
              <a:solidFill>
                <a:schemeClr val="tx1">
                  <a:lumMod val="60000"/>
                  <a:lumOff val="40000"/>
                </a:schemeClr>
              </a:solidFill>
              <a:latin typeface="Calibri" panose="020F0502020204030204" pitchFamily="34" charset="0"/>
            </a:endParaRPr>
          </a:p>
        </p:txBody>
      </p:sp>
      <p:sp>
        <p:nvSpPr>
          <p:cNvPr id="15"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16"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17" name="Image 16"/>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6465045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7" name="Text Box 8"/>
          <p:cNvSpPr txBox="1">
            <a:spLocks noChangeArrowheads="1"/>
          </p:cNvSpPr>
          <p:nvPr/>
        </p:nvSpPr>
        <p:spPr bwMode="auto">
          <a:xfrm>
            <a:off x="1901826" y="6062663"/>
            <a:ext cx="72231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endParaRPr lang="fr-FR" altLang="fr-FR" sz="1000" dirty="0">
              <a:solidFill>
                <a:srgbClr val="989898"/>
              </a:solidFill>
              <a:latin typeface="Calibri" panose="020F0502020204030204" pitchFamily="34" charset="0"/>
            </a:endParaRPr>
          </a:p>
          <a:p>
            <a:pPr algn="r"/>
            <a:r>
              <a:rPr lang="fr-FR" altLang="fr-FR" sz="1000" dirty="0" smtClean="0">
                <a:solidFill>
                  <a:srgbClr val="989898"/>
                </a:solidFill>
                <a:latin typeface="Calibri" panose="020F0502020204030204" pitchFamily="34" charset="0"/>
              </a:rPr>
              <a:t>&lt;http</a:t>
            </a:r>
            <a:r>
              <a:rPr lang="fr-FR" altLang="fr-FR" sz="1000" dirty="0">
                <a:solidFill>
                  <a:srgbClr val="989898"/>
                </a:solidFill>
                <a:latin typeface="Calibri" panose="020F0502020204030204" pitchFamily="34" charset="0"/>
              </a:rPr>
              <a:t>://</a:t>
            </a:r>
            <a:r>
              <a:rPr lang="fr-FR" altLang="fr-FR" sz="1000" dirty="0" smtClean="0">
                <a:solidFill>
                  <a:srgbClr val="989898"/>
                </a:solidFill>
                <a:latin typeface="Calibri" panose="020F0502020204030204" pitchFamily="34" charset="0"/>
              </a:rPr>
              <a:t>fr.wikisource.org/wiki/Dictionnaire_raisonn%C3%A9_de_l%27architecture_fran%C3%A7aise_du_XIe_au_XVIe_si%C3%A8cle&gt;</a:t>
            </a:r>
            <a:endParaRPr lang="fr-FR" altLang="fr-FR" sz="1000" dirty="0">
              <a:solidFill>
                <a:srgbClr val="989898"/>
              </a:solidFill>
              <a:latin typeface="Calibri" panose="020F0502020204030204" pitchFamily="34" charset="0"/>
            </a:endParaRPr>
          </a:p>
        </p:txBody>
      </p:sp>
      <p:grpSp>
        <p:nvGrpSpPr>
          <p:cNvPr id="14" name="Groupe 10"/>
          <p:cNvGrpSpPr>
            <a:grpSpLocks/>
          </p:cNvGrpSpPr>
          <p:nvPr/>
        </p:nvGrpSpPr>
        <p:grpSpPr bwMode="auto">
          <a:xfrm>
            <a:off x="638092" y="1355996"/>
            <a:ext cx="7666037" cy="3116311"/>
            <a:chOff x="188913" y="236777"/>
            <a:chExt cx="7666037" cy="3116263"/>
          </a:xfrm>
        </p:grpSpPr>
        <p:grpSp>
          <p:nvGrpSpPr>
            <p:cNvPr id="28" name="Group 21"/>
            <p:cNvGrpSpPr>
              <a:grpSpLocks/>
            </p:cNvGrpSpPr>
            <p:nvPr/>
          </p:nvGrpSpPr>
          <p:grpSpPr bwMode="auto">
            <a:xfrm>
              <a:off x="188913" y="241540"/>
              <a:ext cx="2170112" cy="3074987"/>
              <a:chOff x="359" y="21"/>
              <a:chExt cx="1367" cy="1937"/>
            </a:xfrm>
          </p:grpSpPr>
          <p:sp>
            <p:nvSpPr>
              <p:cNvPr id="51" name="Arc 22"/>
              <p:cNvSpPr>
                <a:spLocks/>
              </p:cNvSpPr>
              <p:nvPr/>
            </p:nvSpPr>
            <p:spPr bwMode="auto">
              <a:xfrm rot="9000000">
                <a:off x="359" y="986"/>
                <a:ext cx="608" cy="608"/>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 name="Freeform 23"/>
              <p:cNvSpPr>
                <a:spLocks/>
              </p:cNvSpPr>
              <p:nvPr/>
            </p:nvSpPr>
            <p:spPr bwMode="auto">
              <a:xfrm flipH="1">
                <a:off x="711" y="152"/>
                <a:ext cx="708" cy="728"/>
              </a:xfrm>
              <a:custGeom>
                <a:avLst/>
                <a:gdLst>
                  <a:gd name="T0" fmla="*/ 0 w 708"/>
                  <a:gd name="T1" fmla="*/ 0 h 728"/>
                  <a:gd name="T2" fmla="*/ 708 w 708"/>
                  <a:gd name="T3" fmla="*/ 388 h 728"/>
                  <a:gd name="T4" fmla="*/ 708 w 708"/>
                  <a:gd name="T5" fmla="*/ 604 h 728"/>
                  <a:gd name="T6" fmla="*/ 618 w 708"/>
                  <a:gd name="T7" fmla="*/ 680 h 728"/>
                  <a:gd name="T8" fmla="*/ 618 w 708"/>
                  <a:gd name="T9" fmla="*/ 728 h 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8" h="728">
                    <a:moveTo>
                      <a:pt x="0" y="0"/>
                    </a:moveTo>
                    <a:lnTo>
                      <a:pt x="708" y="388"/>
                    </a:lnTo>
                    <a:lnTo>
                      <a:pt x="708" y="604"/>
                    </a:lnTo>
                    <a:lnTo>
                      <a:pt x="618" y="680"/>
                    </a:lnTo>
                    <a:lnTo>
                      <a:pt x="618" y="728"/>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 name="Arc 24"/>
              <p:cNvSpPr>
                <a:spLocks/>
              </p:cNvSpPr>
              <p:nvPr/>
            </p:nvSpPr>
            <p:spPr bwMode="auto">
              <a:xfrm rot="155954" flipH="1">
                <a:off x="642" y="842"/>
                <a:ext cx="608" cy="608"/>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 name="Arc 25"/>
              <p:cNvSpPr>
                <a:spLocks/>
              </p:cNvSpPr>
              <p:nvPr/>
            </p:nvSpPr>
            <p:spPr bwMode="auto">
              <a:xfrm rot="155954" flipH="1">
                <a:off x="722" y="881"/>
                <a:ext cx="235" cy="257"/>
              </a:xfrm>
              <a:custGeom>
                <a:avLst/>
                <a:gdLst>
                  <a:gd name="T0" fmla="*/ 163 w 16697"/>
                  <a:gd name="T1" fmla="*/ 0 h 18238"/>
                  <a:gd name="T2" fmla="*/ 235 w 16697"/>
                  <a:gd name="T3" fmla="*/ 64 h 18238"/>
                  <a:gd name="T4" fmla="*/ 0 w 16697"/>
                  <a:gd name="T5" fmla="*/ 257 h 18238"/>
                  <a:gd name="T6" fmla="*/ 0 60000 65536"/>
                  <a:gd name="T7" fmla="*/ 0 60000 65536"/>
                  <a:gd name="T8" fmla="*/ 0 60000 65536"/>
                </a:gdLst>
                <a:ahLst/>
                <a:cxnLst>
                  <a:cxn ang="T6">
                    <a:pos x="T0" y="T1"/>
                  </a:cxn>
                  <a:cxn ang="T7">
                    <a:pos x="T2" y="T3"/>
                  </a:cxn>
                  <a:cxn ang="T8">
                    <a:pos x="T4" y="T5"/>
                  </a:cxn>
                </a:cxnLst>
                <a:rect l="0" t="0" r="r" b="b"/>
                <a:pathLst>
                  <a:path w="16697" h="18238" fill="none" extrusionOk="0">
                    <a:moveTo>
                      <a:pt x="11573" y="-1"/>
                    </a:moveTo>
                    <a:cubicBezTo>
                      <a:pt x="13511" y="1229"/>
                      <a:pt x="15240" y="2760"/>
                      <a:pt x="16696" y="4535"/>
                    </a:cubicBezTo>
                  </a:path>
                  <a:path w="16697" h="18238" stroke="0" extrusionOk="0">
                    <a:moveTo>
                      <a:pt x="11573" y="-1"/>
                    </a:moveTo>
                    <a:cubicBezTo>
                      <a:pt x="13511" y="1229"/>
                      <a:pt x="15240" y="2760"/>
                      <a:pt x="16696" y="4535"/>
                    </a:cubicBezTo>
                    <a:lnTo>
                      <a:pt x="0" y="18238"/>
                    </a:lnTo>
                    <a:lnTo>
                      <a:pt x="11573"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 name="Line 26"/>
              <p:cNvSpPr>
                <a:spLocks noChangeShapeType="1"/>
              </p:cNvSpPr>
              <p:nvPr/>
            </p:nvSpPr>
            <p:spPr bwMode="auto">
              <a:xfrm flipH="1">
                <a:off x="719" y="944"/>
                <a:ext cx="0" cy="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 name="Arc 27"/>
              <p:cNvSpPr>
                <a:spLocks/>
              </p:cNvSpPr>
              <p:nvPr/>
            </p:nvSpPr>
            <p:spPr bwMode="auto">
              <a:xfrm rot="12600000" flipH="1">
                <a:off x="590" y="1048"/>
                <a:ext cx="403" cy="459"/>
              </a:xfrm>
              <a:custGeom>
                <a:avLst/>
                <a:gdLst>
                  <a:gd name="T0" fmla="*/ 360 w 28645"/>
                  <a:gd name="T1" fmla="*/ 0 h 32620"/>
                  <a:gd name="T2" fmla="*/ 0 w 28645"/>
                  <a:gd name="T3" fmla="*/ 442 h 32620"/>
                  <a:gd name="T4" fmla="*/ 99 w 28645"/>
                  <a:gd name="T5" fmla="*/ 155 h 32620"/>
                  <a:gd name="T6" fmla="*/ 0 60000 65536"/>
                  <a:gd name="T7" fmla="*/ 0 60000 65536"/>
                  <a:gd name="T8" fmla="*/ 0 60000 65536"/>
                </a:gdLst>
                <a:ahLst/>
                <a:cxnLst>
                  <a:cxn ang="T6">
                    <a:pos x="T0" y="T1"/>
                  </a:cxn>
                  <a:cxn ang="T7">
                    <a:pos x="T2" y="T3"/>
                  </a:cxn>
                  <a:cxn ang="T8">
                    <a:pos x="T4" y="T5"/>
                  </a:cxn>
                </a:cxnLst>
                <a:rect l="0" t="0" r="r" b="b"/>
                <a:pathLst>
                  <a:path w="28645" h="32620" fill="none" extrusionOk="0">
                    <a:moveTo>
                      <a:pt x="25622" y="0"/>
                    </a:moveTo>
                    <a:cubicBezTo>
                      <a:pt x="27600" y="3335"/>
                      <a:pt x="28645" y="7142"/>
                      <a:pt x="28645" y="11020"/>
                    </a:cubicBezTo>
                    <a:cubicBezTo>
                      <a:pt x="28645" y="22949"/>
                      <a:pt x="18974" y="32620"/>
                      <a:pt x="7045" y="32620"/>
                    </a:cubicBezTo>
                    <a:cubicBezTo>
                      <a:pt x="4647" y="32620"/>
                      <a:pt x="2266" y="32220"/>
                      <a:pt x="0" y="31438"/>
                    </a:cubicBezTo>
                  </a:path>
                  <a:path w="28645" h="32620" stroke="0" extrusionOk="0">
                    <a:moveTo>
                      <a:pt x="25622" y="0"/>
                    </a:moveTo>
                    <a:cubicBezTo>
                      <a:pt x="27600" y="3335"/>
                      <a:pt x="28645" y="7142"/>
                      <a:pt x="28645" y="11020"/>
                    </a:cubicBezTo>
                    <a:cubicBezTo>
                      <a:pt x="28645" y="22949"/>
                      <a:pt x="18974" y="32620"/>
                      <a:pt x="7045" y="32620"/>
                    </a:cubicBezTo>
                    <a:cubicBezTo>
                      <a:pt x="4647" y="32620"/>
                      <a:pt x="2266" y="32220"/>
                      <a:pt x="0" y="31438"/>
                    </a:cubicBezTo>
                    <a:lnTo>
                      <a:pt x="7045" y="11020"/>
                    </a:lnTo>
                    <a:lnTo>
                      <a:pt x="25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 name="Arc 28"/>
              <p:cNvSpPr>
                <a:spLocks/>
              </p:cNvSpPr>
              <p:nvPr/>
            </p:nvSpPr>
            <p:spPr bwMode="auto">
              <a:xfrm>
                <a:off x="736" y="1558"/>
                <a:ext cx="306" cy="288"/>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 name="Arc 29"/>
              <p:cNvSpPr>
                <a:spLocks/>
              </p:cNvSpPr>
              <p:nvPr/>
            </p:nvSpPr>
            <p:spPr bwMode="auto">
              <a:xfrm rot="-4500000">
                <a:off x="750" y="1549"/>
                <a:ext cx="306" cy="288"/>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 name="Line 30"/>
              <p:cNvSpPr>
                <a:spLocks noChangeShapeType="1"/>
              </p:cNvSpPr>
              <p:nvPr/>
            </p:nvSpPr>
            <p:spPr bwMode="auto">
              <a:xfrm>
                <a:off x="1043" y="1730"/>
                <a:ext cx="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 name="Line 31"/>
              <p:cNvSpPr>
                <a:spLocks noChangeShapeType="1"/>
              </p:cNvSpPr>
              <p:nvPr/>
            </p:nvSpPr>
            <p:spPr bwMode="auto">
              <a:xfrm>
                <a:off x="1129" y="1730"/>
                <a:ext cx="147"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 name="Freeform 32"/>
              <p:cNvSpPr>
                <a:spLocks/>
              </p:cNvSpPr>
              <p:nvPr/>
            </p:nvSpPr>
            <p:spPr bwMode="auto">
              <a:xfrm>
                <a:off x="1291" y="1869"/>
                <a:ext cx="384" cy="89"/>
              </a:xfrm>
              <a:custGeom>
                <a:avLst/>
                <a:gdLst>
                  <a:gd name="T0" fmla="*/ 384 w 384"/>
                  <a:gd name="T1" fmla="*/ 0 h 89"/>
                  <a:gd name="T2" fmla="*/ 0 w 384"/>
                  <a:gd name="T3" fmla="*/ 0 h 89"/>
                  <a:gd name="T4" fmla="*/ 1 w 384"/>
                  <a:gd name="T5" fmla="*/ 89 h 89"/>
                  <a:gd name="T6" fmla="*/ 0 60000 65536"/>
                  <a:gd name="T7" fmla="*/ 0 60000 65536"/>
                  <a:gd name="T8" fmla="*/ 0 60000 65536"/>
                </a:gdLst>
                <a:ahLst/>
                <a:cxnLst>
                  <a:cxn ang="T6">
                    <a:pos x="T0" y="T1"/>
                  </a:cxn>
                  <a:cxn ang="T7">
                    <a:pos x="T2" y="T3"/>
                  </a:cxn>
                  <a:cxn ang="T8">
                    <a:pos x="T4" y="T5"/>
                  </a:cxn>
                </a:cxnLst>
                <a:rect l="0" t="0" r="r" b="b"/>
                <a:pathLst>
                  <a:path w="384" h="89">
                    <a:moveTo>
                      <a:pt x="384" y="0"/>
                    </a:moveTo>
                    <a:lnTo>
                      <a:pt x="0" y="0"/>
                    </a:lnTo>
                    <a:lnTo>
                      <a:pt x="1" y="89"/>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 name="Freeform 33"/>
              <p:cNvSpPr>
                <a:spLocks/>
              </p:cNvSpPr>
              <p:nvPr/>
            </p:nvSpPr>
            <p:spPr bwMode="auto">
              <a:xfrm flipH="1">
                <a:off x="1414" y="21"/>
                <a:ext cx="312" cy="120"/>
              </a:xfrm>
              <a:custGeom>
                <a:avLst/>
                <a:gdLst>
                  <a:gd name="T0" fmla="*/ 312 w 312"/>
                  <a:gd name="T1" fmla="*/ 0 h 120"/>
                  <a:gd name="T2" fmla="*/ 312 w 312"/>
                  <a:gd name="T3" fmla="*/ 120 h 120"/>
                  <a:gd name="T4" fmla="*/ 0 w 312"/>
                  <a:gd name="T5" fmla="*/ 120 h 120"/>
                  <a:gd name="T6" fmla="*/ 0 60000 65536"/>
                  <a:gd name="T7" fmla="*/ 0 60000 65536"/>
                  <a:gd name="T8" fmla="*/ 0 60000 65536"/>
                </a:gdLst>
                <a:ahLst/>
                <a:cxnLst>
                  <a:cxn ang="T6">
                    <a:pos x="T0" y="T1"/>
                  </a:cxn>
                  <a:cxn ang="T7">
                    <a:pos x="T2" y="T3"/>
                  </a:cxn>
                  <a:cxn ang="T8">
                    <a:pos x="T4" y="T5"/>
                  </a:cxn>
                </a:cxnLst>
                <a:rect l="0" t="0" r="r" b="b"/>
                <a:pathLst>
                  <a:path w="312" h="120">
                    <a:moveTo>
                      <a:pt x="312" y="0"/>
                    </a:moveTo>
                    <a:lnTo>
                      <a:pt x="312" y="120"/>
                    </a:lnTo>
                    <a:lnTo>
                      <a:pt x="0"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9" name="Groupe 9"/>
            <p:cNvGrpSpPr>
              <a:grpSpLocks/>
            </p:cNvGrpSpPr>
            <p:nvPr/>
          </p:nvGrpSpPr>
          <p:grpSpPr bwMode="auto">
            <a:xfrm>
              <a:off x="361950" y="236777"/>
              <a:ext cx="7493000" cy="3116263"/>
              <a:chOff x="361950" y="236777"/>
              <a:chExt cx="7493000" cy="3116263"/>
            </a:xfrm>
          </p:grpSpPr>
          <p:pic>
            <p:nvPicPr>
              <p:cNvPr id="30" name="Picture 12"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361950" y="241540"/>
                <a:ext cx="3532188"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34"/>
              <p:cNvSpPr txBox="1">
                <a:spLocks noChangeArrowheads="1"/>
              </p:cNvSpPr>
              <p:nvPr/>
            </p:nvSpPr>
            <p:spPr bwMode="auto">
              <a:xfrm>
                <a:off x="387350" y="1249602"/>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A</a:t>
                </a:r>
              </a:p>
            </p:txBody>
          </p:sp>
          <p:pic>
            <p:nvPicPr>
              <p:cNvPr id="32" name="Picture 11"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4322763" y="243127"/>
                <a:ext cx="3532187"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Freeform 35"/>
              <p:cNvSpPr>
                <a:spLocks/>
              </p:cNvSpPr>
              <p:nvPr/>
            </p:nvSpPr>
            <p:spPr bwMode="auto">
              <a:xfrm>
                <a:off x="5824538" y="236777"/>
                <a:ext cx="738187" cy="190500"/>
              </a:xfrm>
              <a:custGeom>
                <a:avLst/>
                <a:gdLst>
                  <a:gd name="T0" fmla="*/ 0 w 465"/>
                  <a:gd name="T1" fmla="*/ 0 h 120"/>
                  <a:gd name="T2" fmla="*/ 0 w 465"/>
                  <a:gd name="T3" fmla="*/ 190500 h 120"/>
                  <a:gd name="T4" fmla="*/ 738187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Freeform 36"/>
              <p:cNvSpPr>
                <a:spLocks/>
              </p:cNvSpPr>
              <p:nvPr/>
            </p:nvSpPr>
            <p:spPr bwMode="auto">
              <a:xfrm>
                <a:off x="4714875" y="451090"/>
                <a:ext cx="1114425" cy="1776412"/>
              </a:xfrm>
              <a:custGeom>
                <a:avLst/>
                <a:gdLst>
                  <a:gd name="T0" fmla="*/ 1114425 w 702"/>
                  <a:gd name="T1" fmla="*/ 0 h 1119"/>
                  <a:gd name="T2" fmla="*/ 0 w 702"/>
                  <a:gd name="T3" fmla="*/ 1423987 h 1119"/>
                  <a:gd name="T4" fmla="*/ 438150 w 702"/>
                  <a:gd name="T5" fmla="*/ 1776412 h 1119"/>
                  <a:gd name="T6" fmla="*/ 0 60000 65536"/>
                  <a:gd name="T7" fmla="*/ 0 60000 65536"/>
                  <a:gd name="T8" fmla="*/ 0 60000 65536"/>
                </a:gdLst>
                <a:ahLst/>
                <a:cxnLst>
                  <a:cxn ang="T6">
                    <a:pos x="T0" y="T1"/>
                  </a:cxn>
                  <a:cxn ang="T7">
                    <a:pos x="T2" y="T3"/>
                  </a:cxn>
                  <a:cxn ang="T8">
                    <a:pos x="T4" y="T5"/>
                  </a:cxn>
                </a:cxnLst>
                <a:rect l="0" t="0" r="r" b="b"/>
                <a:pathLst>
                  <a:path w="702" h="1119">
                    <a:moveTo>
                      <a:pt x="702" y="0"/>
                    </a:moveTo>
                    <a:lnTo>
                      <a:pt x="0" y="897"/>
                    </a:lnTo>
                    <a:lnTo>
                      <a:pt x="276" y="1119"/>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Arc 37"/>
              <p:cNvSpPr>
                <a:spLocks/>
              </p:cNvSpPr>
              <p:nvPr/>
            </p:nvSpPr>
            <p:spPr bwMode="auto">
              <a:xfrm rot="-5400000">
                <a:off x="5110163" y="2117965"/>
                <a:ext cx="514350" cy="514350"/>
              </a:xfrm>
              <a:custGeom>
                <a:avLst/>
                <a:gdLst>
                  <a:gd name="T0" fmla="*/ 282345 w 43200"/>
                  <a:gd name="T1" fmla="*/ 513112 h 43200"/>
                  <a:gd name="T2" fmla="*/ 498205 w 43200"/>
                  <a:gd name="T3" fmla="*/ 346853 h 43200"/>
                  <a:gd name="T4" fmla="*/ 257175 w 43200"/>
                  <a:gd name="T5" fmla="*/ 257175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3714" y="43096"/>
                    </a:moveTo>
                    <a:cubicBezTo>
                      <a:pt x="23011" y="43165"/>
                      <a:pt x="22305" y="43199"/>
                      <a:pt x="21600" y="43200"/>
                    </a:cubicBezTo>
                    <a:cubicBezTo>
                      <a:pt x="9670" y="43200"/>
                      <a:pt x="0" y="33529"/>
                      <a:pt x="0" y="21600"/>
                    </a:cubicBezTo>
                    <a:cubicBezTo>
                      <a:pt x="0" y="9670"/>
                      <a:pt x="9670" y="0"/>
                      <a:pt x="21600" y="0"/>
                    </a:cubicBezTo>
                    <a:cubicBezTo>
                      <a:pt x="33529" y="0"/>
                      <a:pt x="43200" y="9670"/>
                      <a:pt x="43200" y="21600"/>
                    </a:cubicBezTo>
                    <a:cubicBezTo>
                      <a:pt x="43200" y="24171"/>
                      <a:pt x="42740" y="26722"/>
                      <a:pt x="41844" y="29132"/>
                    </a:cubicBezTo>
                  </a:path>
                  <a:path w="43200" h="43200" stroke="0" extrusionOk="0">
                    <a:moveTo>
                      <a:pt x="23714" y="43096"/>
                    </a:moveTo>
                    <a:cubicBezTo>
                      <a:pt x="23011" y="43165"/>
                      <a:pt x="22305" y="43199"/>
                      <a:pt x="21600" y="43200"/>
                    </a:cubicBezTo>
                    <a:cubicBezTo>
                      <a:pt x="9670" y="43200"/>
                      <a:pt x="0" y="33529"/>
                      <a:pt x="0" y="21600"/>
                    </a:cubicBezTo>
                    <a:cubicBezTo>
                      <a:pt x="0" y="9670"/>
                      <a:pt x="9670" y="0"/>
                      <a:pt x="21600" y="0"/>
                    </a:cubicBezTo>
                    <a:cubicBezTo>
                      <a:pt x="33529" y="0"/>
                      <a:pt x="43200" y="9670"/>
                      <a:pt x="43200" y="21600"/>
                    </a:cubicBezTo>
                    <a:cubicBezTo>
                      <a:pt x="43200" y="24171"/>
                      <a:pt x="42740" y="26722"/>
                      <a:pt x="41844" y="29132"/>
                    </a:cubicBezTo>
                    <a:lnTo>
                      <a:pt x="21600" y="21600"/>
                    </a:lnTo>
                    <a:lnTo>
                      <a:pt x="23714" y="43096"/>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 name="Arc 38"/>
              <p:cNvSpPr>
                <a:spLocks/>
              </p:cNvSpPr>
              <p:nvPr/>
            </p:nvSpPr>
            <p:spPr bwMode="auto">
              <a:xfrm rot="-5400000">
                <a:off x="5135563" y="2140190"/>
                <a:ext cx="255587" cy="211137"/>
              </a:xfrm>
              <a:custGeom>
                <a:avLst/>
                <a:gdLst>
                  <a:gd name="T0" fmla="*/ 145924 w 21526"/>
                  <a:gd name="T1" fmla="*/ 0 h 17762"/>
                  <a:gd name="T2" fmla="*/ 255587 w 21526"/>
                  <a:gd name="T3" fmla="*/ 189966 h 17762"/>
                  <a:gd name="T4" fmla="*/ 0 w 21526"/>
                  <a:gd name="T5" fmla="*/ 211137 h 17762"/>
                  <a:gd name="T6" fmla="*/ 0 60000 65536"/>
                  <a:gd name="T7" fmla="*/ 0 60000 65536"/>
                  <a:gd name="T8" fmla="*/ 0 60000 65536"/>
                </a:gdLst>
                <a:ahLst/>
                <a:cxnLst>
                  <a:cxn ang="T6">
                    <a:pos x="T0" y="T1"/>
                  </a:cxn>
                  <a:cxn ang="T7">
                    <a:pos x="T2" y="T3"/>
                  </a:cxn>
                  <a:cxn ang="T8">
                    <a:pos x="T4" y="T5"/>
                  </a:cxn>
                </a:cxnLst>
                <a:rect l="0" t="0" r="r" b="b"/>
                <a:pathLst>
                  <a:path w="21526" h="17762" fill="none" extrusionOk="0">
                    <a:moveTo>
                      <a:pt x="12290" y="-1"/>
                    </a:moveTo>
                    <a:cubicBezTo>
                      <a:pt x="17604" y="3676"/>
                      <a:pt x="20993" y="9540"/>
                      <a:pt x="21526" y="15980"/>
                    </a:cubicBezTo>
                  </a:path>
                  <a:path w="21526" h="17762" stroke="0" extrusionOk="0">
                    <a:moveTo>
                      <a:pt x="12290" y="-1"/>
                    </a:moveTo>
                    <a:cubicBezTo>
                      <a:pt x="17604" y="3676"/>
                      <a:pt x="20993" y="9540"/>
                      <a:pt x="21526" y="15980"/>
                    </a:cubicBezTo>
                    <a:lnTo>
                      <a:pt x="0" y="17762"/>
                    </a:lnTo>
                    <a:lnTo>
                      <a:pt x="12290"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39"/>
              <p:cNvSpPr>
                <a:spLocks noChangeShapeType="1"/>
              </p:cNvSpPr>
              <p:nvPr/>
            </p:nvSpPr>
            <p:spPr bwMode="auto">
              <a:xfrm flipH="1" flipV="1">
                <a:off x="5349875" y="2116377"/>
                <a:ext cx="38100" cy="41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Arc 40"/>
              <p:cNvSpPr>
                <a:spLocks/>
              </p:cNvSpPr>
              <p:nvPr/>
            </p:nvSpPr>
            <p:spPr bwMode="auto">
              <a:xfrm rot="-9601013">
                <a:off x="5343525" y="2090977"/>
                <a:ext cx="339725" cy="360363"/>
              </a:xfrm>
              <a:custGeom>
                <a:avLst/>
                <a:gdLst>
                  <a:gd name="T0" fmla="*/ 81814 w 40972"/>
                  <a:gd name="T1" fmla="*/ 18385 h 43200"/>
                  <a:gd name="T2" fmla="*/ 0 w 40972"/>
                  <a:gd name="T3" fmla="*/ 259887 h 43200"/>
                  <a:gd name="T4" fmla="*/ 160626 w 40972"/>
                  <a:gd name="T5" fmla="*/ 180182 h 43200"/>
                  <a:gd name="T6" fmla="*/ 0 60000 65536"/>
                  <a:gd name="T7" fmla="*/ 0 60000 65536"/>
                  <a:gd name="T8" fmla="*/ 0 60000 65536"/>
                </a:gdLst>
                <a:ahLst/>
                <a:cxnLst>
                  <a:cxn ang="T6">
                    <a:pos x="T0" y="T1"/>
                  </a:cxn>
                  <a:cxn ang="T7">
                    <a:pos x="T2" y="T3"/>
                  </a:cxn>
                  <a:cxn ang="T8">
                    <a:pos x="T4" y="T5"/>
                  </a:cxn>
                </a:cxnLst>
                <a:rect l="0" t="0" r="r" b="b"/>
                <a:pathLst>
                  <a:path w="40972" h="43200" fill="none" extrusionOk="0">
                    <a:moveTo>
                      <a:pt x="9866" y="2203"/>
                    </a:moveTo>
                    <a:cubicBezTo>
                      <a:pt x="12825" y="753"/>
                      <a:pt x="16077" y="-1"/>
                      <a:pt x="19372" y="0"/>
                    </a:cubicBezTo>
                    <a:cubicBezTo>
                      <a:pt x="31301" y="0"/>
                      <a:pt x="40972" y="9670"/>
                      <a:pt x="40972" y="21600"/>
                    </a:cubicBezTo>
                    <a:cubicBezTo>
                      <a:pt x="40972" y="33529"/>
                      <a:pt x="31301" y="43200"/>
                      <a:pt x="19372" y="43200"/>
                    </a:cubicBezTo>
                    <a:cubicBezTo>
                      <a:pt x="11148" y="43200"/>
                      <a:pt x="3638" y="38530"/>
                      <a:pt x="0" y="31154"/>
                    </a:cubicBezTo>
                  </a:path>
                  <a:path w="40972" h="43200" stroke="0" extrusionOk="0">
                    <a:moveTo>
                      <a:pt x="9866" y="2203"/>
                    </a:moveTo>
                    <a:cubicBezTo>
                      <a:pt x="12825" y="753"/>
                      <a:pt x="16077" y="-1"/>
                      <a:pt x="19372" y="0"/>
                    </a:cubicBezTo>
                    <a:cubicBezTo>
                      <a:pt x="31301" y="0"/>
                      <a:pt x="40972" y="9670"/>
                      <a:pt x="40972" y="21600"/>
                    </a:cubicBezTo>
                    <a:cubicBezTo>
                      <a:pt x="40972" y="33529"/>
                      <a:pt x="31301" y="43200"/>
                      <a:pt x="19372" y="43200"/>
                    </a:cubicBezTo>
                    <a:cubicBezTo>
                      <a:pt x="11148" y="43200"/>
                      <a:pt x="3638" y="38530"/>
                      <a:pt x="0" y="31154"/>
                    </a:cubicBezTo>
                    <a:lnTo>
                      <a:pt x="19372" y="21600"/>
                    </a:lnTo>
                    <a:lnTo>
                      <a:pt x="9866" y="2203"/>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 name="Arc 41"/>
              <p:cNvSpPr>
                <a:spLocks/>
              </p:cNvSpPr>
              <p:nvPr/>
            </p:nvSpPr>
            <p:spPr bwMode="auto">
              <a:xfrm rot="-9601013">
                <a:off x="5329238" y="2186227"/>
                <a:ext cx="177800" cy="230188"/>
              </a:xfrm>
              <a:custGeom>
                <a:avLst/>
                <a:gdLst>
                  <a:gd name="T0" fmla="*/ 37610 w 21600"/>
                  <a:gd name="T1" fmla="*/ 0 h 27690"/>
                  <a:gd name="T2" fmla="*/ 169355 w 21600"/>
                  <a:gd name="T3" fmla="*/ 230188 h 27690"/>
                  <a:gd name="T4" fmla="*/ 0 w 21600"/>
                  <a:gd name="T5" fmla="*/ 175497 h 27690"/>
                  <a:gd name="T6" fmla="*/ 0 60000 65536"/>
                  <a:gd name="T7" fmla="*/ 0 60000 65536"/>
                  <a:gd name="T8" fmla="*/ 0 60000 65536"/>
                </a:gdLst>
                <a:ahLst/>
                <a:cxnLst>
                  <a:cxn ang="T6">
                    <a:pos x="T0" y="T1"/>
                  </a:cxn>
                  <a:cxn ang="T7">
                    <a:pos x="T2" y="T3"/>
                  </a:cxn>
                  <a:cxn ang="T8">
                    <a:pos x="T4" y="T5"/>
                  </a:cxn>
                </a:cxnLst>
                <a:rect l="0" t="0" r="r" b="b"/>
                <a:pathLst>
                  <a:path w="21600" h="27690" fill="none" extrusionOk="0">
                    <a:moveTo>
                      <a:pt x="4569" y="-1"/>
                    </a:moveTo>
                    <a:cubicBezTo>
                      <a:pt x="14507" y="2150"/>
                      <a:pt x="21600" y="10942"/>
                      <a:pt x="21600" y="21111"/>
                    </a:cubicBezTo>
                    <a:cubicBezTo>
                      <a:pt x="21600" y="23343"/>
                      <a:pt x="21253" y="25563"/>
                      <a:pt x="20573" y="27689"/>
                    </a:cubicBezTo>
                  </a:path>
                  <a:path w="21600" h="27690" stroke="0" extrusionOk="0">
                    <a:moveTo>
                      <a:pt x="4569" y="-1"/>
                    </a:moveTo>
                    <a:cubicBezTo>
                      <a:pt x="14507" y="2150"/>
                      <a:pt x="21600" y="10942"/>
                      <a:pt x="21600" y="21111"/>
                    </a:cubicBezTo>
                    <a:cubicBezTo>
                      <a:pt x="21600" y="23343"/>
                      <a:pt x="21253" y="25563"/>
                      <a:pt x="20573" y="27689"/>
                    </a:cubicBezTo>
                    <a:lnTo>
                      <a:pt x="0" y="21111"/>
                    </a:lnTo>
                    <a:lnTo>
                      <a:pt x="4569"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Arc 42"/>
              <p:cNvSpPr>
                <a:spLocks/>
              </p:cNvSpPr>
              <p:nvPr/>
            </p:nvSpPr>
            <p:spPr bwMode="auto">
              <a:xfrm rot="2380276">
                <a:off x="4835525" y="2349740"/>
                <a:ext cx="727075" cy="727075"/>
              </a:xfrm>
              <a:custGeom>
                <a:avLst/>
                <a:gdLst>
                  <a:gd name="T0" fmla="*/ 11495 w 43200"/>
                  <a:gd name="T1" fmla="*/ 454369 h 43189"/>
                  <a:gd name="T2" fmla="*/ 375352 w 43200"/>
                  <a:gd name="T3" fmla="*/ 727075 h 43189"/>
                  <a:gd name="T4" fmla="*/ 363537 w 43200"/>
                  <a:gd name="T5" fmla="*/ 363630 h 43189"/>
                  <a:gd name="T6" fmla="*/ 0 60000 65536"/>
                  <a:gd name="T7" fmla="*/ 0 60000 65536"/>
                  <a:gd name="T8" fmla="*/ 0 60000 65536"/>
                </a:gdLst>
                <a:ahLst/>
                <a:cxnLst>
                  <a:cxn ang="T6">
                    <a:pos x="T0" y="T1"/>
                  </a:cxn>
                  <a:cxn ang="T7">
                    <a:pos x="T2" y="T3"/>
                  </a:cxn>
                  <a:cxn ang="T8">
                    <a:pos x="T4" y="T5"/>
                  </a:cxn>
                </a:cxnLst>
                <a:rect l="0" t="0" r="r" b="b"/>
                <a:pathLst>
                  <a:path w="43200" h="43189" fill="none" extrusionOk="0">
                    <a:moveTo>
                      <a:pt x="683" y="26989"/>
                    </a:moveTo>
                    <a:cubicBezTo>
                      <a:pt x="229" y="25229"/>
                      <a:pt x="0" y="23418"/>
                      <a:pt x="0" y="21600"/>
                    </a:cubicBezTo>
                    <a:cubicBezTo>
                      <a:pt x="0" y="9670"/>
                      <a:pt x="9670" y="0"/>
                      <a:pt x="21600" y="0"/>
                    </a:cubicBezTo>
                    <a:cubicBezTo>
                      <a:pt x="33529" y="0"/>
                      <a:pt x="43200" y="9670"/>
                      <a:pt x="43200" y="21600"/>
                    </a:cubicBezTo>
                    <a:cubicBezTo>
                      <a:pt x="43200" y="33256"/>
                      <a:pt x="33951" y="42809"/>
                      <a:pt x="22301" y="43188"/>
                    </a:cubicBezTo>
                  </a:path>
                  <a:path w="43200" h="43189" stroke="0" extrusionOk="0">
                    <a:moveTo>
                      <a:pt x="683" y="26989"/>
                    </a:moveTo>
                    <a:cubicBezTo>
                      <a:pt x="229" y="25229"/>
                      <a:pt x="0" y="23418"/>
                      <a:pt x="0" y="21600"/>
                    </a:cubicBezTo>
                    <a:cubicBezTo>
                      <a:pt x="0" y="9670"/>
                      <a:pt x="9670" y="0"/>
                      <a:pt x="21600" y="0"/>
                    </a:cubicBezTo>
                    <a:cubicBezTo>
                      <a:pt x="33529" y="0"/>
                      <a:pt x="43200" y="9670"/>
                      <a:pt x="43200" y="21600"/>
                    </a:cubicBezTo>
                    <a:cubicBezTo>
                      <a:pt x="43200" y="33256"/>
                      <a:pt x="33951" y="42809"/>
                      <a:pt x="22301" y="43188"/>
                    </a:cubicBezTo>
                    <a:lnTo>
                      <a:pt x="21600" y="21600"/>
                    </a:lnTo>
                    <a:lnTo>
                      <a:pt x="683" y="26989"/>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 name="Arc 43"/>
              <p:cNvSpPr>
                <a:spLocks/>
              </p:cNvSpPr>
              <p:nvPr/>
            </p:nvSpPr>
            <p:spPr bwMode="auto">
              <a:xfrm rot="2380276">
                <a:off x="5275263" y="2505315"/>
                <a:ext cx="363537" cy="363537"/>
              </a:xfrm>
              <a:custGeom>
                <a:avLst/>
                <a:gdLst>
                  <a:gd name="T0" fmla="*/ 0 w 21600"/>
                  <a:gd name="T1" fmla="*/ 0 h 21600"/>
                  <a:gd name="T2" fmla="*/ 363537 w 21600"/>
                  <a:gd name="T3" fmla="*/ 363537 h 21600"/>
                  <a:gd name="T4" fmla="*/ 0 w 21600"/>
                  <a:gd name="T5" fmla="*/ 3635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 name="Oval 44"/>
              <p:cNvSpPr>
                <a:spLocks noChangeArrowheads="1"/>
              </p:cNvSpPr>
              <p:nvPr/>
            </p:nvSpPr>
            <p:spPr bwMode="auto">
              <a:xfrm>
                <a:off x="5435600" y="2922827"/>
                <a:ext cx="212725" cy="212725"/>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3" name="Arc 45"/>
              <p:cNvSpPr>
                <a:spLocks/>
              </p:cNvSpPr>
              <p:nvPr/>
            </p:nvSpPr>
            <p:spPr bwMode="auto">
              <a:xfrm rot="8100000">
                <a:off x="5445125" y="2959340"/>
                <a:ext cx="115888" cy="201612"/>
              </a:xfrm>
              <a:custGeom>
                <a:avLst/>
                <a:gdLst>
                  <a:gd name="T0" fmla="*/ 51935 w 23934"/>
                  <a:gd name="T1" fmla="*/ 0 h 41503"/>
                  <a:gd name="T2" fmla="*/ 0 w 23934"/>
                  <a:gd name="T3" fmla="*/ 201000 h 41503"/>
                  <a:gd name="T4" fmla="*/ 11301 w 23934"/>
                  <a:gd name="T5" fmla="*/ 96684 h 41503"/>
                  <a:gd name="T6" fmla="*/ 0 60000 65536"/>
                  <a:gd name="T7" fmla="*/ 0 60000 65536"/>
                  <a:gd name="T8" fmla="*/ 0 60000 65536"/>
                </a:gdLst>
                <a:ahLst/>
                <a:cxnLst>
                  <a:cxn ang="T6">
                    <a:pos x="T0" y="T1"/>
                  </a:cxn>
                  <a:cxn ang="T7">
                    <a:pos x="T2" y="T3"/>
                  </a:cxn>
                  <a:cxn ang="T8">
                    <a:pos x="T4" y="T5"/>
                  </a:cxn>
                </a:cxnLst>
                <a:rect l="0" t="0" r="r" b="b"/>
                <a:pathLst>
                  <a:path w="23934" h="41503" fill="none" extrusionOk="0">
                    <a:moveTo>
                      <a:pt x="10726" y="-1"/>
                    </a:moveTo>
                    <a:cubicBezTo>
                      <a:pt x="18730" y="3374"/>
                      <a:pt x="23934" y="11216"/>
                      <a:pt x="23934" y="19903"/>
                    </a:cubicBezTo>
                    <a:cubicBezTo>
                      <a:pt x="23934" y="31832"/>
                      <a:pt x="14263" y="41503"/>
                      <a:pt x="2334" y="41503"/>
                    </a:cubicBezTo>
                    <a:cubicBezTo>
                      <a:pt x="1554" y="41503"/>
                      <a:pt x="775" y="41460"/>
                      <a:pt x="0" y="41376"/>
                    </a:cubicBezTo>
                  </a:path>
                  <a:path w="23934" h="41503" stroke="0" extrusionOk="0">
                    <a:moveTo>
                      <a:pt x="10726" y="-1"/>
                    </a:moveTo>
                    <a:cubicBezTo>
                      <a:pt x="18730" y="3374"/>
                      <a:pt x="23934" y="11216"/>
                      <a:pt x="23934" y="19903"/>
                    </a:cubicBezTo>
                    <a:cubicBezTo>
                      <a:pt x="23934" y="31832"/>
                      <a:pt x="14263" y="41503"/>
                      <a:pt x="2334" y="41503"/>
                    </a:cubicBezTo>
                    <a:cubicBezTo>
                      <a:pt x="1554" y="41503"/>
                      <a:pt x="775" y="41460"/>
                      <a:pt x="0" y="41376"/>
                    </a:cubicBezTo>
                    <a:lnTo>
                      <a:pt x="2334" y="19903"/>
                    </a:lnTo>
                    <a:lnTo>
                      <a:pt x="10726"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 name="Line 46"/>
              <p:cNvSpPr>
                <a:spLocks noChangeShapeType="1"/>
              </p:cNvSpPr>
              <p:nvPr/>
            </p:nvSpPr>
            <p:spPr bwMode="auto">
              <a:xfrm>
                <a:off x="5581650" y="3122852"/>
                <a:ext cx="20638"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 name="Line 47"/>
              <p:cNvSpPr>
                <a:spLocks noChangeShapeType="1"/>
              </p:cNvSpPr>
              <p:nvPr/>
            </p:nvSpPr>
            <p:spPr bwMode="auto">
              <a:xfrm>
                <a:off x="5622925" y="317524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 name="Freeform 48"/>
              <p:cNvSpPr>
                <a:spLocks/>
              </p:cNvSpPr>
              <p:nvPr/>
            </p:nvSpPr>
            <p:spPr bwMode="auto">
              <a:xfrm>
                <a:off x="5622925" y="3170477"/>
                <a:ext cx="638175" cy="69850"/>
              </a:xfrm>
              <a:custGeom>
                <a:avLst/>
                <a:gdLst>
                  <a:gd name="T0" fmla="*/ 638175 w 402"/>
                  <a:gd name="T1" fmla="*/ 0 h 44"/>
                  <a:gd name="T2" fmla="*/ 0 w 402"/>
                  <a:gd name="T3" fmla="*/ 0 h 44"/>
                  <a:gd name="T4" fmla="*/ 0 w 402"/>
                  <a:gd name="T5" fmla="*/ 69850 h 44"/>
                  <a:gd name="T6" fmla="*/ 0 60000 65536"/>
                  <a:gd name="T7" fmla="*/ 0 60000 65536"/>
                  <a:gd name="T8" fmla="*/ 0 60000 65536"/>
                </a:gdLst>
                <a:ahLst/>
                <a:cxnLst>
                  <a:cxn ang="T6">
                    <a:pos x="T0" y="T1"/>
                  </a:cxn>
                  <a:cxn ang="T7">
                    <a:pos x="T2" y="T3"/>
                  </a:cxn>
                  <a:cxn ang="T8">
                    <a:pos x="T4" y="T5"/>
                  </a:cxn>
                </a:cxnLst>
                <a:rect l="0" t="0" r="r" b="b"/>
                <a:pathLst>
                  <a:path w="402" h="44">
                    <a:moveTo>
                      <a:pt x="402" y="0"/>
                    </a:moveTo>
                    <a:lnTo>
                      <a:pt x="0" y="0"/>
                    </a:lnTo>
                    <a:lnTo>
                      <a:pt x="0" y="44"/>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 Box 49"/>
              <p:cNvSpPr txBox="1">
                <a:spLocks noChangeArrowheads="1"/>
              </p:cNvSpPr>
              <p:nvPr/>
            </p:nvSpPr>
            <p:spPr bwMode="auto">
              <a:xfrm>
                <a:off x="5057775" y="1582977"/>
                <a:ext cx="303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B</a:t>
                </a:r>
              </a:p>
            </p:txBody>
          </p:sp>
        </p:grpSp>
      </p:grpSp>
      <p:sp>
        <p:nvSpPr>
          <p:cNvPr id="16" name="Arc 22"/>
          <p:cNvSpPr>
            <a:spLocks/>
          </p:cNvSpPr>
          <p:nvPr/>
        </p:nvSpPr>
        <p:spPr bwMode="auto">
          <a:xfrm rot="9000000">
            <a:off x="638092" y="2902580"/>
            <a:ext cx="965200" cy="965215"/>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 name="Freeform 23"/>
          <p:cNvSpPr>
            <a:spLocks/>
          </p:cNvSpPr>
          <p:nvPr/>
        </p:nvSpPr>
        <p:spPr bwMode="auto">
          <a:xfrm flipH="1">
            <a:off x="1196892" y="1578585"/>
            <a:ext cx="1123950" cy="1155718"/>
          </a:xfrm>
          <a:custGeom>
            <a:avLst/>
            <a:gdLst>
              <a:gd name="T0" fmla="*/ 0 w 708"/>
              <a:gd name="T1" fmla="*/ 0 h 728"/>
              <a:gd name="T2" fmla="*/ 708 w 708"/>
              <a:gd name="T3" fmla="*/ 388 h 728"/>
              <a:gd name="T4" fmla="*/ 708 w 708"/>
              <a:gd name="T5" fmla="*/ 604 h 728"/>
              <a:gd name="T6" fmla="*/ 618 w 708"/>
              <a:gd name="T7" fmla="*/ 680 h 728"/>
              <a:gd name="T8" fmla="*/ 618 w 708"/>
              <a:gd name="T9" fmla="*/ 728 h 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8" h="728">
                <a:moveTo>
                  <a:pt x="0" y="0"/>
                </a:moveTo>
                <a:lnTo>
                  <a:pt x="708" y="388"/>
                </a:lnTo>
                <a:lnTo>
                  <a:pt x="708" y="604"/>
                </a:lnTo>
                <a:lnTo>
                  <a:pt x="618" y="680"/>
                </a:lnTo>
                <a:lnTo>
                  <a:pt x="618" y="728"/>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Arc 24"/>
          <p:cNvSpPr>
            <a:spLocks/>
          </p:cNvSpPr>
          <p:nvPr/>
        </p:nvSpPr>
        <p:spPr bwMode="auto">
          <a:xfrm rot="155954" flipH="1">
            <a:off x="1087354" y="2673977"/>
            <a:ext cx="965200" cy="965215"/>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Arc 25"/>
          <p:cNvSpPr>
            <a:spLocks/>
          </p:cNvSpPr>
          <p:nvPr/>
        </p:nvSpPr>
        <p:spPr bwMode="auto">
          <a:xfrm rot="155954" flipH="1">
            <a:off x="1214354" y="2735890"/>
            <a:ext cx="373062" cy="407994"/>
          </a:xfrm>
          <a:custGeom>
            <a:avLst/>
            <a:gdLst>
              <a:gd name="T0" fmla="*/ 163 w 16697"/>
              <a:gd name="T1" fmla="*/ 0 h 18238"/>
              <a:gd name="T2" fmla="*/ 235 w 16697"/>
              <a:gd name="T3" fmla="*/ 64 h 18238"/>
              <a:gd name="T4" fmla="*/ 0 w 16697"/>
              <a:gd name="T5" fmla="*/ 257 h 18238"/>
              <a:gd name="T6" fmla="*/ 0 60000 65536"/>
              <a:gd name="T7" fmla="*/ 0 60000 65536"/>
              <a:gd name="T8" fmla="*/ 0 60000 65536"/>
            </a:gdLst>
            <a:ahLst/>
            <a:cxnLst>
              <a:cxn ang="T6">
                <a:pos x="T0" y="T1"/>
              </a:cxn>
              <a:cxn ang="T7">
                <a:pos x="T2" y="T3"/>
              </a:cxn>
              <a:cxn ang="T8">
                <a:pos x="T4" y="T5"/>
              </a:cxn>
            </a:cxnLst>
            <a:rect l="0" t="0" r="r" b="b"/>
            <a:pathLst>
              <a:path w="16697" h="18238" fill="none" extrusionOk="0">
                <a:moveTo>
                  <a:pt x="11573" y="-1"/>
                </a:moveTo>
                <a:cubicBezTo>
                  <a:pt x="13511" y="1229"/>
                  <a:pt x="15240" y="2760"/>
                  <a:pt x="16696" y="4535"/>
                </a:cubicBezTo>
              </a:path>
              <a:path w="16697" h="18238" stroke="0" extrusionOk="0">
                <a:moveTo>
                  <a:pt x="11573" y="-1"/>
                </a:moveTo>
                <a:cubicBezTo>
                  <a:pt x="13511" y="1229"/>
                  <a:pt x="15240" y="2760"/>
                  <a:pt x="16696" y="4535"/>
                </a:cubicBezTo>
                <a:lnTo>
                  <a:pt x="0" y="18238"/>
                </a:lnTo>
                <a:lnTo>
                  <a:pt x="11573"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26"/>
          <p:cNvSpPr>
            <a:spLocks noChangeShapeType="1"/>
          </p:cNvSpPr>
          <p:nvPr/>
        </p:nvSpPr>
        <p:spPr bwMode="auto">
          <a:xfrm flipH="1">
            <a:off x="1209592" y="2835904"/>
            <a:ext cx="0" cy="777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Arc 27"/>
          <p:cNvSpPr>
            <a:spLocks/>
          </p:cNvSpPr>
          <p:nvPr/>
        </p:nvSpPr>
        <p:spPr bwMode="auto">
          <a:xfrm rot="12600000" flipH="1">
            <a:off x="1004804" y="3001007"/>
            <a:ext cx="639762" cy="728674"/>
          </a:xfrm>
          <a:custGeom>
            <a:avLst/>
            <a:gdLst>
              <a:gd name="T0" fmla="*/ 360 w 28645"/>
              <a:gd name="T1" fmla="*/ 0 h 32620"/>
              <a:gd name="T2" fmla="*/ 0 w 28645"/>
              <a:gd name="T3" fmla="*/ 442 h 32620"/>
              <a:gd name="T4" fmla="*/ 99 w 28645"/>
              <a:gd name="T5" fmla="*/ 155 h 32620"/>
              <a:gd name="T6" fmla="*/ 0 60000 65536"/>
              <a:gd name="T7" fmla="*/ 0 60000 65536"/>
              <a:gd name="T8" fmla="*/ 0 60000 65536"/>
            </a:gdLst>
            <a:ahLst/>
            <a:cxnLst>
              <a:cxn ang="T6">
                <a:pos x="T0" y="T1"/>
              </a:cxn>
              <a:cxn ang="T7">
                <a:pos x="T2" y="T3"/>
              </a:cxn>
              <a:cxn ang="T8">
                <a:pos x="T4" y="T5"/>
              </a:cxn>
            </a:cxnLst>
            <a:rect l="0" t="0" r="r" b="b"/>
            <a:pathLst>
              <a:path w="28645" h="32620" fill="none" extrusionOk="0">
                <a:moveTo>
                  <a:pt x="25622" y="0"/>
                </a:moveTo>
                <a:cubicBezTo>
                  <a:pt x="27600" y="3335"/>
                  <a:pt x="28645" y="7142"/>
                  <a:pt x="28645" y="11020"/>
                </a:cubicBezTo>
                <a:cubicBezTo>
                  <a:pt x="28645" y="22949"/>
                  <a:pt x="18974" y="32620"/>
                  <a:pt x="7045" y="32620"/>
                </a:cubicBezTo>
                <a:cubicBezTo>
                  <a:pt x="4647" y="32620"/>
                  <a:pt x="2266" y="32220"/>
                  <a:pt x="0" y="31438"/>
                </a:cubicBezTo>
              </a:path>
              <a:path w="28645" h="32620" stroke="0" extrusionOk="0">
                <a:moveTo>
                  <a:pt x="25622" y="0"/>
                </a:moveTo>
                <a:cubicBezTo>
                  <a:pt x="27600" y="3335"/>
                  <a:pt x="28645" y="7142"/>
                  <a:pt x="28645" y="11020"/>
                </a:cubicBezTo>
                <a:cubicBezTo>
                  <a:pt x="28645" y="22949"/>
                  <a:pt x="18974" y="32620"/>
                  <a:pt x="7045" y="32620"/>
                </a:cubicBezTo>
                <a:cubicBezTo>
                  <a:pt x="4647" y="32620"/>
                  <a:pt x="2266" y="32220"/>
                  <a:pt x="0" y="31438"/>
                </a:cubicBezTo>
                <a:lnTo>
                  <a:pt x="7045" y="11020"/>
                </a:lnTo>
                <a:lnTo>
                  <a:pt x="25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Arc 28"/>
          <p:cNvSpPr>
            <a:spLocks/>
          </p:cNvSpPr>
          <p:nvPr/>
        </p:nvSpPr>
        <p:spPr bwMode="auto">
          <a:xfrm>
            <a:off x="1236579" y="3810644"/>
            <a:ext cx="485775" cy="457207"/>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 name="Arc 29"/>
          <p:cNvSpPr>
            <a:spLocks/>
          </p:cNvSpPr>
          <p:nvPr/>
        </p:nvSpPr>
        <p:spPr bwMode="auto">
          <a:xfrm rot="17100000">
            <a:off x="1258801" y="3796360"/>
            <a:ext cx="485783" cy="457200"/>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 name="Line 30"/>
          <p:cNvSpPr>
            <a:spLocks noChangeShapeType="1"/>
          </p:cNvSpPr>
          <p:nvPr/>
        </p:nvSpPr>
        <p:spPr bwMode="auto">
          <a:xfrm>
            <a:off x="1723942" y="4083698"/>
            <a:ext cx="136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Line 31"/>
          <p:cNvSpPr>
            <a:spLocks noChangeShapeType="1"/>
          </p:cNvSpPr>
          <p:nvPr/>
        </p:nvSpPr>
        <p:spPr bwMode="auto">
          <a:xfrm>
            <a:off x="1860467" y="4083698"/>
            <a:ext cx="233362" cy="1905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Freeform 32"/>
          <p:cNvSpPr>
            <a:spLocks/>
          </p:cNvSpPr>
          <p:nvPr/>
        </p:nvSpPr>
        <p:spPr bwMode="auto">
          <a:xfrm>
            <a:off x="2117642" y="4304364"/>
            <a:ext cx="609600" cy="141290"/>
          </a:xfrm>
          <a:custGeom>
            <a:avLst/>
            <a:gdLst>
              <a:gd name="T0" fmla="*/ 384 w 384"/>
              <a:gd name="T1" fmla="*/ 0 h 89"/>
              <a:gd name="T2" fmla="*/ 0 w 384"/>
              <a:gd name="T3" fmla="*/ 0 h 89"/>
              <a:gd name="T4" fmla="*/ 1 w 384"/>
              <a:gd name="T5" fmla="*/ 89 h 89"/>
              <a:gd name="T6" fmla="*/ 0 60000 65536"/>
              <a:gd name="T7" fmla="*/ 0 60000 65536"/>
              <a:gd name="T8" fmla="*/ 0 60000 65536"/>
            </a:gdLst>
            <a:ahLst/>
            <a:cxnLst>
              <a:cxn ang="T6">
                <a:pos x="T0" y="T1"/>
              </a:cxn>
              <a:cxn ang="T7">
                <a:pos x="T2" y="T3"/>
              </a:cxn>
              <a:cxn ang="T8">
                <a:pos x="T4" y="T5"/>
              </a:cxn>
            </a:cxnLst>
            <a:rect l="0" t="0" r="r" b="b"/>
            <a:pathLst>
              <a:path w="384" h="89">
                <a:moveTo>
                  <a:pt x="384" y="0"/>
                </a:moveTo>
                <a:lnTo>
                  <a:pt x="0" y="0"/>
                </a:lnTo>
                <a:lnTo>
                  <a:pt x="1" y="89"/>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Freeform 33"/>
          <p:cNvSpPr>
            <a:spLocks/>
          </p:cNvSpPr>
          <p:nvPr/>
        </p:nvSpPr>
        <p:spPr bwMode="auto">
          <a:xfrm flipH="1">
            <a:off x="2312904" y="1370619"/>
            <a:ext cx="495300" cy="190503"/>
          </a:xfrm>
          <a:custGeom>
            <a:avLst/>
            <a:gdLst>
              <a:gd name="T0" fmla="*/ 312 w 312"/>
              <a:gd name="T1" fmla="*/ 0 h 120"/>
              <a:gd name="T2" fmla="*/ 312 w 312"/>
              <a:gd name="T3" fmla="*/ 120 h 120"/>
              <a:gd name="T4" fmla="*/ 0 w 312"/>
              <a:gd name="T5" fmla="*/ 120 h 120"/>
              <a:gd name="T6" fmla="*/ 0 60000 65536"/>
              <a:gd name="T7" fmla="*/ 0 60000 65536"/>
              <a:gd name="T8" fmla="*/ 0 60000 65536"/>
            </a:gdLst>
            <a:ahLst/>
            <a:cxnLst>
              <a:cxn ang="T6">
                <a:pos x="T0" y="T1"/>
              </a:cxn>
              <a:cxn ang="T7">
                <a:pos x="T2" y="T3"/>
              </a:cxn>
              <a:cxn ang="T8">
                <a:pos x="T4" y="T5"/>
              </a:cxn>
            </a:cxnLst>
            <a:rect l="0" t="0" r="r" b="b"/>
            <a:pathLst>
              <a:path w="312" h="120">
                <a:moveTo>
                  <a:pt x="312" y="0"/>
                </a:moveTo>
                <a:lnTo>
                  <a:pt x="312" y="120"/>
                </a:lnTo>
                <a:lnTo>
                  <a:pt x="0"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Rectangle 11"/>
          <p:cNvSpPr>
            <a:spLocks noChangeArrowheads="1"/>
          </p:cNvSpPr>
          <p:nvPr/>
        </p:nvSpPr>
        <p:spPr bwMode="auto">
          <a:xfrm>
            <a:off x="2362200" y="5609229"/>
            <a:ext cx="6715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Dictionnaire raisonné de l’architecture française du XIe au XVIe siècle</a:t>
            </a:r>
          </a:p>
          <a:p>
            <a:pPr algn="r"/>
            <a:r>
              <a:rPr lang="fr-FR" altLang="fr-FR" sz="1600" i="1" dirty="0">
                <a:solidFill>
                  <a:srgbClr val="3E3D2A"/>
                </a:solidFill>
                <a:latin typeface="Calibri" panose="020F0502020204030204" pitchFamily="34" charset="0"/>
              </a:rPr>
              <a:t>Eugène </a:t>
            </a:r>
            <a:r>
              <a:rPr lang="fr-FR" altLang="fr-FR" sz="1600" i="1" dirty="0" err="1">
                <a:solidFill>
                  <a:srgbClr val="3E3D2A"/>
                </a:solidFill>
                <a:latin typeface="Calibri" panose="020F0502020204030204" pitchFamily="34" charset="0"/>
              </a:rPr>
              <a:t>Viollet</a:t>
            </a:r>
            <a:r>
              <a:rPr lang="fr-FR" altLang="fr-FR" sz="1600" i="1" dirty="0">
                <a:solidFill>
                  <a:srgbClr val="3E3D2A"/>
                </a:solidFill>
                <a:latin typeface="Calibri" panose="020F0502020204030204" pitchFamily="34" charset="0"/>
              </a:rPr>
              <a:t> Le Duc (1854-1868</a:t>
            </a:r>
            <a:r>
              <a:rPr lang="en-US" altLang="fr-FR" sz="1600" i="1" dirty="0">
                <a:solidFill>
                  <a:srgbClr val="3E3D2A"/>
                </a:solidFill>
                <a:latin typeface="Calibri" panose="020F0502020204030204" pitchFamily="34" charset="0"/>
              </a:rPr>
              <a:t>)</a:t>
            </a:r>
          </a:p>
        </p:txBody>
      </p:sp>
      <p:sp>
        <p:nvSpPr>
          <p:cNvPr id="65" name="Espace réservé du texte 2"/>
          <p:cNvSpPr>
            <a:spLocks/>
          </p:cNvSpPr>
          <p:nvPr/>
        </p:nvSpPr>
        <p:spPr bwMode="auto">
          <a:xfrm>
            <a:off x="3146425" y="301625"/>
            <a:ext cx="59309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600" dirty="0">
                <a:solidFill>
                  <a:schemeClr val="tx1">
                    <a:lumMod val="60000"/>
                    <a:lumOff val="40000"/>
                  </a:schemeClr>
                </a:solidFill>
                <a:latin typeface="Calibri" panose="020F0502020204030204" pitchFamily="34" charset="0"/>
              </a:rPr>
              <a:t>Evolution d’un corpus au cours du temps</a:t>
            </a:r>
          </a:p>
        </p:txBody>
      </p:sp>
      <p:sp>
        <p:nvSpPr>
          <p:cNvPr id="66" name="Rectangle 65"/>
          <p:cNvSpPr/>
          <p:nvPr/>
        </p:nvSpPr>
        <p:spPr>
          <a:xfrm>
            <a:off x="5886450" y="624682"/>
            <a:ext cx="3190875"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sz="1600" dirty="0">
                <a:solidFill>
                  <a:schemeClr val="tx1">
                    <a:lumMod val="60000"/>
                    <a:lumOff val="40000"/>
                  </a:schemeClr>
                </a:solidFill>
                <a:latin typeface="Calibri" panose="020F0502020204030204" pitchFamily="34" charset="0"/>
              </a:rPr>
              <a:t>Analyse visuelle de l’évolution de profils </a:t>
            </a:r>
            <a:r>
              <a:rPr lang="fr-FR" sz="1600" dirty="0" smtClean="0">
                <a:solidFill>
                  <a:schemeClr val="tx1">
                    <a:lumMod val="60000"/>
                    <a:lumOff val="40000"/>
                  </a:schemeClr>
                </a:solidFill>
                <a:latin typeface="Calibri" panose="020F0502020204030204" pitchFamily="34" charset="0"/>
              </a:rPr>
              <a:t>architecturaux</a:t>
            </a:r>
            <a:endParaRPr lang="fr-FR" sz="1600" dirty="0">
              <a:solidFill>
                <a:schemeClr val="tx1">
                  <a:lumMod val="60000"/>
                  <a:lumOff val="40000"/>
                </a:schemeClr>
              </a:solidFill>
              <a:latin typeface="Calibri" panose="020F0502020204030204" pitchFamily="34" charset="0"/>
            </a:endParaRPr>
          </a:p>
          <a:p>
            <a:pPr algn="r">
              <a:defRPr/>
            </a:pPr>
            <a:endParaRPr lang="fr-FR" sz="1600" dirty="0">
              <a:solidFill>
                <a:schemeClr val="tx1">
                  <a:lumMod val="60000"/>
                  <a:lumOff val="40000"/>
                </a:schemeClr>
              </a:solidFill>
              <a:latin typeface="Calibri" panose="020F0502020204030204" pitchFamily="34" charset="0"/>
            </a:endParaRPr>
          </a:p>
        </p:txBody>
      </p:sp>
      <p:sp>
        <p:nvSpPr>
          <p:cNvPr id="2" name="Rectangle 1"/>
          <p:cNvSpPr/>
          <p:nvPr/>
        </p:nvSpPr>
        <p:spPr>
          <a:xfrm>
            <a:off x="514066" y="4543290"/>
            <a:ext cx="7525034" cy="1077218"/>
          </a:xfrm>
          <a:prstGeom prst="rect">
            <a:avLst/>
          </a:prstGeom>
        </p:spPr>
        <p:txBody>
          <a:bodyPr wrap="square">
            <a:spAutoFit/>
          </a:bodyPr>
          <a:lstStyle/>
          <a:p>
            <a:r>
              <a:rPr lang="fr-FR" sz="1200" dirty="0" smtClean="0"/>
              <a:t>Texte original: </a:t>
            </a:r>
            <a:r>
              <a:rPr lang="fr-FR" sz="1200" i="1" dirty="0" smtClean="0"/>
              <a:t>« Observant </a:t>
            </a:r>
            <a:r>
              <a:rPr lang="fr-FR" sz="1200" i="1" dirty="0"/>
              <a:t>que ce profil </a:t>
            </a:r>
            <a:r>
              <a:rPr lang="fr-FR" sz="1200" i="1" dirty="0" smtClean="0"/>
              <a:t>(</a:t>
            </a:r>
            <a:r>
              <a:rPr lang="fr-FR" sz="1200" b="1" i="1" dirty="0"/>
              <a:t>A</a:t>
            </a:r>
            <a:r>
              <a:rPr lang="fr-FR" sz="1200" i="1" dirty="0" smtClean="0"/>
              <a:t>) n’est </a:t>
            </a:r>
            <a:r>
              <a:rPr lang="fr-FR" sz="1200" i="1" dirty="0"/>
              <a:t>pas de nature à rejeter les eaux de </a:t>
            </a:r>
            <a:r>
              <a:rPr lang="fr-FR" sz="2400" b="1" dirty="0">
                <a:solidFill>
                  <a:srgbClr val="535353"/>
                </a:solidFill>
                <a:latin typeface="French Script MT" panose="03020402040607040605" pitchFamily="66" charset="0"/>
              </a:rPr>
              <a:t>e</a:t>
            </a:r>
            <a:r>
              <a:rPr lang="fr-FR" sz="1200" i="1" dirty="0"/>
              <a:t> en </a:t>
            </a:r>
            <a:r>
              <a:rPr lang="fr-FR" sz="2400" b="1" dirty="0">
                <a:solidFill>
                  <a:srgbClr val="535353"/>
                </a:solidFill>
                <a:latin typeface="French Script MT" panose="03020402040607040605" pitchFamily="66" charset="0"/>
              </a:rPr>
              <a:t>c</a:t>
            </a:r>
            <a:r>
              <a:rPr lang="fr-FR" sz="1200" i="1" dirty="0"/>
              <a:t>, l’architecte du commencement du XIII</a:t>
            </a:r>
            <a:r>
              <a:rPr lang="fr-FR" sz="1200" i="1" baseline="30000" dirty="0"/>
              <a:t>e</a:t>
            </a:r>
            <a:r>
              <a:rPr lang="fr-FR" sz="1200" i="1" dirty="0"/>
              <a:t> siècle, tout en maintenant les mêmes saillies données par l’</a:t>
            </a:r>
            <a:r>
              <a:rPr lang="fr-FR" sz="1200" i="1" dirty="0" err="1"/>
              <a:t>épannelage</a:t>
            </a:r>
            <a:r>
              <a:rPr lang="fr-FR" sz="1200" i="1" dirty="0"/>
              <a:t>, trace le profil </a:t>
            </a:r>
            <a:r>
              <a:rPr lang="fr-FR" sz="1200" b="1" i="1" dirty="0"/>
              <a:t>B</a:t>
            </a:r>
            <a:r>
              <a:rPr lang="fr-FR" sz="1200" i="1" dirty="0"/>
              <a:t>. Il augmente sensiblement la pente supérieure, la retourne d’équerre, creuse en </a:t>
            </a:r>
            <a:r>
              <a:rPr lang="fr-FR" sz="1600" b="1" dirty="0">
                <a:solidFill>
                  <a:srgbClr val="535353"/>
                </a:solidFill>
                <a:latin typeface="French Script MT" panose="03020402040607040605" pitchFamily="66" charset="0"/>
                <a:sym typeface="Gill Sans Light"/>
              </a:rPr>
              <a:t>l</a:t>
            </a:r>
          </a:p>
          <a:p>
            <a:r>
              <a:rPr lang="fr-FR" sz="1200" i="1" dirty="0" smtClean="0"/>
              <a:t>une </a:t>
            </a:r>
            <a:r>
              <a:rPr lang="fr-FR" sz="1200" i="1" dirty="0"/>
              <a:t>mouchette prononcée pour rejeter les eaux pluviales, et contracte le profil </a:t>
            </a:r>
            <a:r>
              <a:rPr lang="fr-FR" sz="1200" i="1" dirty="0" smtClean="0"/>
              <a:t>inférieur. » </a:t>
            </a:r>
            <a:endParaRPr lang="fr-FR" sz="1200" dirty="0"/>
          </a:p>
        </p:txBody>
      </p:sp>
      <p:sp>
        <p:nvSpPr>
          <p:cNvPr id="3" name="ZoneTexte 2"/>
          <p:cNvSpPr txBox="1"/>
          <p:nvPr/>
        </p:nvSpPr>
        <p:spPr>
          <a:xfrm>
            <a:off x="5329859" y="3414759"/>
            <a:ext cx="160300"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fr-FR" sz="2400" b="0" i="0" u="none" strike="noStrike" cap="none" spc="0" normalizeH="0" baseline="0" dirty="0" smtClean="0">
                <a:ln>
                  <a:noFill/>
                </a:ln>
                <a:solidFill>
                  <a:srgbClr val="535353"/>
                </a:solidFill>
                <a:effectLst/>
                <a:uFillTx/>
                <a:latin typeface="French Script MT" panose="03020402040607040605" pitchFamily="66" charset="0"/>
                <a:ea typeface="+mn-ea"/>
                <a:cs typeface="+mn-cs"/>
                <a:sym typeface="Gill Sans Light"/>
              </a:rPr>
              <a:t>l</a:t>
            </a:r>
            <a:endParaRPr kumimoji="0" lang="fr-FR" sz="2400" b="0" i="0" u="none" strike="noStrike" cap="none" spc="0" normalizeH="0" baseline="0" dirty="0">
              <a:ln>
                <a:noFill/>
              </a:ln>
              <a:solidFill>
                <a:srgbClr val="535353"/>
              </a:solidFill>
              <a:effectLst/>
              <a:uFillTx/>
              <a:latin typeface="French Script MT" panose="03020402040607040605" pitchFamily="66" charset="0"/>
              <a:ea typeface="+mn-ea"/>
              <a:cs typeface="+mn-cs"/>
              <a:sym typeface="Gill Sans Light"/>
            </a:endParaRPr>
          </a:p>
        </p:txBody>
      </p:sp>
      <p:cxnSp>
        <p:nvCxnSpPr>
          <p:cNvPr id="6" name="Connecteur droit avec flèche 5"/>
          <p:cNvCxnSpPr/>
          <p:nvPr/>
        </p:nvCxnSpPr>
        <p:spPr>
          <a:xfrm flipV="1">
            <a:off x="5535706" y="3375327"/>
            <a:ext cx="176829" cy="219097"/>
          </a:xfrm>
          <a:prstGeom prst="straightConnector1">
            <a:avLst/>
          </a:prstGeom>
          <a:noFill/>
          <a:ln w="25400" cap="flat">
            <a:solidFill>
              <a:srgbClr val="5A5F5E"/>
            </a:solidFill>
            <a:prstDash val="solid"/>
            <a:miter lim="400000"/>
            <a:tailEnd type="triangle"/>
          </a:ln>
          <a:effectLst/>
        </p:spPr>
        <p:style>
          <a:lnRef idx="0">
            <a:scrgbClr r="0" g="0" b="0"/>
          </a:lnRef>
          <a:fillRef idx="0">
            <a:scrgbClr r="0" g="0" b="0"/>
          </a:fillRef>
          <a:effectRef idx="0">
            <a:scrgbClr r="0" g="0" b="0"/>
          </a:effectRef>
          <a:fontRef idx="none"/>
        </p:style>
      </p:cxnSp>
      <p:sp>
        <p:nvSpPr>
          <p:cNvPr id="63" name="ZoneTexte 62"/>
          <p:cNvSpPr txBox="1"/>
          <p:nvPr/>
        </p:nvSpPr>
        <p:spPr>
          <a:xfrm>
            <a:off x="380268" y="1639505"/>
            <a:ext cx="182742"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fr-FR" sz="2400" b="0" i="0" u="none" strike="noStrike" cap="none" spc="0" normalizeH="0" baseline="0" dirty="0" smtClean="0">
                <a:ln>
                  <a:noFill/>
                </a:ln>
                <a:solidFill>
                  <a:srgbClr val="535353"/>
                </a:solidFill>
                <a:effectLst/>
                <a:uFillTx/>
                <a:latin typeface="French Script MT" panose="03020402040607040605" pitchFamily="66" charset="0"/>
                <a:ea typeface="+mn-ea"/>
                <a:cs typeface="+mn-cs"/>
                <a:sym typeface="Gill Sans Light"/>
              </a:rPr>
              <a:t>e</a:t>
            </a:r>
            <a:endParaRPr kumimoji="0" lang="fr-FR" sz="2400" b="0" i="0" u="none" strike="noStrike" cap="none" spc="0" normalizeH="0" baseline="0" dirty="0">
              <a:ln>
                <a:noFill/>
              </a:ln>
              <a:solidFill>
                <a:srgbClr val="535353"/>
              </a:solidFill>
              <a:effectLst/>
              <a:uFillTx/>
              <a:latin typeface="French Script MT" panose="03020402040607040605" pitchFamily="66" charset="0"/>
              <a:ea typeface="+mn-ea"/>
              <a:cs typeface="+mn-cs"/>
              <a:sym typeface="Gill Sans Light"/>
            </a:endParaRPr>
          </a:p>
        </p:txBody>
      </p:sp>
      <p:sp>
        <p:nvSpPr>
          <p:cNvPr id="64" name="ZoneTexte 63"/>
          <p:cNvSpPr txBox="1"/>
          <p:nvPr/>
        </p:nvSpPr>
        <p:spPr>
          <a:xfrm>
            <a:off x="382504" y="4001608"/>
            <a:ext cx="182742"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fr-FR" sz="2400" b="0" i="0" u="none" strike="noStrike" cap="none" spc="0" normalizeH="0" baseline="0" dirty="0" smtClean="0">
                <a:ln>
                  <a:noFill/>
                </a:ln>
                <a:solidFill>
                  <a:srgbClr val="535353"/>
                </a:solidFill>
                <a:effectLst/>
                <a:uFillTx/>
                <a:latin typeface="French Script MT" panose="03020402040607040605" pitchFamily="66" charset="0"/>
                <a:ea typeface="+mn-ea"/>
                <a:cs typeface="+mn-cs"/>
                <a:sym typeface="Gill Sans Light"/>
              </a:rPr>
              <a:t>c</a:t>
            </a:r>
            <a:endParaRPr kumimoji="0" lang="fr-FR" sz="2400" b="0" i="0" u="none" strike="noStrike" cap="none" spc="0" normalizeH="0" baseline="0" dirty="0">
              <a:ln>
                <a:noFill/>
              </a:ln>
              <a:solidFill>
                <a:srgbClr val="535353"/>
              </a:solidFill>
              <a:effectLst/>
              <a:uFillTx/>
              <a:latin typeface="French Script MT" panose="03020402040607040605" pitchFamily="66" charset="0"/>
              <a:ea typeface="+mn-ea"/>
              <a:cs typeface="+mn-cs"/>
              <a:sym typeface="Gill Sans Light"/>
            </a:endParaRPr>
          </a:p>
        </p:txBody>
      </p:sp>
      <p:cxnSp>
        <p:nvCxnSpPr>
          <p:cNvPr id="67" name="Connecteur droit avec flèche 66"/>
          <p:cNvCxnSpPr/>
          <p:nvPr/>
        </p:nvCxnSpPr>
        <p:spPr>
          <a:xfrm>
            <a:off x="693938" y="1993792"/>
            <a:ext cx="372026" cy="150082"/>
          </a:xfrm>
          <a:prstGeom prst="straightConnector1">
            <a:avLst/>
          </a:prstGeom>
          <a:noFill/>
          <a:ln w="25400" cap="flat">
            <a:solidFill>
              <a:srgbClr val="5A5F5E"/>
            </a:solidFill>
            <a:prstDash val="solid"/>
            <a:miter lim="400000"/>
            <a:tailEnd type="triangle"/>
          </a:ln>
          <a:effectLst/>
        </p:spPr>
        <p:style>
          <a:lnRef idx="0">
            <a:scrgbClr r="0" g="0" b="0"/>
          </a:lnRef>
          <a:fillRef idx="0">
            <a:scrgbClr r="0" g="0" b="0"/>
          </a:fillRef>
          <a:effectRef idx="0">
            <a:scrgbClr r="0" g="0" b="0"/>
          </a:effectRef>
          <a:fontRef idx="none"/>
        </p:style>
      </p:cxnSp>
      <p:cxnSp>
        <p:nvCxnSpPr>
          <p:cNvPr id="68" name="Connecteur droit avec flèche 67"/>
          <p:cNvCxnSpPr/>
          <p:nvPr/>
        </p:nvCxnSpPr>
        <p:spPr>
          <a:xfrm flipV="1">
            <a:off x="711296" y="4264341"/>
            <a:ext cx="354668" cy="27323"/>
          </a:xfrm>
          <a:prstGeom prst="straightConnector1">
            <a:avLst/>
          </a:prstGeom>
          <a:noFill/>
          <a:ln w="25400" cap="flat">
            <a:solidFill>
              <a:srgbClr val="5A5F5E"/>
            </a:solidFill>
            <a:prstDash val="solid"/>
            <a:miter lim="400000"/>
            <a:tailEnd type="triangle"/>
          </a:ln>
          <a:effectLst/>
        </p:spPr>
        <p:style>
          <a:lnRef idx="0">
            <a:scrgbClr r="0" g="0" b="0"/>
          </a:lnRef>
          <a:fillRef idx="0">
            <a:scrgbClr r="0" g="0" b="0"/>
          </a:fillRef>
          <a:effectRef idx="0">
            <a:scrgbClr r="0" g="0" b="0"/>
          </a:effectRef>
          <a:fontRef idx="none"/>
        </p:style>
      </p:cxnSp>
      <p:sp>
        <p:nvSpPr>
          <p:cNvPr id="71"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72"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73" name="Image 72"/>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264264614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pic>
        <p:nvPicPr>
          <p:cNvPr id="40" name="Picture 50"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552720" y="580010"/>
            <a:ext cx="3532188"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51"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4516708" y="580010"/>
            <a:ext cx="3532187"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Freeform 52"/>
          <p:cNvSpPr>
            <a:spLocks/>
          </p:cNvSpPr>
          <p:nvPr/>
        </p:nvSpPr>
        <p:spPr bwMode="auto">
          <a:xfrm>
            <a:off x="2878408" y="572073"/>
            <a:ext cx="738187" cy="190500"/>
          </a:xfrm>
          <a:custGeom>
            <a:avLst/>
            <a:gdLst>
              <a:gd name="T0" fmla="*/ 0 w 465"/>
              <a:gd name="T1" fmla="*/ 0 h 120"/>
              <a:gd name="T2" fmla="*/ 0 w 465"/>
              <a:gd name="T3" fmla="*/ 190500 h 120"/>
              <a:gd name="T4" fmla="*/ 738187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Freeform 53"/>
          <p:cNvSpPr>
            <a:spLocks/>
          </p:cNvSpPr>
          <p:nvPr/>
        </p:nvSpPr>
        <p:spPr bwMode="auto">
          <a:xfrm>
            <a:off x="1765570" y="781623"/>
            <a:ext cx="1111250" cy="2181225"/>
          </a:xfrm>
          <a:custGeom>
            <a:avLst/>
            <a:gdLst>
              <a:gd name="T0" fmla="*/ 1111250 w 700"/>
              <a:gd name="T1" fmla="*/ 0 h 1374"/>
              <a:gd name="T2" fmla="*/ 0 w 700"/>
              <a:gd name="T3" fmla="*/ 1927225 h 1374"/>
              <a:gd name="T4" fmla="*/ 434975 w 700"/>
              <a:gd name="T5" fmla="*/ 2181225 h 1374"/>
              <a:gd name="T6" fmla="*/ 0 60000 65536"/>
              <a:gd name="T7" fmla="*/ 0 60000 65536"/>
              <a:gd name="T8" fmla="*/ 0 60000 65536"/>
            </a:gdLst>
            <a:ahLst/>
            <a:cxnLst>
              <a:cxn ang="T6">
                <a:pos x="T0" y="T1"/>
              </a:cxn>
              <a:cxn ang="T7">
                <a:pos x="T2" y="T3"/>
              </a:cxn>
              <a:cxn ang="T8">
                <a:pos x="T4" y="T5"/>
              </a:cxn>
            </a:cxnLst>
            <a:rect l="0" t="0" r="r" b="b"/>
            <a:pathLst>
              <a:path w="700" h="1374">
                <a:moveTo>
                  <a:pt x="700" y="0"/>
                </a:moveTo>
                <a:lnTo>
                  <a:pt x="0" y="1214"/>
                </a:lnTo>
                <a:lnTo>
                  <a:pt x="274" y="13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 name="Oval 54"/>
          <p:cNvSpPr>
            <a:spLocks noChangeArrowheads="1"/>
          </p:cNvSpPr>
          <p:nvPr/>
        </p:nvSpPr>
        <p:spPr bwMode="auto">
          <a:xfrm rot="1763278">
            <a:off x="2171970" y="2845373"/>
            <a:ext cx="454025" cy="454025"/>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5" name="Arc 55"/>
          <p:cNvSpPr>
            <a:spLocks/>
          </p:cNvSpPr>
          <p:nvPr/>
        </p:nvSpPr>
        <p:spPr bwMode="auto">
          <a:xfrm rot="7200000" flipH="1" flipV="1">
            <a:off x="2256902" y="2798541"/>
            <a:ext cx="338138" cy="454025"/>
          </a:xfrm>
          <a:custGeom>
            <a:avLst/>
            <a:gdLst>
              <a:gd name="T0" fmla="*/ 111467 w 32222"/>
              <a:gd name="T1" fmla="*/ 0 h 43200"/>
              <a:gd name="T2" fmla="*/ 0 w 32222"/>
              <a:gd name="T3" fmla="*/ 424682 h 43200"/>
              <a:gd name="T4" fmla="*/ 111467 w 32222"/>
              <a:gd name="T5" fmla="*/ 227013 h 43200"/>
              <a:gd name="T6" fmla="*/ 0 60000 65536"/>
              <a:gd name="T7" fmla="*/ 0 60000 65536"/>
              <a:gd name="T8" fmla="*/ 0 60000 65536"/>
            </a:gdLst>
            <a:ahLst/>
            <a:cxnLst>
              <a:cxn ang="T6">
                <a:pos x="T0" y="T1"/>
              </a:cxn>
              <a:cxn ang="T7">
                <a:pos x="T2" y="T3"/>
              </a:cxn>
              <a:cxn ang="T8">
                <a:pos x="T4" y="T5"/>
              </a:cxn>
            </a:cxnLst>
            <a:rect l="0" t="0" r="r" b="b"/>
            <a:pathLst>
              <a:path w="32222" h="43200" fill="none" extrusionOk="0">
                <a:moveTo>
                  <a:pt x="10622" y="0"/>
                </a:moveTo>
                <a:cubicBezTo>
                  <a:pt x="22551" y="0"/>
                  <a:pt x="32222" y="9670"/>
                  <a:pt x="32222" y="21600"/>
                </a:cubicBezTo>
                <a:cubicBezTo>
                  <a:pt x="32222" y="33529"/>
                  <a:pt x="22551" y="43200"/>
                  <a:pt x="10622" y="43200"/>
                </a:cubicBezTo>
                <a:cubicBezTo>
                  <a:pt x="6899" y="43200"/>
                  <a:pt x="3241" y="42238"/>
                  <a:pt x="0" y="40407"/>
                </a:cubicBezTo>
              </a:path>
              <a:path w="32222" h="43200" stroke="0" extrusionOk="0">
                <a:moveTo>
                  <a:pt x="10622" y="0"/>
                </a:moveTo>
                <a:cubicBezTo>
                  <a:pt x="22551" y="0"/>
                  <a:pt x="32222" y="9670"/>
                  <a:pt x="32222" y="21600"/>
                </a:cubicBezTo>
                <a:cubicBezTo>
                  <a:pt x="32222" y="33529"/>
                  <a:pt x="22551" y="43200"/>
                  <a:pt x="10622" y="43200"/>
                </a:cubicBezTo>
                <a:cubicBezTo>
                  <a:pt x="6899" y="43200"/>
                  <a:pt x="3241" y="42238"/>
                  <a:pt x="0" y="40407"/>
                </a:cubicBezTo>
                <a:lnTo>
                  <a:pt x="10622" y="21600"/>
                </a:lnTo>
                <a:lnTo>
                  <a:pt x="10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 name="Oval 56"/>
          <p:cNvSpPr>
            <a:spLocks noChangeArrowheads="1"/>
          </p:cNvSpPr>
          <p:nvPr/>
        </p:nvSpPr>
        <p:spPr bwMode="auto">
          <a:xfrm rot="4500000">
            <a:off x="2457720" y="3259710"/>
            <a:ext cx="204788" cy="204788"/>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7" name="Arc 57"/>
          <p:cNvSpPr>
            <a:spLocks/>
          </p:cNvSpPr>
          <p:nvPr/>
        </p:nvSpPr>
        <p:spPr bwMode="auto">
          <a:xfrm rot="19342507" flipH="1">
            <a:off x="2472008" y="3286698"/>
            <a:ext cx="112712" cy="203200"/>
          </a:xfrm>
          <a:custGeom>
            <a:avLst/>
            <a:gdLst>
              <a:gd name="T0" fmla="*/ 0 w 24087"/>
              <a:gd name="T1" fmla="*/ 677 h 43200"/>
              <a:gd name="T2" fmla="*/ 11638 w 24087"/>
              <a:gd name="T3" fmla="*/ 203200 h 43200"/>
              <a:gd name="T4" fmla="*/ 11638 w 24087"/>
              <a:gd name="T5" fmla="*/ 101600 h 43200"/>
              <a:gd name="T6" fmla="*/ 0 60000 65536"/>
              <a:gd name="T7" fmla="*/ 0 60000 65536"/>
              <a:gd name="T8" fmla="*/ 0 60000 65536"/>
            </a:gdLst>
            <a:ahLst/>
            <a:cxnLst>
              <a:cxn ang="T6">
                <a:pos x="T0" y="T1"/>
              </a:cxn>
              <a:cxn ang="T7">
                <a:pos x="T2" y="T3"/>
              </a:cxn>
              <a:cxn ang="T8">
                <a:pos x="T4" y="T5"/>
              </a:cxn>
            </a:cxnLst>
            <a:rect l="0" t="0" r="r" b="b"/>
            <a:pathLst>
              <a:path w="24087" h="43200" fill="none" extrusionOk="0">
                <a:moveTo>
                  <a:pt x="-1" y="143"/>
                </a:moveTo>
                <a:cubicBezTo>
                  <a:pt x="825" y="47"/>
                  <a:pt x="1655" y="-1"/>
                  <a:pt x="2487" y="0"/>
                </a:cubicBezTo>
                <a:cubicBezTo>
                  <a:pt x="14416" y="0"/>
                  <a:pt x="24087" y="9670"/>
                  <a:pt x="24087" y="21600"/>
                </a:cubicBezTo>
                <a:cubicBezTo>
                  <a:pt x="24087" y="33529"/>
                  <a:pt x="14416" y="43199"/>
                  <a:pt x="2487" y="43200"/>
                </a:cubicBezTo>
              </a:path>
              <a:path w="24087" h="43200" stroke="0" extrusionOk="0">
                <a:moveTo>
                  <a:pt x="-1" y="143"/>
                </a:moveTo>
                <a:cubicBezTo>
                  <a:pt x="825" y="47"/>
                  <a:pt x="1655" y="-1"/>
                  <a:pt x="2487" y="0"/>
                </a:cubicBezTo>
                <a:cubicBezTo>
                  <a:pt x="14416" y="0"/>
                  <a:pt x="24087" y="9670"/>
                  <a:pt x="24087" y="21600"/>
                </a:cubicBezTo>
                <a:cubicBezTo>
                  <a:pt x="24087" y="33529"/>
                  <a:pt x="14416" y="43199"/>
                  <a:pt x="2487" y="43200"/>
                </a:cubicBezTo>
                <a:lnTo>
                  <a:pt x="2487" y="21600"/>
                </a:lnTo>
                <a:lnTo>
                  <a:pt x="-1" y="143"/>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Line 58"/>
          <p:cNvSpPr>
            <a:spLocks noChangeShapeType="1"/>
          </p:cNvSpPr>
          <p:nvPr/>
        </p:nvSpPr>
        <p:spPr bwMode="auto">
          <a:xfrm>
            <a:off x="2622820" y="3439098"/>
            <a:ext cx="25400" cy="44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 name="Freeform 59"/>
          <p:cNvSpPr>
            <a:spLocks/>
          </p:cNvSpPr>
          <p:nvPr/>
        </p:nvSpPr>
        <p:spPr bwMode="auto">
          <a:xfrm>
            <a:off x="2667270" y="3502598"/>
            <a:ext cx="523875" cy="101600"/>
          </a:xfrm>
          <a:custGeom>
            <a:avLst/>
            <a:gdLst>
              <a:gd name="T0" fmla="*/ 0 w 330"/>
              <a:gd name="T1" fmla="*/ 101600 h 64"/>
              <a:gd name="T2" fmla="*/ 0 w 330"/>
              <a:gd name="T3" fmla="*/ 0 h 64"/>
              <a:gd name="T4" fmla="*/ 523875 w 330"/>
              <a:gd name="T5" fmla="*/ 0 h 64"/>
              <a:gd name="T6" fmla="*/ 0 60000 65536"/>
              <a:gd name="T7" fmla="*/ 0 60000 65536"/>
              <a:gd name="T8" fmla="*/ 0 60000 65536"/>
            </a:gdLst>
            <a:ahLst/>
            <a:cxnLst>
              <a:cxn ang="T6">
                <a:pos x="T0" y="T1"/>
              </a:cxn>
              <a:cxn ang="T7">
                <a:pos x="T2" y="T3"/>
              </a:cxn>
              <a:cxn ang="T8">
                <a:pos x="T4" y="T5"/>
              </a:cxn>
            </a:cxnLst>
            <a:rect l="0" t="0" r="r" b="b"/>
            <a:pathLst>
              <a:path w="330" h="64">
                <a:moveTo>
                  <a:pt x="0" y="64"/>
                </a:moveTo>
                <a:lnTo>
                  <a:pt x="0" y="0"/>
                </a:lnTo>
                <a:lnTo>
                  <a:pt x="330" y="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Text Box 60"/>
          <p:cNvSpPr txBox="1">
            <a:spLocks noChangeArrowheads="1"/>
          </p:cNvSpPr>
          <p:nvPr/>
        </p:nvSpPr>
        <p:spPr bwMode="auto">
          <a:xfrm>
            <a:off x="2095770" y="2259585"/>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D</a:t>
            </a:r>
          </a:p>
        </p:txBody>
      </p:sp>
      <p:sp>
        <p:nvSpPr>
          <p:cNvPr id="51" name="Freeform 61"/>
          <p:cNvSpPr>
            <a:spLocks/>
          </p:cNvSpPr>
          <p:nvPr/>
        </p:nvSpPr>
        <p:spPr bwMode="auto">
          <a:xfrm>
            <a:off x="7721870" y="570485"/>
            <a:ext cx="738188" cy="190500"/>
          </a:xfrm>
          <a:custGeom>
            <a:avLst/>
            <a:gdLst>
              <a:gd name="T0" fmla="*/ 0 w 465"/>
              <a:gd name="T1" fmla="*/ 0 h 120"/>
              <a:gd name="T2" fmla="*/ 0 w 465"/>
              <a:gd name="T3" fmla="*/ 190500 h 120"/>
              <a:gd name="T4" fmla="*/ 738188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 name="Freeform 62"/>
          <p:cNvSpPr>
            <a:spLocks/>
          </p:cNvSpPr>
          <p:nvPr/>
        </p:nvSpPr>
        <p:spPr bwMode="auto">
          <a:xfrm>
            <a:off x="7561533" y="3505773"/>
            <a:ext cx="523875" cy="101600"/>
          </a:xfrm>
          <a:custGeom>
            <a:avLst/>
            <a:gdLst>
              <a:gd name="T0" fmla="*/ 0 w 330"/>
              <a:gd name="T1" fmla="*/ 101600 h 64"/>
              <a:gd name="T2" fmla="*/ 0 w 330"/>
              <a:gd name="T3" fmla="*/ 0 h 64"/>
              <a:gd name="T4" fmla="*/ 523875 w 330"/>
              <a:gd name="T5" fmla="*/ 0 h 64"/>
              <a:gd name="T6" fmla="*/ 0 60000 65536"/>
              <a:gd name="T7" fmla="*/ 0 60000 65536"/>
              <a:gd name="T8" fmla="*/ 0 60000 65536"/>
            </a:gdLst>
            <a:ahLst/>
            <a:cxnLst>
              <a:cxn ang="T6">
                <a:pos x="T0" y="T1"/>
              </a:cxn>
              <a:cxn ang="T7">
                <a:pos x="T2" y="T3"/>
              </a:cxn>
              <a:cxn ang="T8">
                <a:pos x="T4" y="T5"/>
              </a:cxn>
            </a:cxnLst>
            <a:rect l="0" t="0" r="r" b="b"/>
            <a:pathLst>
              <a:path w="330" h="64">
                <a:moveTo>
                  <a:pt x="0" y="64"/>
                </a:moveTo>
                <a:lnTo>
                  <a:pt x="0" y="0"/>
                </a:lnTo>
                <a:lnTo>
                  <a:pt x="330" y="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 name="Freeform 63"/>
          <p:cNvSpPr>
            <a:spLocks/>
          </p:cNvSpPr>
          <p:nvPr/>
        </p:nvSpPr>
        <p:spPr bwMode="auto">
          <a:xfrm>
            <a:off x="6650308" y="780035"/>
            <a:ext cx="1069975" cy="2549525"/>
          </a:xfrm>
          <a:custGeom>
            <a:avLst/>
            <a:gdLst>
              <a:gd name="T0" fmla="*/ 1069975 w 674"/>
              <a:gd name="T1" fmla="*/ 0 h 1606"/>
              <a:gd name="T2" fmla="*/ 0 w 674"/>
              <a:gd name="T3" fmla="*/ 2379663 h 1606"/>
              <a:gd name="T4" fmla="*/ 374650 w 674"/>
              <a:gd name="T5" fmla="*/ 2549525 h 1606"/>
              <a:gd name="T6" fmla="*/ 0 60000 65536"/>
              <a:gd name="T7" fmla="*/ 0 60000 65536"/>
              <a:gd name="T8" fmla="*/ 0 60000 65536"/>
            </a:gdLst>
            <a:ahLst/>
            <a:cxnLst>
              <a:cxn ang="T6">
                <a:pos x="T0" y="T1"/>
              </a:cxn>
              <a:cxn ang="T7">
                <a:pos x="T2" y="T3"/>
              </a:cxn>
              <a:cxn ang="T8">
                <a:pos x="T4" y="T5"/>
              </a:cxn>
            </a:cxnLst>
            <a:rect l="0" t="0" r="r" b="b"/>
            <a:pathLst>
              <a:path w="674" h="1606">
                <a:moveTo>
                  <a:pt x="674" y="0"/>
                </a:moveTo>
                <a:lnTo>
                  <a:pt x="0" y="1499"/>
                </a:lnTo>
                <a:lnTo>
                  <a:pt x="236" y="160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 name="Arc 65"/>
          <p:cNvSpPr>
            <a:spLocks/>
          </p:cNvSpPr>
          <p:nvPr/>
        </p:nvSpPr>
        <p:spPr bwMode="auto">
          <a:xfrm rot="7200000" flipH="1" flipV="1">
            <a:off x="7152751" y="3104929"/>
            <a:ext cx="258763" cy="441325"/>
          </a:xfrm>
          <a:custGeom>
            <a:avLst/>
            <a:gdLst>
              <a:gd name="T0" fmla="*/ 0 w 24213"/>
              <a:gd name="T1" fmla="*/ 1703 h 41203"/>
              <a:gd name="T2" fmla="*/ 124856 w 24213"/>
              <a:gd name="T3" fmla="*/ 441325 h 41203"/>
              <a:gd name="T4" fmla="*/ 27925 w 24213"/>
              <a:gd name="T5" fmla="*/ 231357 h 41203"/>
              <a:gd name="T6" fmla="*/ 0 60000 65536"/>
              <a:gd name="T7" fmla="*/ 0 60000 65536"/>
              <a:gd name="T8" fmla="*/ 0 60000 65536"/>
            </a:gdLst>
            <a:ahLst/>
            <a:cxnLst>
              <a:cxn ang="T6">
                <a:pos x="T0" y="T1"/>
              </a:cxn>
              <a:cxn ang="T7">
                <a:pos x="T2" y="T3"/>
              </a:cxn>
              <a:cxn ang="T8">
                <a:pos x="T4" y="T5"/>
              </a:cxn>
            </a:cxnLst>
            <a:rect l="0" t="0" r="r" b="b"/>
            <a:pathLst>
              <a:path w="24213" h="41203" fill="none" extrusionOk="0">
                <a:moveTo>
                  <a:pt x="-1" y="158"/>
                </a:moveTo>
                <a:cubicBezTo>
                  <a:pt x="866" y="52"/>
                  <a:pt x="1739" y="-1"/>
                  <a:pt x="2613" y="0"/>
                </a:cubicBezTo>
                <a:cubicBezTo>
                  <a:pt x="14542" y="0"/>
                  <a:pt x="24213" y="9670"/>
                  <a:pt x="24213" y="21600"/>
                </a:cubicBezTo>
                <a:cubicBezTo>
                  <a:pt x="24213" y="30017"/>
                  <a:pt x="19322" y="37668"/>
                  <a:pt x="11683" y="41203"/>
                </a:cubicBezTo>
              </a:path>
              <a:path w="24213" h="41203" stroke="0" extrusionOk="0">
                <a:moveTo>
                  <a:pt x="-1" y="158"/>
                </a:moveTo>
                <a:cubicBezTo>
                  <a:pt x="866" y="52"/>
                  <a:pt x="1739" y="-1"/>
                  <a:pt x="2613" y="0"/>
                </a:cubicBezTo>
                <a:cubicBezTo>
                  <a:pt x="14542" y="0"/>
                  <a:pt x="24213" y="9670"/>
                  <a:pt x="24213" y="21600"/>
                </a:cubicBezTo>
                <a:cubicBezTo>
                  <a:pt x="24213" y="30017"/>
                  <a:pt x="19322" y="37668"/>
                  <a:pt x="11683" y="41203"/>
                </a:cubicBezTo>
                <a:lnTo>
                  <a:pt x="2613" y="21600"/>
                </a:lnTo>
                <a:lnTo>
                  <a:pt x="-1" y="158"/>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 name="Line 66"/>
          <p:cNvSpPr>
            <a:spLocks noChangeShapeType="1"/>
          </p:cNvSpPr>
          <p:nvPr/>
        </p:nvSpPr>
        <p:spPr bwMode="auto">
          <a:xfrm>
            <a:off x="7471045" y="3439098"/>
            <a:ext cx="80963"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 name="Text Box 60"/>
          <p:cNvSpPr txBox="1">
            <a:spLocks noChangeArrowheads="1"/>
          </p:cNvSpPr>
          <p:nvPr/>
        </p:nvSpPr>
        <p:spPr bwMode="auto">
          <a:xfrm>
            <a:off x="7345633" y="2526285"/>
            <a:ext cx="312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dirty="0">
                <a:latin typeface="Times New Roman" panose="02020603050405020304" pitchFamily="18" charset="0"/>
              </a:rPr>
              <a:t>E</a:t>
            </a:r>
          </a:p>
        </p:txBody>
      </p:sp>
      <p:sp>
        <p:nvSpPr>
          <p:cNvPr id="2" name="Rectangle 1"/>
          <p:cNvSpPr/>
          <p:nvPr/>
        </p:nvSpPr>
        <p:spPr>
          <a:xfrm>
            <a:off x="750581" y="3993382"/>
            <a:ext cx="7474795" cy="1384995"/>
          </a:xfrm>
          <a:prstGeom prst="rect">
            <a:avLst/>
          </a:prstGeom>
        </p:spPr>
        <p:txBody>
          <a:bodyPr wrap="square">
            <a:spAutoFit/>
          </a:bodyPr>
          <a:lstStyle/>
          <a:p>
            <a:r>
              <a:rPr lang="fr-FR" sz="1200" dirty="0"/>
              <a:t>Texte original: </a:t>
            </a:r>
            <a:r>
              <a:rPr lang="fr-FR" sz="1200" dirty="0" smtClean="0"/>
              <a:t>« </a:t>
            </a:r>
            <a:r>
              <a:rPr lang="fr-FR" sz="1200" i="1" dirty="0" smtClean="0"/>
              <a:t>Un </a:t>
            </a:r>
            <a:r>
              <a:rPr lang="fr-FR" sz="1200" i="1" dirty="0"/>
              <a:t>peu plus </a:t>
            </a:r>
            <a:r>
              <a:rPr lang="fr-FR" sz="1200" i="1" dirty="0" smtClean="0"/>
              <a:t>tard (</a:t>
            </a:r>
            <a:r>
              <a:rPr lang="fr-FR" sz="1200" b="1" i="1" dirty="0" smtClean="0"/>
              <a:t>D</a:t>
            </a:r>
            <a:r>
              <a:rPr lang="fr-FR" sz="1200" i="1" dirty="0" smtClean="0"/>
              <a:t>) , </a:t>
            </a:r>
            <a:r>
              <a:rPr lang="fr-FR" sz="1200" i="1" dirty="0"/>
              <a:t>l’architecte augmente encore la pente, conserve la </a:t>
            </a:r>
            <a:r>
              <a:rPr lang="fr-FR" sz="1200" i="1" dirty="0" smtClean="0"/>
              <a:t>mouchette, </a:t>
            </a:r>
            <a:r>
              <a:rPr lang="fr-FR" sz="1200" i="1" dirty="0"/>
              <a:t>et contracte davantage la moulure inférieure en ne lui laissant plus que son accentuation, le tore </a:t>
            </a:r>
            <a:r>
              <a:rPr lang="fr-FR" sz="2400" dirty="0">
                <a:solidFill>
                  <a:srgbClr val="535353"/>
                </a:solidFill>
                <a:latin typeface="French Script MT" panose="03020402040607040605" pitchFamily="66" charset="0"/>
                <a:sym typeface="Gill Sans Light"/>
              </a:rPr>
              <a:t>m</a:t>
            </a:r>
            <a:r>
              <a:rPr lang="fr-FR" sz="1200" i="1" dirty="0" smtClean="0"/>
              <a:t>. </a:t>
            </a:r>
          </a:p>
          <a:p>
            <a:endParaRPr lang="fr-FR" sz="1200" i="1" dirty="0" smtClean="0"/>
          </a:p>
          <a:p>
            <a:r>
              <a:rPr lang="fr-FR" sz="1200" i="1" dirty="0" smtClean="0"/>
              <a:t>Vers </a:t>
            </a:r>
            <a:r>
              <a:rPr lang="fr-FR" sz="1200" i="1" dirty="0"/>
              <a:t>la fin du XIIIe siècle, le traceur augmentera encore la pente </a:t>
            </a:r>
            <a:r>
              <a:rPr lang="fr-FR" sz="1200" i="1" dirty="0" smtClean="0"/>
              <a:t>(</a:t>
            </a:r>
            <a:r>
              <a:rPr lang="fr-FR" sz="1200" b="1" i="1" dirty="0" smtClean="0"/>
              <a:t>E</a:t>
            </a:r>
            <a:r>
              <a:rPr lang="fr-FR" sz="1200" i="1" dirty="0"/>
              <a:t>) et ne conservera qu’une mouchette qui se confondra avec l’ancien cavet </a:t>
            </a:r>
            <a:r>
              <a:rPr lang="fr-FR" sz="2400" dirty="0">
                <a:solidFill>
                  <a:srgbClr val="535353"/>
                </a:solidFill>
                <a:latin typeface="French Script MT" panose="03020402040607040605" pitchFamily="66" charset="0"/>
              </a:rPr>
              <a:t>g</a:t>
            </a:r>
            <a:r>
              <a:rPr lang="fr-FR" sz="1200" i="1" dirty="0"/>
              <a:t>.</a:t>
            </a:r>
            <a:r>
              <a:rPr lang="fr-FR" sz="1200" i="1" dirty="0"/>
              <a:t> Du tore </a:t>
            </a:r>
            <a:r>
              <a:rPr lang="fr-FR" sz="2400" dirty="0">
                <a:solidFill>
                  <a:srgbClr val="535353"/>
                </a:solidFill>
                <a:latin typeface="French Script MT" panose="03020402040607040605" pitchFamily="66" charset="0"/>
              </a:rPr>
              <a:t>m</a:t>
            </a:r>
            <a:r>
              <a:rPr lang="fr-FR" sz="1200" i="1" dirty="0"/>
              <a:t> il ne subsistera que le listel </a:t>
            </a:r>
            <a:r>
              <a:rPr lang="fr-FR" sz="2400" dirty="0">
                <a:solidFill>
                  <a:srgbClr val="535353"/>
                </a:solidFill>
                <a:latin typeface="French Script MT" panose="03020402040607040605" pitchFamily="66" charset="0"/>
              </a:rPr>
              <a:t>o</a:t>
            </a:r>
            <a:r>
              <a:rPr lang="fr-FR" sz="1200" dirty="0" smtClean="0"/>
              <a:t> ». </a:t>
            </a:r>
            <a:endParaRPr lang="fr-FR" sz="1200" dirty="0"/>
          </a:p>
        </p:txBody>
      </p:sp>
      <p:sp>
        <p:nvSpPr>
          <p:cNvPr id="57" name="Text Box 8"/>
          <p:cNvSpPr txBox="1">
            <a:spLocks noChangeArrowheads="1"/>
          </p:cNvSpPr>
          <p:nvPr/>
        </p:nvSpPr>
        <p:spPr bwMode="auto">
          <a:xfrm>
            <a:off x="1901826" y="6062663"/>
            <a:ext cx="72231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endParaRPr lang="fr-FR" altLang="fr-FR" sz="1000" dirty="0">
              <a:solidFill>
                <a:srgbClr val="989898"/>
              </a:solidFill>
              <a:latin typeface="Calibri" panose="020F0502020204030204" pitchFamily="34" charset="0"/>
            </a:endParaRPr>
          </a:p>
          <a:p>
            <a:pPr algn="r"/>
            <a:r>
              <a:rPr lang="fr-FR" altLang="fr-FR" sz="1000" dirty="0" smtClean="0">
                <a:solidFill>
                  <a:srgbClr val="989898"/>
                </a:solidFill>
                <a:latin typeface="Calibri" panose="020F0502020204030204" pitchFamily="34" charset="0"/>
              </a:rPr>
              <a:t>&lt;http</a:t>
            </a:r>
            <a:r>
              <a:rPr lang="fr-FR" altLang="fr-FR" sz="1000" dirty="0">
                <a:solidFill>
                  <a:srgbClr val="989898"/>
                </a:solidFill>
                <a:latin typeface="Calibri" panose="020F0502020204030204" pitchFamily="34" charset="0"/>
              </a:rPr>
              <a:t>://</a:t>
            </a:r>
            <a:r>
              <a:rPr lang="fr-FR" altLang="fr-FR" sz="1000" dirty="0" smtClean="0">
                <a:solidFill>
                  <a:srgbClr val="989898"/>
                </a:solidFill>
                <a:latin typeface="Calibri" panose="020F0502020204030204" pitchFamily="34" charset="0"/>
              </a:rPr>
              <a:t>fr.wikisource.org/wiki/Dictionnaire_raisonn%C3%A9_de_l%27architecture_fran%C3%A7aise_du_XIe_au_XVIe_si%C3%A8cle&gt;</a:t>
            </a:r>
            <a:endParaRPr lang="fr-FR" altLang="fr-FR" sz="1000" dirty="0">
              <a:solidFill>
                <a:srgbClr val="989898"/>
              </a:solidFill>
              <a:latin typeface="Calibri" panose="020F0502020204030204" pitchFamily="34" charset="0"/>
            </a:endParaRPr>
          </a:p>
        </p:txBody>
      </p:sp>
      <p:sp>
        <p:nvSpPr>
          <p:cNvPr id="58" name="Rectangle 11"/>
          <p:cNvSpPr>
            <a:spLocks noChangeArrowheads="1"/>
          </p:cNvSpPr>
          <p:nvPr/>
        </p:nvSpPr>
        <p:spPr bwMode="auto">
          <a:xfrm>
            <a:off x="2362200" y="5609229"/>
            <a:ext cx="6715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algn="r"/>
            <a:r>
              <a:rPr lang="fr-FR" altLang="fr-FR" sz="1600" i="1" dirty="0">
                <a:solidFill>
                  <a:srgbClr val="3E3D2A"/>
                </a:solidFill>
                <a:latin typeface="Calibri" panose="020F0502020204030204" pitchFamily="34" charset="0"/>
              </a:rPr>
              <a:t>Dictionnaire raisonné de l’architecture française du XIe au XVIe siècle</a:t>
            </a:r>
          </a:p>
          <a:p>
            <a:pPr algn="r"/>
            <a:r>
              <a:rPr lang="fr-FR" altLang="fr-FR" sz="1600" i="1" dirty="0">
                <a:solidFill>
                  <a:srgbClr val="3E3D2A"/>
                </a:solidFill>
                <a:latin typeface="Calibri" panose="020F0502020204030204" pitchFamily="34" charset="0"/>
              </a:rPr>
              <a:t>Eugène </a:t>
            </a:r>
            <a:r>
              <a:rPr lang="fr-FR" altLang="fr-FR" sz="1600" i="1" dirty="0" err="1">
                <a:solidFill>
                  <a:srgbClr val="3E3D2A"/>
                </a:solidFill>
                <a:latin typeface="Calibri" panose="020F0502020204030204" pitchFamily="34" charset="0"/>
              </a:rPr>
              <a:t>Viollet</a:t>
            </a:r>
            <a:r>
              <a:rPr lang="fr-FR" altLang="fr-FR" sz="1600" i="1" dirty="0">
                <a:solidFill>
                  <a:srgbClr val="3E3D2A"/>
                </a:solidFill>
                <a:latin typeface="Calibri" panose="020F0502020204030204" pitchFamily="34" charset="0"/>
              </a:rPr>
              <a:t> Le Duc (1854-1868</a:t>
            </a:r>
            <a:r>
              <a:rPr lang="en-US" altLang="fr-FR" sz="1600" i="1" dirty="0">
                <a:solidFill>
                  <a:srgbClr val="3E3D2A"/>
                </a:solidFill>
                <a:latin typeface="Calibri" panose="020F0502020204030204" pitchFamily="34" charset="0"/>
              </a:rPr>
              <a:t>)</a:t>
            </a:r>
          </a:p>
        </p:txBody>
      </p:sp>
      <p:sp>
        <p:nvSpPr>
          <p:cNvPr id="59" name="ZoneTexte 58"/>
          <p:cNvSpPr txBox="1"/>
          <p:nvPr/>
        </p:nvSpPr>
        <p:spPr>
          <a:xfrm>
            <a:off x="1969846" y="3425758"/>
            <a:ext cx="25006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fr-FR" sz="2400" b="0" i="0" u="none" strike="noStrike" cap="none" spc="0" normalizeH="0" baseline="0" dirty="0" smtClean="0">
                <a:ln>
                  <a:noFill/>
                </a:ln>
                <a:solidFill>
                  <a:srgbClr val="535353"/>
                </a:solidFill>
                <a:effectLst/>
                <a:uFillTx/>
                <a:latin typeface="French Script MT" panose="03020402040607040605" pitchFamily="66" charset="0"/>
                <a:ea typeface="+mn-ea"/>
                <a:cs typeface="+mn-cs"/>
                <a:sym typeface="Gill Sans Light"/>
              </a:rPr>
              <a:t>m</a:t>
            </a:r>
            <a:endParaRPr kumimoji="0" lang="fr-FR" sz="2400" b="0" i="0" u="none" strike="noStrike" cap="none" spc="0" normalizeH="0" baseline="0" dirty="0">
              <a:ln>
                <a:noFill/>
              </a:ln>
              <a:solidFill>
                <a:srgbClr val="535353"/>
              </a:solidFill>
              <a:effectLst/>
              <a:uFillTx/>
              <a:latin typeface="French Script MT" panose="03020402040607040605" pitchFamily="66" charset="0"/>
              <a:ea typeface="+mn-ea"/>
              <a:cs typeface="+mn-cs"/>
              <a:sym typeface="Gill Sans Light"/>
            </a:endParaRPr>
          </a:p>
        </p:txBody>
      </p:sp>
      <p:cxnSp>
        <p:nvCxnSpPr>
          <p:cNvPr id="60" name="Connecteur droit avec flèche 59"/>
          <p:cNvCxnSpPr/>
          <p:nvPr/>
        </p:nvCxnSpPr>
        <p:spPr>
          <a:xfrm flipV="1">
            <a:off x="2220577" y="3423767"/>
            <a:ext cx="214130" cy="180432"/>
          </a:xfrm>
          <a:prstGeom prst="straightConnector1">
            <a:avLst/>
          </a:prstGeom>
          <a:noFill/>
          <a:ln w="25400" cap="flat">
            <a:solidFill>
              <a:srgbClr val="5A5F5E"/>
            </a:solidFill>
            <a:prstDash val="solid"/>
            <a:miter lim="400000"/>
            <a:tailEnd type="triangle"/>
          </a:ln>
          <a:effectLst/>
        </p:spPr>
        <p:style>
          <a:lnRef idx="0">
            <a:scrgbClr r="0" g="0" b="0"/>
          </a:lnRef>
          <a:fillRef idx="0">
            <a:scrgbClr r="0" g="0" b="0"/>
          </a:fillRef>
          <a:effectRef idx="0">
            <a:scrgbClr r="0" g="0" b="0"/>
          </a:effectRef>
          <a:fontRef idx="none"/>
        </p:style>
      </p:cxnSp>
      <p:sp>
        <p:nvSpPr>
          <p:cNvPr id="61" name="ZoneTexte 60"/>
          <p:cNvSpPr txBox="1"/>
          <p:nvPr/>
        </p:nvSpPr>
        <p:spPr>
          <a:xfrm>
            <a:off x="6991263" y="3436357"/>
            <a:ext cx="198772"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fr-FR" sz="2400" b="0" i="0" u="none" strike="noStrike" cap="none" spc="0" normalizeH="0" baseline="0" dirty="0" smtClean="0">
                <a:ln>
                  <a:noFill/>
                </a:ln>
                <a:solidFill>
                  <a:srgbClr val="535353"/>
                </a:solidFill>
                <a:effectLst/>
                <a:uFillTx/>
                <a:latin typeface="French Script MT" panose="03020402040607040605" pitchFamily="66" charset="0"/>
                <a:ea typeface="+mn-ea"/>
                <a:cs typeface="+mn-cs"/>
                <a:sym typeface="Gill Sans Light"/>
              </a:rPr>
              <a:t>o</a:t>
            </a:r>
            <a:endParaRPr kumimoji="0" lang="fr-FR" sz="2400" b="0" i="0" u="none" strike="noStrike" cap="none" spc="0" normalizeH="0" baseline="0" dirty="0">
              <a:ln>
                <a:noFill/>
              </a:ln>
              <a:solidFill>
                <a:srgbClr val="535353"/>
              </a:solidFill>
              <a:effectLst/>
              <a:uFillTx/>
              <a:latin typeface="French Script MT" panose="03020402040607040605" pitchFamily="66" charset="0"/>
              <a:ea typeface="+mn-ea"/>
              <a:cs typeface="+mn-cs"/>
              <a:sym typeface="Gill Sans Light"/>
            </a:endParaRPr>
          </a:p>
        </p:txBody>
      </p:sp>
      <p:cxnSp>
        <p:nvCxnSpPr>
          <p:cNvPr id="62" name="Connecteur droit avec flèche 61"/>
          <p:cNvCxnSpPr/>
          <p:nvPr/>
        </p:nvCxnSpPr>
        <p:spPr>
          <a:xfrm flipV="1">
            <a:off x="7225114" y="3466404"/>
            <a:ext cx="266145" cy="239640"/>
          </a:xfrm>
          <a:prstGeom prst="straightConnector1">
            <a:avLst/>
          </a:prstGeom>
          <a:noFill/>
          <a:ln w="25400" cap="flat">
            <a:solidFill>
              <a:srgbClr val="5A5F5E"/>
            </a:solidFill>
            <a:prstDash val="solid"/>
            <a:miter lim="400000"/>
            <a:tailEnd type="triangle"/>
          </a:ln>
          <a:effectLst/>
        </p:spPr>
        <p:style>
          <a:lnRef idx="0">
            <a:scrgbClr r="0" g="0" b="0"/>
          </a:lnRef>
          <a:fillRef idx="0">
            <a:scrgbClr r="0" g="0" b="0"/>
          </a:fillRef>
          <a:effectRef idx="0">
            <a:scrgbClr r="0" g="0" b="0"/>
          </a:effectRef>
          <a:fontRef idx="none"/>
        </p:style>
      </p:cxnSp>
      <p:sp>
        <p:nvSpPr>
          <p:cNvPr id="64" name="Arc 27"/>
          <p:cNvSpPr>
            <a:spLocks/>
          </p:cNvSpPr>
          <p:nvPr/>
        </p:nvSpPr>
        <p:spPr bwMode="auto">
          <a:xfrm rot="12600000" flipH="1">
            <a:off x="4691857" y="2209775"/>
            <a:ext cx="639762" cy="728674"/>
          </a:xfrm>
          <a:custGeom>
            <a:avLst/>
            <a:gdLst>
              <a:gd name="T0" fmla="*/ 360 w 28645"/>
              <a:gd name="T1" fmla="*/ 0 h 32620"/>
              <a:gd name="T2" fmla="*/ 0 w 28645"/>
              <a:gd name="T3" fmla="*/ 442 h 32620"/>
              <a:gd name="T4" fmla="*/ 99 w 28645"/>
              <a:gd name="T5" fmla="*/ 155 h 32620"/>
              <a:gd name="T6" fmla="*/ 0 60000 65536"/>
              <a:gd name="T7" fmla="*/ 0 60000 65536"/>
              <a:gd name="T8" fmla="*/ 0 60000 65536"/>
            </a:gdLst>
            <a:ahLst/>
            <a:cxnLst>
              <a:cxn ang="T6">
                <a:pos x="T0" y="T1"/>
              </a:cxn>
              <a:cxn ang="T7">
                <a:pos x="T2" y="T3"/>
              </a:cxn>
              <a:cxn ang="T8">
                <a:pos x="T4" y="T5"/>
              </a:cxn>
            </a:cxnLst>
            <a:rect l="0" t="0" r="r" b="b"/>
            <a:pathLst>
              <a:path w="28645" h="32620" fill="none" extrusionOk="0">
                <a:moveTo>
                  <a:pt x="25622" y="0"/>
                </a:moveTo>
                <a:cubicBezTo>
                  <a:pt x="27600" y="3335"/>
                  <a:pt x="28645" y="7142"/>
                  <a:pt x="28645" y="11020"/>
                </a:cubicBezTo>
                <a:cubicBezTo>
                  <a:pt x="28645" y="22949"/>
                  <a:pt x="18974" y="32620"/>
                  <a:pt x="7045" y="32620"/>
                </a:cubicBezTo>
                <a:cubicBezTo>
                  <a:pt x="4647" y="32620"/>
                  <a:pt x="2266" y="32220"/>
                  <a:pt x="0" y="31438"/>
                </a:cubicBezTo>
              </a:path>
              <a:path w="28645" h="32620" stroke="0" extrusionOk="0">
                <a:moveTo>
                  <a:pt x="25622" y="0"/>
                </a:moveTo>
                <a:cubicBezTo>
                  <a:pt x="27600" y="3335"/>
                  <a:pt x="28645" y="7142"/>
                  <a:pt x="28645" y="11020"/>
                </a:cubicBezTo>
                <a:cubicBezTo>
                  <a:pt x="28645" y="22949"/>
                  <a:pt x="18974" y="32620"/>
                  <a:pt x="7045" y="32620"/>
                </a:cubicBezTo>
                <a:cubicBezTo>
                  <a:pt x="4647" y="32620"/>
                  <a:pt x="2266" y="32220"/>
                  <a:pt x="0" y="31438"/>
                </a:cubicBezTo>
                <a:lnTo>
                  <a:pt x="7045" y="11020"/>
                </a:lnTo>
                <a:lnTo>
                  <a:pt x="25622" y="0"/>
                </a:lnTo>
                <a:close/>
              </a:path>
            </a:pathLst>
          </a:custGeom>
          <a:noFill/>
          <a:ln w="9525">
            <a:solidFill>
              <a:schemeClr val="tx1"/>
            </a:solidFill>
            <a:prstDash val="sys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5" name="ZoneTexte 64"/>
          <p:cNvSpPr txBox="1"/>
          <p:nvPr/>
        </p:nvSpPr>
        <p:spPr>
          <a:xfrm>
            <a:off x="4572160" y="2339782"/>
            <a:ext cx="211597"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defTabSz="584200" fontAlgn="auto" latinLnBrk="1">
              <a:spcBef>
                <a:spcPts val="0"/>
              </a:spcBef>
              <a:spcAft>
                <a:spcPts val="0"/>
              </a:spcAft>
            </a:pPr>
            <a:r>
              <a:rPr lang="fr-FR" sz="2400" dirty="0">
                <a:solidFill>
                  <a:srgbClr val="535353"/>
                </a:solidFill>
                <a:latin typeface="French Script MT" panose="03020402040607040605" pitchFamily="66" charset="0"/>
              </a:rPr>
              <a:t>g</a:t>
            </a:r>
            <a:endParaRPr kumimoji="0" lang="fr-FR" sz="2400" b="0" i="0" u="none" strike="noStrike" cap="none" spc="0" normalizeH="0" baseline="0" dirty="0">
              <a:ln>
                <a:noFill/>
              </a:ln>
              <a:solidFill>
                <a:srgbClr val="535353"/>
              </a:solidFill>
              <a:effectLst/>
              <a:uFillTx/>
              <a:latin typeface="French Script MT" panose="03020402040607040605" pitchFamily="66" charset="0"/>
              <a:ea typeface="+mn-ea"/>
              <a:cs typeface="+mn-cs"/>
              <a:sym typeface="Gill Sans Light"/>
            </a:endParaRPr>
          </a:p>
        </p:txBody>
      </p:sp>
      <p:cxnSp>
        <p:nvCxnSpPr>
          <p:cNvPr id="66" name="Connecteur droit avec flèche 65"/>
          <p:cNvCxnSpPr/>
          <p:nvPr/>
        </p:nvCxnSpPr>
        <p:spPr>
          <a:xfrm flipV="1">
            <a:off x="4829741" y="2560548"/>
            <a:ext cx="355909" cy="56228"/>
          </a:xfrm>
          <a:prstGeom prst="straightConnector1">
            <a:avLst/>
          </a:prstGeom>
          <a:noFill/>
          <a:ln w="25400" cap="flat">
            <a:solidFill>
              <a:srgbClr val="5A5F5E"/>
            </a:solidFill>
            <a:prstDash val="sysDot"/>
            <a:miter lim="400000"/>
            <a:tailEnd type="triangle"/>
          </a:ln>
          <a:effectLst/>
        </p:spPr>
        <p:style>
          <a:lnRef idx="0">
            <a:scrgbClr r="0" g="0" b="0"/>
          </a:lnRef>
          <a:fillRef idx="0">
            <a:scrgbClr r="0" g="0" b="0"/>
          </a:fillRef>
          <a:effectRef idx="0">
            <a:scrgbClr r="0" g="0" b="0"/>
          </a:effectRef>
          <a:fontRef idx="none"/>
        </p:style>
      </p:cxnSp>
      <p:cxnSp>
        <p:nvCxnSpPr>
          <p:cNvPr id="67" name="Connecteur droit avec flèche 66"/>
          <p:cNvCxnSpPr/>
          <p:nvPr/>
        </p:nvCxnSpPr>
        <p:spPr>
          <a:xfrm>
            <a:off x="4829741" y="2704852"/>
            <a:ext cx="2282115" cy="468341"/>
          </a:xfrm>
          <a:prstGeom prst="straightConnector1">
            <a:avLst/>
          </a:prstGeom>
          <a:noFill/>
          <a:ln w="25400" cap="flat">
            <a:solidFill>
              <a:srgbClr val="5A5F5E"/>
            </a:solidFill>
            <a:prstDash val="sysDot"/>
            <a:miter lim="400000"/>
            <a:tailEnd type="triangle"/>
          </a:ln>
          <a:effectLst/>
        </p:spPr>
        <p:style>
          <a:lnRef idx="0">
            <a:scrgbClr r="0" g="0" b="0"/>
          </a:lnRef>
          <a:fillRef idx="0">
            <a:scrgbClr r="0" g="0" b="0"/>
          </a:fillRef>
          <a:effectRef idx="0">
            <a:scrgbClr r="0" g="0" b="0"/>
          </a:effectRef>
          <a:fontRef idx="none"/>
        </p:style>
      </p:cxnSp>
      <p:sp>
        <p:nvSpPr>
          <p:cNvPr id="73"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74"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75" name="Image 74"/>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366835156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7" name="Text Box 8"/>
          <p:cNvSpPr txBox="1">
            <a:spLocks noChangeArrowheads="1"/>
          </p:cNvSpPr>
          <p:nvPr/>
        </p:nvSpPr>
        <p:spPr bwMode="auto">
          <a:xfrm rot="16200000">
            <a:off x="-3110562" y="2693353"/>
            <a:ext cx="64293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sz="800" dirty="0">
              <a:solidFill>
                <a:srgbClr val="989898"/>
              </a:solidFill>
              <a:latin typeface="Calibri" panose="020F0502020204030204" pitchFamily="34" charset="0"/>
            </a:endParaRPr>
          </a:p>
          <a:p>
            <a:r>
              <a:rPr lang="fr-FR" altLang="fr-FR" sz="800" dirty="0" smtClean="0">
                <a:solidFill>
                  <a:srgbClr val="989898"/>
                </a:solidFill>
                <a:latin typeface="Calibri" panose="020F0502020204030204" pitchFamily="34" charset="0"/>
              </a:rPr>
              <a:t>&lt;http</a:t>
            </a:r>
            <a:r>
              <a:rPr lang="fr-FR" altLang="fr-FR" sz="800" dirty="0">
                <a:solidFill>
                  <a:srgbClr val="989898"/>
                </a:solidFill>
                <a:latin typeface="Calibri" panose="020F0502020204030204" pitchFamily="34" charset="0"/>
              </a:rPr>
              <a:t>://</a:t>
            </a:r>
            <a:r>
              <a:rPr lang="fr-FR" altLang="fr-FR" sz="800" dirty="0" smtClean="0">
                <a:solidFill>
                  <a:srgbClr val="989898"/>
                </a:solidFill>
                <a:latin typeface="Calibri" panose="020F0502020204030204" pitchFamily="34" charset="0"/>
              </a:rPr>
              <a:t>fr.wikisource.org/wiki/Dictionnaire_raisonn%C3%A9_de_l%27architecture_fran%C3%A7aise_du_XIe_au_XVIe_si%C3%A8cle&gt;</a:t>
            </a:r>
            <a:endParaRPr lang="fr-FR" altLang="fr-FR" sz="800" dirty="0">
              <a:solidFill>
                <a:srgbClr val="989898"/>
              </a:solidFill>
              <a:latin typeface="Calibri" panose="020F0502020204030204" pitchFamily="34" charset="0"/>
            </a:endParaRPr>
          </a:p>
        </p:txBody>
      </p:sp>
      <p:pic>
        <p:nvPicPr>
          <p:cNvPr id="9" name="Picture 11"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4322763" y="242888"/>
            <a:ext cx="3532187"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361950" y="241300"/>
            <a:ext cx="3532188"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1"/>
          <p:cNvGrpSpPr>
            <a:grpSpLocks/>
          </p:cNvGrpSpPr>
          <p:nvPr/>
        </p:nvGrpSpPr>
        <p:grpSpPr bwMode="auto">
          <a:xfrm>
            <a:off x="188913" y="241300"/>
            <a:ext cx="2170112" cy="3074988"/>
            <a:chOff x="359" y="21"/>
            <a:chExt cx="1367" cy="1937"/>
          </a:xfrm>
        </p:grpSpPr>
        <p:sp>
          <p:nvSpPr>
            <p:cNvPr id="12" name="Arc 22"/>
            <p:cNvSpPr>
              <a:spLocks/>
            </p:cNvSpPr>
            <p:nvPr/>
          </p:nvSpPr>
          <p:spPr bwMode="auto">
            <a:xfrm rot="9000000">
              <a:off x="359" y="986"/>
              <a:ext cx="608" cy="608"/>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Freeform 23"/>
            <p:cNvSpPr>
              <a:spLocks/>
            </p:cNvSpPr>
            <p:nvPr/>
          </p:nvSpPr>
          <p:spPr bwMode="auto">
            <a:xfrm flipH="1">
              <a:off x="711" y="152"/>
              <a:ext cx="708" cy="728"/>
            </a:xfrm>
            <a:custGeom>
              <a:avLst/>
              <a:gdLst>
                <a:gd name="T0" fmla="*/ 0 w 708"/>
                <a:gd name="T1" fmla="*/ 0 h 728"/>
                <a:gd name="T2" fmla="*/ 708 w 708"/>
                <a:gd name="T3" fmla="*/ 388 h 728"/>
                <a:gd name="T4" fmla="*/ 708 w 708"/>
                <a:gd name="T5" fmla="*/ 604 h 728"/>
                <a:gd name="T6" fmla="*/ 618 w 708"/>
                <a:gd name="T7" fmla="*/ 680 h 728"/>
                <a:gd name="T8" fmla="*/ 618 w 708"/>
                <a:gd name="T9" fmla="*/ 728 h 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8" h="728">
                  <a:moveTo>
                    <a:pt x="0" y="0"/>
                  </a:moveTo>
                  <a:lnTo>
                    <a:pt x="708" y="388"/>
                  </a:lnTo>
                  <a:lnTo>
                    <a:pt x="708" y="604"/>
                  </a:lnTo>
                  <a:lnTo>
                    <a:pt x="618" y="680"/>
                  </a:lnTo>
                  <a:lnTo>
                    <a:pt x="618" y="728"/>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 name="Arc 24"/>
            <p:cNvSpPr>
              <a:spLocks/>
            </p:cNvSpPr>
            <p:nvPr/>
          </p:nvSpPr>
          <p:spPr bwMode="auto">
            <a:xfrm rot="155954" flipH="1">
              <a:off x="642" y="842"/>
              <a:ext cx="608" cy="608"/>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Arc 25"/>
            <p:cNvSpPr>
              <a:spLocks/>
            </p:cNvSpPr>
            <p:nvPr/>
          </p:nvSpPr>
          <p:spPr bwMode="auto">
            <a:xfrm rot="155954" flipH="1">
              <a:off x="722" y="881"/>
              <a:ext cx="235" cy="257"/>
            </a:xfrm>
            <a:custGeom>
              <a:avLst/>
              <a:gdLst>
                <a:gd name="T0" fmla="*/ 163 w 16697"/>
                <a:gd name="T1" fmla="*/ 0 h 18238"/>
                <a:gd name="T2" fmla="*/ 235 w 16697"/>
                <a:gd name="T3" fmla="*/ 64 h 18238"/>
                <a:gd name="T4" fmla="*/ 0 w 16697"/>
                <a:gd name="T5" fmla="*/ 257 h 18238"/>
                <a:gd name="T6" fmla="*/ 0 60000 65536"/>
                <a:gd name="T7" fmla="*/ 0 60000 65536"/>
                <a:gd name="T8" fmla="*/ 0 60000 65536"/>
              </a:gdLst>
              <a:ahLst/>
              <a:cxnLst>
                <a:cxn ang="T6">
                  <a:pos x="T0" y="T1"/>
                </a:cxn>
                <a:cxn ang="T7">
                  <a:pos x="T2" y="T3"/>
                </a:cxn>
                <a:cxn ang="T8">
                  <a:pos x="T4" y="T5"/>
                </a:cxn>
              </a:cxnLst>
              <a:rect l="0" t="0" r="r" b="b"/>
              <a:pathLst>
                <a:path w="16697" h="18238" fill="none" extrusionOk="0">
                  <a:moveTo>
                    <a:pt x="11573" y="-1"/>
                  </a:moveTo>
                  <a:cubicBezTo>
                    <a:pt x="13511" y="1229"/>
                    <a:pt x="15240" y="2760"/>
                    <a:pt x="16696" y="4535"/>
                  </a:cubicBezTo>
                </a:path>
                <a:path w="16697" h="18238" stroke="0" extrusionOk="0">
                  <a:moveTo>
                    <a:pt x="11573" y="-1"/>
                  </a:moveTo>
                  <a:cubicBezTo>
                    <a:pt x="13511" y="1229"/>
                    <a:pt x="15240" y="2760"/>
                    <a:pt x="16696" y="4535"/>
                  </a:cubicBezTo>
                  <a:lnTo>
                    <a:pt x="0" y="18238"/>
                  </a:lnTo>
                  <a:lnTo>
                    <a:pt x="11573"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Line 26"/>
            <p:cNvSpPr>
              <a:spLocks noChangeShapeType="1"/>
            </p:cNvSpPr>
            <p:nvPr/>
          </p:nvSpPr>
          <p:spPr bwMode="auto">
            <a:xfrm flipH="1">
              <a:off x="719" y="944"/>
              <a:ext cx="0" cy="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Arc 27"/>
            <p:cNvSpPr>
              <a:spLocks/>
            </p:cNvSpPr>
            <p:nvPr/>
          </p:nvSpPr>
          <p:spPr bwMode="auto">
            <a:xfrm rot="12600000" flipH="1">
              <a:off x="590" y="1048"/>
              <a:ext cx="403" cy="459"/>
            </a:xfrm>
            <a:custGeom>
              <a:avLst/>
              <a:gdLst>
                <a:gd name="T0" fmla="*/ 360 w 28645"/>
                <a:gd name="T1" fmla="*/ 0 h 32620"/>
                <a:gd name="T2" fmla="*/ 0 w 28645"/>
                <a:gd name="T3" fmla="*/ 442 h 32620"/>
                <a:gd name="T4" fmla="*/ 99 w 28645"/>
                <a:gd name="T5" fmla="*/ 155 h 32620"/>
                <a:gd name="T6" fmla="*/ 0 60000 65536"/>
                <a:gd name="T7" fmla="*/ 0 60000 65536"/>
                <a:gd name="T8" fmla="*/ 0 60000 65536"/>
              </a:gdLst>
              <a:ahLst/>
              <a:cxnLst>
                <a:cxn ang="T6">
                  <a:pos x="T0" y="T1"/>
                </a:cxn>
                <a:cxn ang="T7">
                  <a:pos x="T2" y="T3"/>
                </a:cxn>
                <a:cxn ang="T8">
                  <a:pos x="T4" y="T5"/>
                </a:cxn>
              </a:cxnLst>
              <a:rect l="0" t="0" r="r" b="b"/>
              <a:pathLst>
                <a:path w="28645" h="32620" fill="none" extrusionOk="0">
                  <a:moveTo>
                    <a:pt x="25622" y="0"/>
                  </a:moveTo>
                  <a:cubicBezTo>
                    <a:pt x="27600" y="3335"/>
                    <a:pt x="28645" y="7142"/>
                    <a:pt x="28645" y="11020"/>
                  </a:cubicBezTo>
                  <a:cubicBezTo>
                    <a:pt x="28645" y="22949"/>
                    <a:pt x="18974" y="32620"/>
                    <a:pt x="7045" y="32620"/>
                  </a:cubicBezTo>
                  <a:cubicBezTo>
                    <a:pt x="4647" y="32620"/>
                    <a:pt x="2266" y="32220"/>
                    <a:pt x="0" y="31438"/>
                  </a:cubicBezTo>
                </a:path>
                <a:path w="28645" h="32620" stroke="0" extrusionOk="0">
                  <a:moveTo>
                    <a:pt x="25622" y="0"/>
                  </a:moveTo>
                  <a:cubicBezTo>
                    <a:pt x="27600" y="3335"/>
                    <a:pt x="28645" y="7142"/>
                    <a:pt x="28645" y="11020"/>
                  </a:cubicBezTo>
                  <a:cubicBezTo>
                    <a:pt x="28645" y="22949"/>
                    <a:pt x="18974" y="32620"/>
                    <a:pt x="7045" y="32620"/>
                  </a:cubicBezTo>
                  <a:cubicBezTo>
                    <a:pt x="4647" y="32620"/>
                    <a:pt x="2266" y="32220"/>
                    <a:pt x="0" y="31438"/>
                  </a:cubicBezTo>
                  <a:lnTo>
                    <a:pt x="7045" y="11020"/>
                  </a:lnTo>
                  <a:lnTo>
                    <a:pt x="25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Arc 28"/>
            <p:cNvSpPr>
              <a:spLocks/>
            </p:cNvSpPr>
            <p:nvPr/>
          </p:nvSpPr>
          <p:spPr bwMode="auto">
            <a:xfrm>
              <a:off x="736" y="1558"/>
              <a:ext cx="306" cy="288"/>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Arc 29"/>
            <p:cNvSpPr>
              <a:spLocks/>
            </p:cNvSpPr>
            <p:nvPr/>
          </p:nvSpPr>
          <p:spPr bwMode="auto">
            <a:xfrm rot="-4500000">
              <a:off x="750" y="1549"/>
              <a:ext cx="306" cy="288"/>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 name="Line 30"/>
            <p:cNvSpPr>
              <a:spLocks noChangeShapeType="1"/>
            </p:cNvSpPr>
            <p:nvPr/>
          </p:nvSpPr>
          <p:spPr bwMode="auto">
            <a:xfrm>
              <a:off x="1043" y="1730"/>
              <a:ext cx="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Line 31"/>
            <p:cNvSpPr>
              <a:spLocks noChangeShapeType="1"/>
            </p:cNvSpPr>
            <p:nvPr/>
          </p:nvSpPr>
          <p:spPr bwMode="auto">
            <a:xfrm>
              <a:off x="1129" y="1730"/>
              <a:ext cx="147"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Freeform 32"/>
            <p:cNvSpPr>
              <a:spLocks/>
            </p:cNvSpPr>
            <p:nvPr/>
          </p:nvSpPr>
          <p:spPr bwMode="auto">
            <a:xfrm>
              <a:off x="1291" y="1869"/>
              <a:ext cx="384" cy="89"/>
            </a:xfrm>
            <a:custGeom>
              <a:avLst/>
              <a:gdLst>
                <a:gd name="T0" fmla="*/ 384 w 384"/>
                <a:gd name="T1" fmla="*/ 0 h 89"/>
                <a:gd name="T2" fmla="*/ 0 w 384"/>
                <a:gd name="T3" fmla="*/ 0 h 89"/>
                <a:gd name="T4" fmla="*/ 1 w 384"/>
                <a:gd name="T5" fmla="*/ 89 h 89"/>
                <a:gd name="T6" fmla="*/ 0 60000 65536"/>
                <a:gd name="T7" fmla="*/ 0 60000 65536"/>
                <a:gd name="T8" fmla="*/ 0 60000 65536"/>
              </a:gdLst>
              <a:ahLst/>
              <a:cxnLst>
                <a:cxn ang="T6">
                  <a:pos x="T0" y="T1"/>
                </a:cxn>
                <a:cxn ang="T7">
                  <a:pos x="T2" y="T3"/>
                </a:cxn>
                <a:cxn ang="T8">
                  <a:pos x="T4" y="T5"/>
                </a:cxn>
              </a:cxnLst>
              <a:rect l="0" t="0" r="r" b="b"/>
              <a:pathLst>
                <a:path w="384" h="89">
                  <a:moveTo>
                    <a:pt x="384" y="0"/>
                  </a:moveTo>
                  <a:lnTo>
                    <a:pt x="0" y="0"/>
                  </a:lnTo>
                  <a:lnTo>
                    <a:pt x="1" y="89"/>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Freeform 33"/>
            <p:cNvSpPr>
              <a:spLocks/>
            </p:cNvSpPr>
            <p:nvPr/>
          </p:nvSpPr>
          <p:spPr bwMode="auto">
            <a:xfrm flipH="1">
              <a:off x="1414" y="21"/>
              <a:ext cx="312" cy="120"/>
            </a:xfrm>
            <a:custGeom>
              <a:avLst/>
              <a:gdLst>
                <a:gd name="T0" fmla="*/ 312 w 312"/>
                <a:gd name="T1" fmla="*/ 0 h 120"/>
                <a:gd name="T2" fmla="*/ 312 w 312"/>
                <a:gd name="T3" fmla="*/ 120 h 120"/>
                <a:gd name="T4" fmla="*/ 0 w 312"/>
                <a:gd name="T5" fmla="*/ 120 h 120"/>
                <a:gd name="T6" fmla="*/ 0 60000 65536"/>
                <a:gd name="T7" fmla="*/ 0 60000 65536"/>
                <a:gd name="T8" fmla="*/ 0 60000 65536"/>
              </a:gdLst>
              <a:ahLst/>
              <a:cxnLst>
                <a:cxn ang="T6">
                  <a:pos x="T0" y="T1"/>
                </a:cxn>
                <a:cxn ang="T7">
                  <a:pos x="T2" y="T3"/>
                </a:cxn>
                <a:cxn ang="T8">
                  <a:pos x="T4" y="T5"/>
                </a:cxn>
              </a:cxnLst>
              <a:rect l="0" t="0" r="r" b="b"/>
              <a:pathLst>
                <a:path w="312" h="120">
                  <a:moveTo>
                    <a:pt x="312" y="0"/>
                  </a:moveTo>
                  <a:lnTo>
                    <a:pt x="312" y="120"/>
                  </a:lnTo>
                  <a:lnTo>
                    <a:pt x="0"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4" name="Text Box 34"/>
          <p:cNvSpPr txBox="1">
            <a:spLocks noChangeArrowheads="1"/>
          </p:cNvSpPr>
          <p:nvPr/>
        </p:nvSpPr>
        <p:spPr bwMode="auto">
          <a:xfrm>
            <a:off x="387350" y="1249363"/>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A</a:t>
            </a:r>
          </a:p>
        </p:txBody>
      </p:sp>
      <p:sp>
        <p:nvSpPr>
          <p:cNvPr id="25" name="Freeform 35"/>
          <p:cNvSpPr>
            <a:spLocks/>
          </p:cNvSpPr>
          <p:nvPr/>
        </p:nvSpPr>
        <p:spPr bwMode="auto">
          <a:xfrm>
            <a:off x="5824538" y="236538"/>
            <a:ext cx="738187" cy="190500"/>
          </a:xfrm>
          <a:custGeom>
            <a:avLst/>
            <a:gdLst>
              <a:gd name="T0" fmla="*/ 0 w 465"/>
              <a:gd name="T1" fmla="*/ 0 h 120"/>
              <a:gd name="T2" fmla="*/ 0 w 465"/>
              <a:gd name="T3" fmla="*/ 190500 h 120"/>
              <a:gd name="T4" fmla="*/ 738187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Freeform 36"/>
          <p:cNvSpPr>
            <a:spLocks/>
          </p:cNvSpPr>
          <p:nvPr/>
        </p:nvSpPr>
        <p:spPr bwMode="auto">
          <a:xfrm>
            <a:off x="4714875" y="450850"/>
            <a:ext cx="1114425" cy="1776413"/>
          </a:xfrm>
          <a:custGeom>
            <a:avLst/>
            <a:gdLst>
              <a:gd name="T0" fmla="*/ 1114425 w 702"/>
              <a:gd name="T1" fmla="*/ 0 h 1119"/>
              <a:gd name="T2" fmla="*/ 0 w 702"/>
              <a:gd name="T3" fmla="*/ 1423987 h 1119"/>
              <a:gd name="T4" fmla="*/ 438150 w 702"/>
              <a:gd name="T5" fmla="*/ 1776412 h 1119"/>
              <a:gd name="T6" fmla="*/ 0 60000 65536"/>
              <a:gd name="T7" fmla="*/ 0 60000 65536"/>
              <a:gd name="T8" fmla="*/ 0 60000 65536"/>
            </a:gdLst>
            <a:ahLst/>
            <a:cxnLst>
              <a:cxn ang="T6">
                <a:pos x="T0" y="T1"/>
              </a:cxn>
              <a:cxn ang="T7">
                <a:pos x="T2" y="T3"/>
              </a:cxn>
              <a:cxn ang="T8">
                <a:pos x="T4" y="T5"/>
              </a:cxn>
            </a:cxnLst>
            <a:rect l="0" t="0" r="r" b="b"/>
            <a:pathLst>
              <a:path w="702" h="1119">
                <a:moveTo>
                  <a:pt x="702" y="0"/>
                </a:moveTo>
                <a:lnTo>
                  <a:pt x="0" y="897"/>
                </a:lnTo>
                <a:lnTo>
                  <a:pt x="276" y="1119"/>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 name="Arc 37"/>
          <p:cNvSpPr>
            <a:spLocks/>
          </p:cNvSpPr>
          <p:nvPr/>
        </p:nvSpPr>
        <p:spPr bwMode="auto">
          <a:xfrm rot="16200000">
            <a:off x="5110163" y="2117725"/>
            <a:ext cx="514350" cy="514350"/>
          </a:xfrm>
          <a:custGeom>
            <a:avLst/>
            <a:gdLst>
              <a:gd name="T0" fmla="*/ 282345 w 43200"/>
              <a:gd name="T1" fmla="*/ 513112 h 43200"/>
              <a:gd name="T2" fmla="*/ 498205 w 43200"/>
              <a:gd name="T3" fmla="*/ 346853 h 43200"/>
              <a:gd name="T4" fmla="*/ 257175 w 43200"/>
              <a:gd name="T5" fmla="*/ 257175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3714" y="43096"/>
                </a:moveTo>
                <a:cubicBezTo>
                  <a:pt x="23011" y="43165"/>
                  <a:pt x="22305" y="43199"/>
                  <a:pt x="21600" y="43200"/>
                </a:cubicBezTo>
                <a:cubicBezTo>
                  <a:pt x="9670" y="43200"/>
                  <a:pt x="0" y="33529"/>
                  <a:pt x="0" y="21600"/>
                </a:cubicBezTo>
                <a:cubicBezTo>
                  <a:pt x="0" y="9670"/>
                  <a:pt x="9670" y="0"/>
                  <a:pt x="21600" y="0"/>
                </a:cubicBezTo>
                <a:cubicBezTo>
                  <a:pt x="33529" y="0"/>
                  <a:pt x="43200" y="9670"/>
                  <a:pt x="43200" y="21600"/>
                </a:cubicBezTo>
                <a:cubicBezTo>
                  <a:pt x="43200" y="24171"/>
                  <a:pt x="42740" y="26722"/>
                  <a:pt x="41844" y="29132"/>
                </a:cubicBezTo>
              </a:path>
              <a:path w="43200" h="43200" stroke="0" extrusionOk="0">
                <a:moveTo>
                  <a:pt x="23714" y="43096"/>
                </a:moveTo>
                <a:cubicBezTo>
                  <a:pt x="23011" y="43165"/>
                  <a:pt x="22305" y="43199"/>
                  <a:pt x="21600" y="43200"/>
                </a:cubicBezTo>
                <a:cubicBezTo>
                  <a:pt x="9670" y="43200"/>
                  <a:pt x="0" y="33529"/>
                  <a:pt x="0" y="21600"/>
                </a:cubicBezTo>
                <a:cubicBezTo>
                  <a:pt x="0" y="9670"/>
                  <a:pt x="9670" y="0"/>
                  <a:pt x="21600" y="0"/>
                </a:cubicBezTo>
                <a:cubicBezTo>
                  <a:pt x="33529" y="0"/>
                  <a:pt x="43200" y="9670"/>
                  <a:pt x="43200" y="21600"/>
                </a:cubicBezTo>
                <a:cubicBezTo>
                  <a:pt x="43200" y="24171"/>
                  <a:pt x="42740" y="26722"/>
                  <a:pt x="41844" y="29132"/>
                </a:cubicBezTo>
                <a:lnTo>
                  <a:pt x="21600" y="21600"/>
                </a:lnTo>
                <a:lnTo>
                  <a:pt x="23714" y="43096"/>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 name="Arc 38"/>
          <p:cNvSpPr>
            <a:spLocks/>
          </p:cNvSpPr>
          <p:nvPr/>
        </p:nvSpPr>
        <p:spPr bwMode="auto">
          <a:xfrm rot="16200000">
            <a:off x="5135563" y="2139950"/>
            <a:ext cx="255588" cy="211137"/>
          </a:xfrm>
          <a:custGeom>
            <a:avLst/>
            <a:gdLst>
              <a:gd name="T0" fmla="*/ 145924 w 21526"/>
              <a:gd name="T1" fmla="*/ 0 h 17762"/>
              <a:gd name="T2" fmla="*/ 255587 w 21526"/>
              <a:gd name="T3" fmla="*/ 189966 h 17762"/>
              <a:gd name="T4" fmla="*/ 0 w 21526"/>
              <a:gd name="T5" fmla="*/ 211137 h 17762"/>
              <a:gd name="T6" fmla="*/ 0 60000 65536"/>
              <a:gd name="T7" fmla="*/ 0 60000 65536"/>
              <a:gd name="T8" fmla="*/ 0 60000 65536"/>
            </a:gdLst>
            <a:ahLst/>
            <a:cxnLst>
              <a:cxn ang="T6">
                <a:pos x="T0" y="T1"/>
              </a:cxn>
              <a:cxn ang="T7">
                <a:pos x="T2" y="T3"/>
              </a:cxn>
              <a:cxn ang="T8">
                <a:pos x="T4" y="T5"/>
              </a:cxn>
            </a:cxnLst>
            <a:rect l="0" t="0" r="r" b="b"/>
            <a:pathLst>
              <a:path w="21526" h="17762" fill="none" extrusionOk="0">
                <a:moveTo>
                  <a:pt x="12290" y="-1"/>
                </a:moveTo>
                <a:cubicBezTo>
                  <a:pt x="17604" y="3676"/>
                  <a:pt x="20993" y="9540"/>
                  <a:pt x="21526" y="15980"/>
                </a:cubicBezTo>
              </a:path>
              <a:path w="21526" h="17762" stroke="0" extrusionOk="0">
                <a:moveTo>
                  <a:pt x="12290" y="-1"/>
                </a:moveTo>
                <a:cubicBezTo>
                  <a:pt x="17604" y="3676"/>
                  <a:pt x="20993" y="9540"/>
                  <a:pt x="21526" y="15980"/>
                </a:cubicBezTo>
                <a:lnTo>
                  <a:pt x="0" y="17762"/>
                </a:lnTo>
                <a:lnTo>
                  <a:pt x="12290"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Line 39"/>
          <p:cNvSpPr>
            <a:spLocks noChangeShapeType="1"/>
          </p:cNvSpPr>
          <p:nvPr/>
        </p:nvSpPr>
        <p:spPr bwMode="auto">
          <a:xfrm flipH="1" flipV="1">
            <a:off x="5349875" y="2116138"/>
            <a:ext cx="38100" cy="41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Arc 40"/>
          <p:cNvSpPr>
            <a:spLocks/>
          </p:cNvSpPr>
          <p:nvPr/>
        </p:nvSpPr>
        <p:spPr bwMode="auto">
          <a:xfrm rot="11998987">
            <a:off x="5343525" y="2090738"/>
            <a:ext cx="339725" cy="360362"/>
          </a:xfrm>
          <a:custGeom>
            <a:avLst/>
            <a:gdLst>
              <a:gd name="T0" fmla="*/ 81814 w 40972"/>
              <a:gd name="T1" fmla="*/ 18385 h 43200"/>
              <a:gd name="T2" fmla="*/ 0 w 40972"/>
              <a:gd name="T3" fmla="*/ 259887 h 43200"/>
              <a:gd name="T4" fmla="*/ 160626 w 40972"/>
              <a:gd name="T5" fmla="*/ 180182 h 43200"/>
              <a:gd name="T6" fmla="*/ 0 60000 65536"/>
              <a:gd name="T7" fmla="*/ 0 60000 65536"/>
              <a:gd name="T8" fmla="*/ 0 60000 65536"/>
            </a:gdLst>
            <a:ahLst/>
            <a:cxnLst>
              <a:cxn ang="T6">
                <a:pos x="T0" y="T1"/>
              </a:cxn>
              <a:cxn ang="T7">
                <a:pos x="T2" y="T3"/>
              </a:cxn>
              <a:cxn ang="T8">
                <a:pos x="T4" y="T5"/>
              </a:cxn>
            </a:cxnLst>
            <a:rect l="0" t="0" r="r" b="b"/>
            <a:pathLst>
              <a:path w="40972" h="43200" fill="none" extrusionOk="0">
                <a:moveTo>
                  <a:pt x="9866" y="2203"/>
                </a:moveTo>
                <a:cubicBezTo>
                  <a:pt x="12825" y="753"/>
                  <a:pt x="16077" y="-1"/>
                  <a:pt x="19372" y="0"/>
                </a:cubicBezTo>
                <a:cubicBezTo>
                  <a:pt x="31301" y="0"/>
                  <a:pt x="40972" y="9670"/>
                  <a:pt x="40972" y="21600"/>
                </a:cubicBezTo>
                <a:cubicBezTo>
                  <a:pt x="40972" y="33529"/>
                  <a:pt x="31301" y="43200"/>
                  <a:pt x="19372" y="43200"/>
                </a:cubicBezTo>
                <a:cubicBezTo>
                  <a:pt x="11148" y="43200"/>
                  <a:pt x="3638" y="38530"/>
                  <a:pt x="0" y="31154"/>
                </a:cubicBezTo>
              </a:path>
              <a:path w="40972" h="43200" stroke="0" extrusionOk="0">
                <a:moveTo>
                  <a:pt x="9866" y="2203"/>
                </a:moveTo>
                <a:cubicBezTo>
                  <a:pt x="12825" y="753"/>
                  <a:pt x="16077" y="-1"/>
                  <a:pt x="19372" y="0"/>
                </a:cubicBezTo>
                <a:cubicBezTo>
                  <a:pt x="31301" y="0"/>
                  <a:pt x="40972" y="9670"/>
                  <a:pt x="40972" y="21600"/>
                </a:cubicBezTo>
                <a:cubicBezTo>
                  <a:pt x="40972" y="33529"/>
                  <a:pt x="31301" y="43200"/>
                  <a:pt x="19372" y="43200"/>
                </a:cubicBezTo>
                <a:cubicBezTo>
                  <a:pt x="11148" y="43200"/>
                  <a:pt x="3638" y="38530"/>
                  <a:pt x="0" y="31154"/>
                </a:cubicBezTo>
                <a:lnTo>
                  <a:pt x="19372" y="21600"/>
                </a:lnTo>
                <a:lnTo>
                  <a:pt x="9866" y="2203"/>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 name="Arc 41"/>
          <p:cNvSpPr>
            <a:spLocks/>
          </p:cNvSpPr>
          <p:nvPr/>
        </p:nvSpPr>
        <p:spPr bwMode="auto">
          <a:xfrm rot="11998987">
            <a:off x="5329238" y="2185988"/>
            <a:ext cx="177800" cy="230187"/>
          </a:xfrm>
          <a:custGeom>
            <a:avLst/>
            <a:gdLst>
              <a:gd name="T0" fmla="*/ 37610 w 21600"/>
              <a:gd name="T1" fmla="*/ 0 h 27690"/>
              <a:gd name="T2" fmla="*/ 169355 w 21600"/>
              <a:gd name="T3" fmla="*/ 230188 h 27690"/>
              <a:gd name="T4" fmla="*/ 0 w 21600"/>
              <a:gd name="T5" fmla="*/ 175497 h 27690"/>
              <a:gd name="T6" fmla="*/ 0 60000 65536"/>
              <a:gd name="T7" fmla="*/ 0 60000 65536"/>
              <a:gd name="T8" fmla="*/ 0 60000 65536"/>
            </a:gdLst>
            <a:ahLst/>
            <a:cxnLst>
              <a:cxn ang="T6">
                <a:pos x="T0" y="T1"/>
              </a:cxn>
              <a:cxn ang="T7">
                <a:pos x="T2" y="T3"/>
              </a:cxn>
              <a:cxn ang="T8">
                <a:pos x="T4" y="T5"/>
              </a:cxn>
            </a:cxnLst>
            <a:rect l="0" t="0" r="r" b="b"/>
            <a:pathLst>
              <a:path w="21600" h="27690" fill="none" extrusionOk="0">
                <a:moveTo>
                  <a:pt x="4569" y="-1"/>
                </a:moveTo>
                <a:cubicBezTo>
                  <a:pt x="14507" y="2150"/>
                  <a:pt x="21600" y="10942"/>
                  <a:pt x="21600" y="21111"/>
                </a:cubicBezTo>
                <a:cubicBezTo>
                  <a:pt x="21600" y="23343"/>
                  <a:pt x="21253" y="25563"/>
                  <a:pt x="20573" y="27689"/>
                </a:cubicBezTo>
              </a:path>
              <a:path w="21600" h="27690" stroke="0" extrusionOk="0">
                <a:moveTo>
                  <a:pt x="4569" y="-1"/>
                </a:moveTo>
                <a:cubicBezTo>
                  <a:pt x="14507" y="2150"/>
                  <a:pt x="21600" y="10942"/>
                  <a:pt x="21600" y="21111"/>
                </a:cubicBezTo>
                <a:cubicBezTo>
                  <a:pt x="21600" y="23343"/>
                  <a:pt x="21253" y="25563"/>
                  <a:pt x="20573" y="27689"/>
                </a:cubicBezTo>
                <a:lnTo>
                  <a:pt x="0" y="21111"/>
                </a:lnTo>
                <a:lnTo>
                  <a:pt x="4569"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Arc 42"/>
          <p:cNvSpPr>
            <a:spLocks/>
          </p:cNvSpPr>
          <p:nvPr/>
        </p:nvSpPr>
        <p:spPr bwMode="auto">
          <a:xfrm rot="2380276">
            <a:off x="4835525" y="2349500"/>
            <a:ext cx="727075" cy="727075"/>
          </a:xfrm>
          <a:custGeom>
            <a:avLst/>
            <a:gdLst>
              <a:gd name="T0" fmla="*/ 11495 w 43200"/>
              <a:gd name="T1" fmla="*/ 454369 h 43189"/>
              <a:gd name="T2" fmla="*/ 375352 w 43200"/>
              <a:gd name="T3" fmla="*/ 727075 h 43189"/>
              <a:gd name="T4" fmla="*/ 363537 w 43200"/>
              <a:gd name="T5" fmla="*/ 363630 h 43189"/>
              <a:gd name="T6" fmla="*/ 0 60000 65536"/>
              <a:gd name="T7" fmla="*/ 0 60000 65536"/>
              <a:gd name="T8" fmla="*/ 0 60000 65536"/>
            </a:gdLst>
            <a:ahLst/>
            <a:cxnLst>
              <a:cxn ang="T6">
                <a:pos x="T0" y="T1"/>
              </a:cxn>
              <a:cxn ang="T7">
                <a:pos x="T2" y="T3"/>
              </a:cxn>
              <a:cxn ang="T8">
                <a:pos x="T4" y="T5"/>
              </a:cxn>
            </a:cxnLst>
            <a:rect l="0" t="0" r="r" b="b"/>
            <a:pathLst>
              <a:path w="43200" h="43189" fill="none" extrusionOk="0">
                <a:moveTo>
                  <a:pt x="683" y="26989"/>
                </a:moveTo>
                <a:cubicBezTo>
                  <a:pt x="229" y="25229"/>
                  <a:pt x="0" y="23418"/>
                  <a:pt x="0" y="21600"/>
                </a:cubicBezTo>
                <a:cubicBezTo>
                  <a:pt x="0" y="9670"/>
                  <a:pt x="9670" y="0"/>
                  <a:pt x="21600" y="0"/>
                </a:cubicBezTo>
                <a:cubicBezTo>
                  <a:pt x="33529" y="0"/>
                  <a:pt x="43200" y="9670"/>
                  <a:pt x="43200" y="21600"/>
                </a:cubicBezTo>
                <a:cubicBezTo>
                  <a:pt x="43200" y="33256"/>
                  <a:pt x="33951" y="42809"/>
                  <a:pt x="22301" y="43188"/>
                </a:cubicBezTo>
              </a:path>
              <a:path w="43200" h="43189" stroke="0" extrusionOk="0">
                <a:moveTo>
                  <a:pt x="683" y="26989"/>
                </a:moveTo>
                <a:cubicBezTo>
                  <a:pt x="229" y="25229"/>
                  <a:pt x="0" y="23418"/>
                  <a:pt x="0" y="21600"/>
                </a:cubicBezTo>
                <a:cubicBezTo>
                  <a:pt x="0" y="9670"/>
                  <a:pt x="9670" y="0"/>
                  <a:pt x="21600" y="0"/>
                </a:cubicBezTo>
                <a:cubicBezTo>
                  <a:pt x="33529" y="0"/>
                  <a:pt x="43200" y="9670"/>
                  <a:pt x="43200" y="21600"/>
                </a:cubicBezTo>
                <a:cubicBezTo>
                  <a:pt x="43200" y="33256"/>
                  <a:pt x="33951" y="42809"/>
                  <a:pt x="22301" y="43188"/>
                </a:cubicBezTo>
                <a:lnTo>
                  <a:pt x="21600" y="21600"/>
                </a:lnTo>
                <a:lnTo>
                  <a:pt x="683" y="26989"/>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 name="Arc 43"/>
          <p:cNvSpPr>
            <a:spLocks/>
          </p:cNvSpPr>
          <p:nvPr/>
        </p:nvSpPr>
        <p:spPr bwMode="auto">
          <a:xfrm rot="2380276">
            <a:off x="5275263" y="2505075"/>
            <a:ext cx="363537" cy="363538"/>
          </a:xfrm>
          <a:custGeom>
            <a:avLst/>
            <a:gdLst>
              <a:gd name="T0" fmla="*/ 0 w 21600"/>
              <a:gd name="T1" fmla="*/ 0 h 21600"/>
              <a:gd name="T2" fmla="*/ 363537 w 21600"/>
              <a:gd name="T3" fmla="*/ 363537 h 21600"/>
              <a:gd name="T4" fmla="*/ 0 w 21600"/>
              <a:gd name="T5" fmla="*/ 3635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4" name="Oval 44"/>
          <p:cNvSpPr>
            <a:spLocks noChangeArrowheads="1"/>
          </p:cNvSpPr>
          <p:nvPr/>
        </p:nvSpPr>
        <p:spPr bwMode="auto">
          <a:xfrm>
            <a:off x="5435600" y="2922588"/>
            <a:ext cx="212725" cy="212725"/>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35" name="Arc 45"/>
          <p:cNvSpPr>
            <a:spLocks/>
          </p:cNvSpPr>
          <p:nvPr/>
        </p:nvSpPr>
        <p:spPr bwMode="auto">
          <a:xfrm rot="8100000">
            <a:off x="5445125" y="2959100"/>
            <a:ext cx="115888" cy="201613"/>
          </a:xfrm>
          <a:custGeom>
            <a:avLst/>
            <a:gdLst>
              <a:gd name="T0" fmla="*/ 51935 w 23934"/>
              <a:gd name="T1" fmla="*/ 0 h 41503"/>
              <a:gd name="T2" fmla="*/ 0 w 23934"/>
              <a:gd name="T3" fmla="*/ 201000 h 41503"/>
              <a:gd name="T4" fmla="*/ 11301 w 23934"/>
              <a:gd name="T5" fmla="*/ 96684 h 41503"/>
              <a:gd name="T6" fmla="*/ 0 60000 65536"/>
              <a:gd name="T7" fmla="*/ 0 60000 65536"/>
              <a:gd name="T8" fmla="*/ 0 60000 65536"/>
            </a:gdLst>
            <a:ahLst/>
            <a:cxnLst>
              <a:cxn ang="T6">
                <a:pos x="T0" y="T1"/>
              </a:cxn>
              <a:cxn ang="T7">
                <a:pos x="T2" y="T3"/>
              </a:cxn>
              <a:cxn ang="T8">
                <a:pos x="T4" y="T5"/>
              </a:cxn>
            </a:cxnLst>
            <a:rect l="0" t="0" r="r" b="b"/>
            <a:pathLst>
              <a:path w="23934" h="41503" fill="none" extrusionOk="0">
                <a:moveTo>
                  <a:pt x="10726" y="-1"/>
                </a:moveTo>
                <a:cubicBezTo>
                  <a:pt x="18730" y="3374"/>
                  <a:pt x="23934" y="11216"/>
                  <a:pt x="23934" y="19903"/>
                </a:cubicBezTo>
                <a:cubicBezTo>
                  <a:pt x="23934" y="31832"/>
                  <a:pt x="14263" y="41503"/>
                  <a:pt x="2334" y="41503"/>
                </a:cubicBezTo>
                <a:cubicBezTo>
                  <a:pt x="1554" y="41503"/>
                  <a:pt x="775" y="41460"/>
                  <a:pt x="0" y="41376"/>
                </a:cubicBezTo>
              </a:path>
              <a:path w="23934" h="41503" stroke="0" extrusionOk="0">
                <a:moveTo>
                  <a:pt x="10726" y="-1"/>
                </a:moveTo>
                <a:cubicBezTo>
                  <a:pt x="18730" y="3374"/>
                  <a:pt x="23934" y="11216"/>
                  <a:pt x="23934" y="19903"/>
                </a:cubicBezTo>
                <a:cubicBezTo>
                  <a:pt x="23934" y="31832"/>
                  <a:pt x="14263" y="41503"/>
                  <a:pt x="2334" y="41503"/>
                </a:cubicBezTo>
                <a:cubicBezTo>
                  <a:pt x="1554" y="41503"/>
                  <a:pt x="775" y="41460"/>
                  <a:pt x="0" y="41376"/>
                </a:cubicBezTo>
                <a:lnTo>
                  <a:pt x="2334" y="19903"/>
                </a:lnTo>
                <a:lnTo>
                  <a:pt x="10726"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 name="Line 46"/>
          <p:cNvSpPr>
            <a:spLocks noChangeShapeType="1"/>
          </p:cNvSpPr>
          <p:nvPr/>
        </p:nvSpPr>
        <p:spPr bwMode="auto">
          <a:xfrm>
            <a:off x="5581650" y="3122613"/>
            <a:ext cx="20638"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47"/>
          <p:cNvSpPr>
            <a:spLocks noChangeShapeType="1"/>
          </p:cNvSpPr>
          <p:nvPr/>
        </p:nvSpPr>
        <p:spPr bwMode="auto">
          <a:xfrm>
            <a:off x="5622925" y="31750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Freeform 48"/>
          <p:cNvSpPr>
            <a:spLocks/>
          </p:cNvSpPr>
          <p:nvPr/>
        </p:nvSpPr>
        <p:spPr bwMode="auto">
          <a:xfrm>
            <a:off x="5622925" y="3170238"/>
            <a:ext cx="638175" cy="69850"/>
          </a:xfrm>
          <a:custGeom>
            <a:avLst/>
            <a:gdLst>
              <a:gd name="T0" fmla="*/ 638175 w 402"/>
              <a:gd name="T1" fmla="*/ 0 h 44"/>
              <a:gd name="T2" fmla="*/ 0 w 402"/>
              <a:gd name="T3" fmla="*/ 0 h 44"/>
              <a:gd name="T4" fmla="*/ 0 w 402"/>
              <a:gd name="T5" fmla="*/ 69850 h 44"/>
              <a:gd name="T6" fmla="*/ 0 60000 65536"/>
              <a:gd name="T7" fmla="*/ 0 60000 65536"/>
              <a:gd name="T8" fmla="*/ 0 60000 65536"/>
            </a:gdLst>
            <a:ahLst/>
            <a:cxnLst>
              <a:cxn ang="T6">
                <a:pos x="T0" y="T1"/>
              </a:cxn>
              <a:cxn ang="T7">
                <a:pos x="T2" y="T3"/>
              </a:cxn>
              <a:cxn ang="T8">
                <a:pos x="T4" y="T5"/>
              </a:cxn>
            </a:cxnLst>
            <a:rect l="0" t="0" r="r" b="b"/>
            <a:pathLst>
              <a:path w="402" h="44">
                <a:moveTo>
                  <a:pt x="402" y="0"/>
                </a:moveTo>
                <a:lnTo>
                  <a:pt x="0" y="0"/>
                </a:lnTo>
                <a:lnTo>
                  <a:pt x="0" y="44"/>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Text Box 49"/>
          <p:cNvSpPr txBox="1">
            <a:spLocks noChangeArrowheads="1"/>
          </p:cNvSpPr>
          <p:nvPr/>
        </p:nvSpPr>
        <p:spPr bwMode="auto">
          <a:xfrm>
            <a:off x="5057775" y="1582738"/>
            <a:ext cx="303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B</a:t>
            </a:r>
          </a:p>
        </p:txBody>
      </p:sp>
      <p:pic>
        <p:nvPicPr>
          <p:cNvPr id="40" name="Picture 50"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387350" y="3371850"/>
            <a:ext cx="3532188"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51" descr="Profil.bandeau.XIIe.siecle.png">
            <a:hlinkClick r:id="rId3"/>
          </p:cNvPr>
          <p:cNvPicPr>
            <a:picLocks noChangeAspect="1" noChangeArrowheads="1"/>
          </p:cNvPicPr>
          <p:nvPr/>
        </p:nvPicPr>
        <p:blipFill>
          <a:blip r:embed="rId4">
            <a:lum bright="54000"/>
            <a:extLst>
              <a:ext uri="{28A0092B-C50C-407E-A947-70E740481C1C}">
                <a14:useLocalDpi xmlns:a14="http://schemas.microsoft.com/office/drawing/2010/main" val="0"/>
              </a:ext>
            </a:extLst>
          </a:blip>
          <a:srcRect t="4649" b="2643"/>
          <a:stretch>
            <a:fillRect/>
          </a:stretch>
        </p:blipFill>
        <p:spPr bwMode="auto">
          <a:xfrm>
            <a:off x="4351338" y="3371850"/>
            <a:ext cx="3532187"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Freeform 52"/>
          <p:cNvSpPr>
            <a:spLocks/>
          </p:cNvSpPr>
          <p:nvPr/>
        </p:nvSpPr>
        <p:spPr bwMode="auto">
          <a:xfrm>
            <a:off x="2713038" y="3363913"/>
            <a:ext cx="738187" cy="190500"/>
          </a:xfrm>
          <a:custGeom>
            <a:avLst/>
            <a:gdLst>
              <a:gd name="T0" fmla="*/ 0 w 465"/>
              <a:gd name="T1" fmla="*/ 0 h 120"/>
              <a:gd name="T2" fmla="*/ 0 w 465"/>
              <a:gd name="T3" fmla="*/ 190500 h 120"/>
              <a:gd name="T4" fmla="*/ 738187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Freeform 53"/>
          <p:cNvSpPr>
            <a:spLocks/>
          </p:cNvSpPr>
          <p:nvPr/>
        </p:nvSpPr>
        <p:spPr bwMode="auto">
          <a:xfrm>
            <a:off x="1600200" y="3573463"/>
            <a:ext cx="1111250" cy="2181225"/>
          </a:xfrm>
          <a:custGeom>
            <a:avLst/>
            <a:gdLst>
              <a:gd name="T0" fmla="*/ 1111250 w 700"/>
              <a:gd name="T1" fmla="*/ 0 h 1374"/>
              <a:gd name="T2" fmla="*/ 0 w 700"/>
              <a:gd name="T3" fmla="*/ 1927225 h 1374"/>
              <a:gd name="T4" fmla="*/ 434975 w 700"/>
              <a:gd name="T5" fmla="*/ 2181225 h 1374"/>
              <a:gd name="T6" fmla="*/ 0 60000 65536"/>
              <a:gd name="T7" fmla="*/ 0 60000 65536"/>
              <a:gd name="T8" fmla="*/ 0 60000 65536"/>
            </a:gdLst>
            <a:ahLst/>
            <a:cxnLst>
              <a:cxn ang="T6">
                <a:pos x="T0" y="T1"/>
              </a:cxn>
              <a:cxn ang="T7">
                <a:pos x="T2" y="T3"/>
              </a:cxn>
              <a:cxn ang="T8">
                <a:pos x="T4" y="T5"/>
              </a:cxn>
            </a:cxnLst>
            <a:rect l="0" t="0" r="r" b="b"/>
            <a:pathLst>
              <a:path w="700" h="1374">
                <a:moveTo>
                  <a:pt x="700" y="0"/>
                </a:moveTo>
                <a:lnTo>
                  <a:pt x="0" y="1214"/>
                </a:lnTo>
                <a:lnTo>
                  <a:pt x="274" y="13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 name="Oval 54"/>
          <p:cNvSpPr>
            <a:spLocks noChangeArrowheads="1"/>
          </p:cNvSpPr>
          <p:nvPr/>
        </p:nvSpPr>
        <p:spPr bwMode="auto">
          <a:xfrm rot="1763278">
            <a:off x="2006600" y="5637213"/>
            <a:ext cx="454025" cy="454025"/>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5" name="Arc 55"/>
          <p:cNvSpPr>
            <a:spLocks/>
          </p:cNvSpPr>
          <p:nvPr/>
        </p:nvSpPr>
        <p:spPr bwMode="auto">
          <a:xfrm rot="7200000" flipH="1" flipV="1">
            <a:off x="2091532" y="5590381"/>
            <a:ext cx="338138" cy="454025"/>
          </a:xfrm>
          <a:custGeom>
            <a:avLst/>
            <a:gdLst>
              <a:gd name="T0" fmla="*/ 111467 w 32222"/>
              <a:gd name="T1" fmla="*/ 0 h 43200"/>
              <a:gd name="T2" fmla="*/ 0 w 32222"/>
              <a:gd name="T3" fmla="*/ 424682 h 43200"/>
              <a:gd name="T4" fmla="*/ 111467 w 32222"/>
              <a:gd name="T5" fmla="*/ 227013 h 43200"/>
              <a:gd name="T6" fmla="*/ 0 60000 65536"/>
              <a:gd name="T7" fmla="*/ 0 60000 65536"/>
              <a:gd name="T8" fmla="*/ 0 60000 65536"/>
            </a:gdLst>
            <a:ahLst/>
            <a:cxnLst>
              <a:cxn ang="T6">
                <a:pos x="T0" y="T1"/>
              </a:cxn>
              <a:cxn ang="T7">
                <a:pos x="T2" y="T3"/>
              </a:cxn>
              <a:cxn ang="T8">
                <a:pos x="T4" y="T5"/>
              </a:cxn>
            </a:cxnLst>
            <a:rect l="0" t="0" r="r" b="b"/>
            <a:pathLst>
              <a:path w="32222" h="43200" fill="none" extrusionOk="0">
                <a:moveTo>
                  <a:pt x="10622" y="0"/>
                </a:moveTo>
                <a:cubicBezTo>
                  <a:pt x="22551" y="0"/>
                  <a:pt x="32222" y="9670"/>
                  <a:pt x="32222" y="21600"/>
                </a:cubicBezTo>
                <a:cubicBezTo>
                  <a:pt x="32222" y="33529"/>
                  <a:pt x="22551" y="43200"/>
                  <a:pt x="10622" y="43200"/>
                </a:cubicBezTo>
                <a:cubicBezTo>
                  <a:pt x="6899" y="43200"/>
                  <a:pt x="3241" y="42238"/>
                  <a:pt x="0" y="40407"/>
                </a:cubicBezTo>
              </a:path>
              <a:path w="32222" h="43200" stroke="0" extrusionOk="0">
                <a:moveTo>
                  <a:pt x="10622" y="0"/>
                </a:moveTo>
                <a:cubicBezTo>
                  <a:pt x="22551" y="0"/>
                  <a:pt x="32222" y="9670"/>
                  <a:pt x="32222" y="21600"/>
                </a:cubicBezTo>
                <a:cubicBezTo>
                  <a:pt x="32222" y="33529"/>
                  <a:pt x="22551" y="43200"/>
                  <a:pt x="10622" y="43200"/>
                </a:cubicBezTo>
                <a:cubicBezTo>
                  <a:pt x="6899" y="43200"/>
                  <a:pt x="3241" y="42238"/>
                  <a:pt x="0" y="40407"/>
                </a:cubicBezTo>
                <a:lnTo>
                  <a:pt x="10622" y="21600"/>
                </a:lnTo>
                <a:lnTo>
                  <a:pt x="10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 name="Oval 56"/>
          <p:cNvSpPr>
            <a:spLocks noChangeArrowheads="1"/>
          </p:cNvSpPr>
          <p:nvPr/>
        </p:nvSpPr>
        <p:spPr bwMode="auto">
          <a:xfrm rot="4500000">
            <a:off x="2292350" y="6051550"/>
            <a:ext cx="204788" cy="204788"/>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7" name="Arc 57"/>
          <p:cNvSpPr>
            <a:spLocks/>
          </p:cNvSpPr>
          <p:nvPr/>
        </p:nvSpPr>
        <p:spPr bwMode="auto">
          <a:xfrm rot="19342507" flipH="1">
            <a:off x="2306638" y="6078538"/>
            <a:ext cx="112712" cy="203200"/>
          </a:xfrm>
          <a:custGeom>
            <a:avLst/>
            <a:gdLst>
              <a:gd name="T0" fmla="*/ 0 w 24087"/>
              <a:gd name="T1" fmla="*/ 677 h 43200"/>
              <a:gd name="T2" fmla="*/ 11638 w 24087"/>
              <a:gd name="T3" fmla="*/ 203200 h 43200"/>
              <a:gd name="T4" fmla="*/ 11638 w 24087"/>
              <a:gd name="T5" fmla="*/ 101600 h 43200"/>
              <a:gd name="T6" fmla="*/ 0 60000 65536"/>
              <a:gd name="T7" fmla="*/ 0 60000 65536"/>
              <a:gd name="T8" fmla="*/ 0 60000 65536"/>
            </a:gdLst>
            <a:ahLst/>
            <a:cxnLst>
              <a:cxn ang="T6">
                <a:pos x="T0" y="T1"/>
              </a:cxn>
              <a:cxn ang="T7">
                <a:pos x="T2" y="T3"/>
              </a:cxn>
              <a:cxn ang="T8">
                <a:pos x="T4" y="T5"/>
              </a:cxn>
            </a:cxnLst>
            <a:rect l="0" t="0" r="r" b="b"/>
            <a:pathLst>
              <a:path w="24087" h="43200" fill="none" extrusionOk="0">
                <a:moveTo>
                  <a:pt x="-1" y="143"/>
                </a:moveTo>
                <a:cubicBezTo>
                  <a:pt x="825" y="47"/>
                  <a:pt x="1655" y="-1"/>
                  <a:pt x="2487" y="0"/>
                </a:cubicBezTo>
                <a:cubicBezTo>
                  <a:pt x="14416" y="0"/>
                  <a:pt x="24087" y="9670"/>
                  <a:pt x="24087" y="21600"/>
                </a:cubicBezTo>
                <a:cubicBezTo>
                  <a:pt x="24087" y="33529"/>
                  <a:pt x="14416" y="43199"/>
                  <a:pt x="2487" y="43200"/>
                </a:cubicBezTo>
              </a:path>
              <a:path w="24087" h="43200" stroke="0" extrusionOk="0">
                <a:moveTo>
                  <a:pt x="-1" y="143"/>
                </a:moveTo>
                <a:cubicBezTo>
                  <a:pt x="825" y="47"/>
                  <a:pt x="1655" y="-1"/>
                  <a:pt x="2487" y="0"/>
                </a:cubicBezTo>
                <a:cubicBezTo>
                  <a:pt x="14416" y="0"/>
                  <a:pt x="24087" y="9670"/>
                  <a:pt x="24087" y="21600"/>
                </a:cubicBezTo>
                <a:cubicBezTo>
                  <a:pt x="24087" y="33529"/>
                  <a:pt x="14416" y="43199"/>
                  <a:pt x="2487" y="43200"/>
                </a:cubicBezTo>
                <a:lnTo>
                  <a:pt x="2487" y="21600"/>
                </a:lnTo>
                <a:lnTo>
                  <a:pt x="-1" y="143"/>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 name="Line 58"/>
          <p:cNvSpPr>
            <a:spLocks noChangeShapeType="1"/>
          </p:cNvSpPr>
          <p:nvPr/>
        </p:nvSpPr>
        <p:spPr bwMode="auto">
          <a:xfrm>
            <a:off x="2457450" y="6230938"/>
            <a:ext cx="25400" cy="44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 name="Freeform 59"/>
          <p:cNvSpPr>
            <a:spLocks/>
          </p:cNvSpPr>
          <p:nvPr/>
        </p:nvSpPr>
        <p:spPr bwMode="auto">
          <a:xfrm>
            <a:off x="2501900" y="6294438"/>
            <a:ext cx="523875" cy="101600"/>
          </a:xfrm>
          <a:custGeom>
            <a:avLst/>
            <a:gdLst>
              <a:gd name="T0" fmla="*/ 0 w 330"/>
              <a:gd name="T1" fmla="*/ 101600 h 64"/>
              <a:gd name="T2" fmla="*/ 0 w 330"/>
              <a:gd name="T3" fmla="*/ 0 h 64"/>
              <a:gd name="T4" fmla="*/ 523875 w 330"/>
              <a:gd name="T5" fmla="*/ 0 h 64"/>
              <a:gd name="T6" fmla="*/ 0 60000 65536"/>
              <a:gd name="T7" fmla="*/ 0 60000 65536"/>
              <a:gd name="T8" fmla="*/ 0 60000 65536"/>
            </a:gdLst>
            <a:ahLst/>
            <a:cxnLst>
              <a:cxn ang="T6">
                <a:pos x="T0" y="T1"/>
              </a:cxn>
              <a:cxn ang="T7">
                <a:pos x="T2" y="T3"/>
              </a:cxn>
              <a:cxn ang="T8">
                <a:pos x="T4" y="T5"/>
              </a:cxn>
            </a:cxnLst>
            <a:rect l="0" t="0" r="r" b="b"/>
            <a:pathLst>
              <a:path w="330" h="64">
                <a:moveTo>
                  <a:pt x="0" y="64"/>
                </a:moveTo>
                <a:lnTo>
                  <a:pt x="0" y="0"/>
                </a:lnTo>
                <a:lnTo>
                  <a:pt x="330" y="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Text Box 60"/>
          <p:cNvSpPr txBox="1">
            <a:spLocks noChangeArrowheads="1"/>
          </p:cNvSpPr>
          <p:nvPr/>
        </p:nvSpPr>
        <p:spPr bwMode="auto">
          <a:xfrm>
            <a:off x="1930400" y="5051425"/>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D</a:t>
            </a:r>
          </a:p>
        </p:txBody>
      </p:sp>
      <p:sp>
        <p:nvSpPr>
          <p:cNvPr id="51" name="Freeform 61"/>
          <p:cNvSpPr>
            <a:spLocks/>
          </p:cNvSpPr>
          <p:nvPr/>
        </p:nvSpPr>
        <p:spPr bwMode="auto">
          <a:xfrm>
            <a:off x="7556500" y="3362325"/>
            <a:ext cx="738188" cy="190500"/>
          </a:xfrm>
          <a:custGeom>
            <a:avLst/>
            <a:gdLst>
              <a:gd name="T0" fmla="*/ 0 w 465"/>
              <a:gd name="T1" fmla="*/ 0 h 120"/>
              <a:gd name="T2" fmla="*/ 0 w 465"/>
              <a:gd name="T3" fmla="*/ 190500 h 120"/>
              <a:gd name="T4" fmla="*/ 738188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 name="Freeform 62"/>
          <p:cNvSpPr>
            <a:spLocks/>
          </p:cNvSpPr>
          <p:nvPr/>
        </p:nvSpPr>
        <p:spPr bwMode="auto">
          <a:xfrm>
            <a:off x="7396163" y="6297613"/>
            <a:ext cx="523875" cy="101600"/>
          </a:xfrm>
          <a:custGeom>
            <a:avLst/>
            <a:gdLst>
              <a:gd name="T0" fmla="*/ 0 w 330"/>
              <a:gd name="T1" fmla="*/ 101600 h 64"/>
              <a:gd name="T2" fmla="*/ 0 w 330"/>
              <a:gd name="T3" fmla="*/ 0 h 64"/>
              <a:gd name="T4" fmla="*/ 523875 w 330"/>
              <a:gd name="T5" fmla="*/ 0 h 64"/>
              <a:gd name="T6" fmla="*/ 0 60000 65536"/>
              <a:gd name="T7" fmla="*/ 0 60000 65536"/>
              <a:gd name="T8" fmla="*/ 0 60000 65536"/>
            </a:gdLst>
            <a:ahLst/>
            <a:cxnLst>
              <a:cxn ang="T6">
                <a:pos x="T0" y="T1"/>
              </a:cxn>
              <a:cxn ang="T7">
                <a:pos x="T2" y="T3"/>
              </a:cxn>
              <a:cxn ang="T8">
                <a:pos x="T4" y="T5"/>
              </a:cxn>
            </a:cxnLst>
            <a:rect l="0" t="0" r="r" b="b"/>
            <a:pathLst>
              <a:path w="330" h="64">
                <a:moveTo>
                  <a:pt x="0" y="64"/>
                </a:moveTo>
                <a:lnTo>
                  <a:pt x="0" y="0"/>
                </a:lnTo>
                <a:lnTo>
                  <a:pt x="330" y="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 name="Freeform 63"/>
          <p:cNvSpPr>
            <a:spLocks/>
          </p:cNvSpPr>
          <p:nvPr/>
        </p:nvSpPr>
        <p:spPr bwMode="auto">
          <a:xfrm>
            <a:off x="6484938" y="3571875"/>
            <a:ext cx="1069975" cy="2549525"/>
          </a:xfrm>
          <a:custGeom>
            <a:avLst/>
            <a:gdLst>
              <a:gd name="T0" fmla="*/ 1069975 w 674"/>
              <a:gd name="T1" fmla="*/ 0 h 1606"/>
              <a:gd name="T2" fmla="*/ 0 w 674"/>
              <a:gd name="T3" fmla="*/ 2379663 h 1606"/>
              <a:gd name="T4" fmla="*/ 374650 w 674"/>
              <a:gd name="T5" fmla="*/ 2549525 h 1606"/>
              <a:gd name="T6" fmla="*/ 0 60000 65536"/>
              <a:gd name="T7" fmla="*/ 0 60000 65536"/>
              <a:gd name="T8" fmla="*/ 0 60000 65536"/>
            </a:gdLst>
            <a:ahLst/>
            <a:cxnLst>
              <a:cxn ang="T6">
                <a:pos x="T0" y="T1"/>
              </a:cxn>
              <a:cxn ang="T7">
                <a:pos x="T2" y="T3"/>
              </a:cxn>
              <a:cxn ang="T8">
                <a:pos x="T4" y="T5"/>
              </a:cxn>
            </a:cxnLst>
            <a:rect l="0" t="0" r="r" b="b"/>
            <a:pathLst>
              <a:path w="674" h="1606">
                <a:moveTo>
                  <a:pt x="674" y="0"/>
                </a:moveTo>
                <a:lnTo>
                  <a:pt x="0" y="1499"/>
                </a:lnTo>
                <a:lnTo>
                  <a:pt x="236" y="160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 name="Arc 65"/>
          <p:cNvSpPr>
            <a:spLocks/>
          </p:cNvSpPr>
          <p:nvPr/>
        </p:nvSpPr>
        <p:spPr bwMode="auto">
          <a:xfrm rot="7200000" flipH="1" flipV="1">
            <a:off x="6987381" y="5896769"/>
            <a:ext cx="258763" cy="441325"/>
          </a:xfrm>
          <a:custGeom>
            <a:avLst/>
            <a:gdLst>
              <a:gd name="T0" fmla="*/ 0 w 24213"/>
              <a:gd name="T1" fmla="*/ 1703 h 41203"/>
              <a:gd name="T2" fmla="*/ 124856 w 24213"/>
              <a:gd name="T3" fmla="*/ 441325 h 41203"/>
              <a:gd name="T4" fmla="*/ 27925 w 24213"/>
              <a:gd name="T5" fmla="*/ 231357 h 41203"/>
              <a:gd name="T6" fmla="*/ 0 60000 65536"/>
              <a:gd name="T7" fmla="*/ 0 60000 65536"/>
              <a:gd name="T8" fmla="*/ 0 60000 65536"/>
            </a:gdLst>
            <a:ahLst/>
            <a:cxnLst>
              <a:cxn ang="T6">
                <a:pos x="T0" y="T1"/>
              </a:cxn>
              <a:cxn ang="T7">
                <a:pos x="T2" y="T3"/>
              </a:cxn>
              <a:cxn ang="T8">
                <a:pos x="T4" y="T5"/>
              </a:cxn>
            </a:cxnLst>
            <a:rect l="0" t="0" r="r" b="b"/>
            <a:pathLst>
              <a:path w="24213" h="41203" fill="none" extrusionOk="0">
                <a:moveTo>
                  <a:pt x="-1" y="158"/>
                </a:moveTo>
                <a:cubicBezTo>
                  <a:pt x="866" y="52"/>
                  <a:pt x="1739" y="-1"/>
                  <a:pt x="2613" y="0"/>
                </a:cubicBezTo>
                <a:cubicBezTo>
                  <a:pt x="14542" y="0"/>
                  <a:pt x="24213" y="9670"/>
                  <a:pt x="24213" y="21600"/>
                </a:cubicBezTo>
                <a:cubicBezTo>
                  <a:pt x="24213" y="30017"/>
                  <a:pt x="19322" y="37668"/>
                  <a:pt x="11683" y="41203"/>
                </a:cubicBezTo>
              </a:path>
              <a:path w="24213" h="41203" stroke="0" extrusionOk="0">
                <a:moveTo>
                  <a:pt x="-1" y="158"/>
                </a:moveTo>
                <a:cubicBezTo>
                  <a:pt x="866" y="52"/>
                  <a:pt x="1739" y="-1"/>
                  <a:pt x="2613" y="0"/>
                </a:cubicBezTo>
                <a:cubicBezTo>
                  <a:pt x="14542" y="0"/>
                  <a:pt x="24213" y="9670"/>
                  <a:pt x="24213" y="21600"/>
                </a:cubicBezTo>
                <a:cubicBezTo>
                  <a:pt x="24213" y="30017"/>
                  <a:pt x="19322" y="37668"/>
                  <a:pt x="11683" y="41203"/>
                </a:cubicBezTo>
                <a:lnTo>
                  <a:pt x="2613" y="21600"/>
                </a:lnTo>
                <a:lnTo>
                  <a:pt x="-1" y="158"/>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 name="Line 66"/>
          <p:cNvSpPr>
            <a:spLocks noChangeShapeType="1"/>
          </p:cNvSpPr>
          <p:nvPr/>
        </p:nvSpPr>
        <p:spPr bwMode="auto">
          <a:xfrm>
            <a:off x="7305675" y="6230938"/>
            <a:ext cx="80963"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 name="Text Box 60"/>
          <p:cNvSpPr txBox="1">
            <a:spLocks noChangeArrowheads="1"/>
          </p:cNvSpPr>
          <p:nvPr/>
        </p:nvSpPr>
        <p:spPr bwMode="auto">
          <a:xfrm>
            <a:off x="7180263" y="5318125"/>
            <a:ext cx="312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dirty="0">
                <a:latin typeface="Times New Roman" panose="02020603050405020304" pitchFamily="18" charset="0"/>
              </a:rPr>
              <a:t>E</a:t>
            </a:r>
          </a:p>
        </p:txBody>
      </p:sp>
      <p:sp>
        <p:nvSpPr>
          <p:cNvPr id="57"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58"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59" name="Image 5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163320925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ChangeArrowheads="1"/>
          </p:cNvSpPr>
          <p:nvPr/>
        </p:nvSpPr>
        <p:spPr bwMode="auto">
          <a:xfrm>
            <a:off x="0" y="0"/>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3075" name="Text Box 22"/>
          <p:cNvSpPr txBox="1">
            <a:spLocks noChangeArrowheads="1"/>
          </p:cNvSpPr>
          <p:nvPr/>
        </p:nvSpPr>
        <p:spPr bwMode="auto">
          <a:xfrm>
            <a:off x="0" y="0"/>
            <a:ext cx="70691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b="1" dirty="0" err="1" smtClean="0">
                <a:solidFill>
                  <a:schemeClr val="bg2"/>
                </a:solidFill>
                <a:latin typeface="Calibri Light" panose="020F0302020204030204" pitchFamily="34" charset="0"/>
              </a:rPr>
              <a:t>viz</a:t>
            </a:r>
            <a:r>
              <a:rPr lang="fr-FR" altLang="fr-FR" sz="800" b="1" dirty="0" smtClean="0">
                <a:solidFill>
                  <a:schemeClr val="bg2"/>
                </a:solidFill>
                <a:latin typeface="Calibri Light" panose="020F0302020204030204" pitchFamily="34" charset="0"/>
              </a:rPr>
              <a:t> tank     </a:t>
            </a:r>
            <a:r>
              <a:rPr lang="fr-FR" altLang="fr-FR" sz="800" dirty="0">
                <a:solidFill>
                  <a:schemeClr val="bg2"/>
                </a:solidFill>
                <a:latin typeface="Calibri Light" panose="020F0302020204030204" pitchFamily="34" charset="0"/>
              </a:rPr>
              <a:t>[a </a:t>
            </a:r>
            <a:r>
              <a:rPr lang="fr-FR" altLang="fr-FR" sz="800" dirty="0" err="1">
                <a:solidFill>
                  <a:schemeClr val="bg2"/>
                </a:solidFill>
                <a:latin typeface="Calibri Light" panose="020F0302020204030204" pitchFamily="34" charset="0"/>
              </a:rPr>
              <a:t>repository</a:t>
            </a:r>
            <a:r>
              <a:rPr lang="fr-FR" altLang="fr-FR" sz="800" dirty="0">
                <a:solidFill>
                  <a:schemeClr val="bg2"/>
                </a:solidFill>
                <a:latin typeface="Calibri Light" panose="020F0302020204030204" pitchFamily="34" charset="0"/>
              </a:rPr>
              <a:t> of data/info/</a:t>
            </a:r>
            <a:r>
              <a:rPr lang="fr-FR" altLang="fr-FR" sz="800" dirty="0" err="1">
                <a:solidFill>
                  <a:schemeClr val="bg2"/>
                </a:solidFill>
                <a:latin typeface="Calibri Light" panose="020F0302020204030204" pitchFamily="34" charset="0"/>
              </a:rPr>
              <a:t>knowledge</a:t>
            </a:r>
            <a:r>
              <a:rPr lang="fr-FR" altLang="fr-FR" sz="800" dirty="0">
                <a:solidFill>
                  <a:schemeClr val="bg2"/>
                </a:solidFill>
                <a:latin typeface="Calibri Light" panose="020F0302020204030204" pitchFamily="34" charset="0"/>
              </a:rPr>
              <a:t> visualisation solutions]</a:t>
            </a:r>
          </a:p>
        </p:txBody>
      </p:sp>
      <p:sp>
        <p:nvSpPr>
          <p:cNvPr id="9" name="Rectangle 71"/>
          <p:cNvSpPr>
            <a:spLocks noChangeArrowheads="1"/>
          </p:cNvSpPr>
          <p:nvPr/>
        </p:nvSpPr>
        <p:spPr bwMode="auto">
          <a:xfrm>
            <a:off x="3024981" y="4453948"/>
            <a:ext cx="314642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fr-FR" altLang="fr-FR" sz="1400" dirty="0">
                <a:solidFill>
                  <a:schemeClr val="tx1">
                    <a:lumMod val="60000"/>
                    <a:lumOff val="40000"/>
                  </a:schemeClr>
                </a:solidFill>
                <a:latin typeface="Calibri" panose="020F0502020204030204" pitchFamily="34" charset="0"/>
              </a:rPr>
              <a:t>La </a:t>
            </a:r>
            <a:r>
              <a:rPr lang="fr-FR" altLang="fr-FR" sz="1400" dirty="0" smtClean="0">
                <a:solidFill>
                  <a:schemeClr val="tx1">
                    <a:lumMod val="60000"/>
                    <a:lumOff val="40000"/>
                  </a:schemeClr>
                </a:solidFill>
                <a:latin typeface="Calibri" panose="020F0502020204030204" pitchFamily="34" charset="0"/>
              </a:rPr>
              <a:t>démonstration :  </a:t>
            </a:r>
            <a:r>
              <a:rPr lang="fr-FR" altLang="fr-FR" sz="1400" dirty="0">
                <a:solidFill>
                  <a:schemeClr val="tx1">
                    <a:lumMod val="60000"/>
                    <a:lumOff val="40000"/>
                  </a:schemeClr>
                </a:solidFill>
                <a:latin typeface="Calibri" panose="020F0502020204030204" pitchFamily="34" charset="0"/>
              </a:rPr>
              <a:t>transformation par contraction [des </a:t>
            </a:r>
            <a:r>
              <a:rPr lang="fr-FR" altLang="fr-FR" sz="1400" dirty="0" smtClean="0">
                <a:solidFill>
                  <a:schemeClr val="tx1">
                    <a:lumMod val="60000"/>
                    <a:lumOff val="40000"/>
                  </a:schemeClr>
                </a:solidFill>
                <a:latin typeface="Calibri" panose="020F0502020204030204" pitchFamily="34" charset="0"/>
              </a:rPr>
              <a:t>surfaces </a:t>
            </a:r>
            <a:r>
              <a:rPr lang="fr-FR" altLang="fr-FR" sz="1400" dirty="0">
                <a:solidFill>
                  <a:schemeClr val="tx1">
                    <a:lumMod val="60000"/>
                    <a:lumOff val="40000"/>
                  </a:schemeClr>
                </a:solidFill>
                <a:latin typeface="Calibri" panose="020F0502020204030204" pitchFamily="34" charset="0"/>
              </a:rPr>
              <a:t>planes] </a:t>
            </a:r>
            <a:endParaRPr lang="fr-FR" altLang="fr-FR" sz="1400" dirty="0" smtClean="0">
              <a:solidFill>
                <a:schemeClr val="tx1">
                  <a:lumMod val="60000"/>
                  <a:lumOff val="40000"/>
                </a:schemeClr>
              </a:solidFill>
              <a:latin typeface="Calibri" panose="020F0502020204030204" pitchFamily="34" charset="0"/>
            </a:endParaRPr>
          </a:p>
          <a:p>
            <a:pPr algn="r">
              <a:defRPr/>
            </a:pPr>
            <a:r>
              <a:rPr lang="fr-FR" altLang="fr-FR" sz="1400" dirty="0" smtClean="0">
                <a:solidFill>
                  <a:schemeClr val="tx1">
                    <a:lumMod val="60000"/>
                    <a:lumOff val="40000"/>
                  </a:schemeClr>
                </a:solidFill>
                <a:latin typeface="Calibri" panose="020F0502020204030204" pitchFamily="34" charset="0"/>
              </a:rPr>
              <a:t>du </a:t>
            </a:r>
            <a:r>
              <a:rPr lang="fr-FR" altLang="fr-FR" sz="1400" dirty="0">
                <a:solidFill>
                  <a:schemeClr val="tx1">
                    <a:lumMod val="60000"/>
                    <a:lumOff val="40000"/>
                  </a:schemeClr>
                </a:solidFill>
                <a:latin typeface="Calibri" panose="020F0502020204030204" pitchFamily="34" charset="0"/>
              </a:rPr>
              <a:t>XIIe siècle à la fin du XIIIe. </a:t>
            </a:r>
          </a:p>
        </p:txBody>
      </p:sp>
      <p:grpSp>
        <p:nvGrpSpPr>
          <p:cNvPr id="10" name="Group 21"/>
          <p:cNvGrpSpPr>
            <a:grpSpLocks/>
          </p:cNvGrpSpPr>
          <p:nvPr/>
        </p:nvGrpSpPr>
        <p:grpSpPr bwMode="auto">
          <a:xfrm>
            <a:off x="188913" y="241300"/>
            <a:ext cx="2170112" cy="3074988"/>
            <a:chOff x="359" y="21"/>
            <a:chExt cx="1367" cy="1937"/>
          </a:xfrm>
        </p:grpSpPr>
        <p:sp>
          <p:nvSpPr>
            <p:cNvPr id="11" name="Arc 22"/>
            <p:cNvSpPr>
              <a:spLocks/>
            </p:cNvSpPr>
            <p:nvPr/>
          </p:nvSpPr>
          <p:spPr bwMode="auto">
            <a:xfrm rot="9000000">
              <a:off x="359" y="986"/>
              <a:ext cx="608" cy="608"/>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 name="Freeform 23"/>
            <p:cNvSpPr>
              <a:spLocks/>
            </p:cNvSpPr>
            <p:nvPr/>
          </p:nvSpPr>
          <p:spPr bwMode="auto">
            <a:xfrm flipH="1">
              <a:off x="711" y="152"/>
              <a:ext cx="708" cy="728"/>
            </a:xfrm>
            <a:custGeom>
              <a:avLst/>
              <a:gdLst>
                <a:gd name="T0" fmla="*/ 0 w 708"/>
                <a:gd name="T1" fmla="*/ 0 h 728"/>
                <a:gd name="T2" fmla="*/ 708 w 708"/>
                <a:gd name="T3" fmla="*/ 388 h 728"/>
                <a:gd name="T4" fmla="*/ 708 w 708"/>
                <a:gd name="T5" fmla="*/ 604 h 728"/>
                <a:gd name="T6" fmla="*/ 618 w 708"/>
                <a:gd name="T7" fmla="*/ 680 h 728"/>
                <a:gd name="T8" fmla="*/ 618 w 708"/>
                <a:gd name="T9" fmla="*/ 728 h 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8" h="728">
                  <a:moveTo>
                    <a:pt x="0" y="0"/>
                  </a:moveTo>
                  <a:lnTo>
                    <a:pt x="708" y="388"/>
                  </a:lnTo>
                  <a:lnTo>
                    <a:pt x="708" y="604"/>
                  </a:lnTo>
                  <a:lnTo>
                    <a:pt x="618" y="680"/>
                  </a:lnTo>
                  <a:lnTo>
                    <a:pt x="618" y="728"/>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Arc 24"/>
            <p:cNvSpPr>
              <a:spLocks/>
            </p:cNvSpPr>
            <p:nvPr/>
          </p:nvSpPr>
          <p:spPr bwMode="auto">
            <a:xfrm rot="155954" flipH="1">
              <a:off x="642" y="842"/>
              <a:ext cx="608" cy="608"/>
            </a:xfrm>
            <a:custGeom>
              <a:avLst/>
              <a:gdLst>
                <a:gd name="T0" fmla="*/ 304 w 43200"/>
                <a:gd name="T1" fmla="*/ 0 h 43200"/>
                <a:gd name="T2" fmla="*/ 3 w 43200"/>
                <a:gd name="T3" fmla="*/ 264 h 43200"/>
                <a:gd name="T4" fmla="*/ 304 w 43200"/>
                <a:gd name="T5" fmla="*/ 304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path>
                <a:path w="43200" h="43200" stroke="0" extrusionOk="0">
                  <a:moveTo>
                    <a:pt x="21600" y="0"/>
                  </a:moveTo>
                  <a:cubicBezTo>
                    <a:pt x="33529" y="0"/>
                    <a:pt x="43200" y="9670"/>
                    <a:pt x="43200" y="21600"/>
                  </a:cubicBezTo>
                  <a:cubicBezTo>
                    <a:pt x="43200" y="33529"/>
                    <a:pt x="33529" y="43200"/>
                    <a:pt x="21600" y="43200"/>
                  </a:cubicBezTo>
                  <a:cubicBezTo>
                    <a:pt x="9670" y="43200"/>
                    <a:pt x="0" y="33529"/>
                    <a:pt x="0" y="21600"/>
                  </a:cubicBezTo>
                  <a:cubicBezTo>
                    <a:pt x="-1" y="20649"/>
                    <a:pt x="62" y="19699"/>
                    <a:pt x="187" y="18756"/>
                  </a:cubicBezTo>
                  <a:lnTo>
                    <a:pt x="21600" y="21600"/>
                  </a:lnTo>
                  <a:lnTo>
                    <a:pt x="21600" y="0"/>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Arc 25"/>
            <p:cNvSpPr>
              <a:spLocks/>
            </p:cNvSpPr>
            <p:nvPr/>
          </p:nvSpPr>
          <p:spPr bwMode="auto">
            <a:xfrm rot="155954" flipH="1">
              <a:off x="722" y="881"/>
              <a:ext cx="235" cy="257"/>
            </a:xfrm>
            <a:custGeom>
              <a:avLst/>
              <a:gdLst>
                <a:gd name="T0" fmla="*/ 163 w 16697"/>
                <a:gd name="T1" fmla="*/ 0 h 18238"/>
                <a:gd name="T2" fmla="*/ 235 w 16697"/>
                <a:gd name="T3" fmla="*/ 64 h 18238"/>
                <a:gd name="T4" fmla="*/ 0 w 16697"/>
                <a:gd name="T5" fmla="*/ 257 h 18238"/>
                <a:gd name="T6" fmla="*/ 0 60000 65536"/>
                <a:gd name="T7" fmla="*/ 0 60000 65536"/>
                <a:gd name="T8" fmla="*/ 0 60000 65536"/>
              </a:gdLst>
              <a:ahLst/>
              <a:cxnLst>
                <a:cxn ang="T6">
                  <a:pos x="T0" y="T1"/>
                </a:cxn>
                <a:cxn ang="T7">
                  <a:pos x="T2" y="T3"/>
                </a:cxn>
                <a:cxn ang="T8">
                  <a:pos x="T4" y="T5"/>
                </a:cxn>
              </a:cxnLst>
              <a:rect l="0" t="0" r="r" b="b"/>
              <a:pathLst>
                <a:path w="16697" h="18238" fill="none" extrusionOk="0">
                  <a:moveTo>
                    <a:pt x="11573" y="-1"/>
                  </a:moveTo>
                  <a:cubicBezTo>
                    <a:pt x="13511" y="1229"/>
                    <a:pt x="15240" y="2760"/>
                    <a:pt x="16696" y="4535"/>
                  </a:cubicBezTo>
                </a:path>
                <a:path w="16697" h="18238" stroke="0" extrusionOk="0">
                  <a:moveTo>
                    <a:pt x="11573" y="-1"/>
                  </a:moveTo>
                  <a:cubicBezTo>
                    <a:pt x="13511" y="1229"/>
                    <a:pt x="15240" y="2760"/>
                    <a:pt x="16696" y="4535"/>
                  </a:cubicBezTo>
                  <a:lnTo>
                    <a:pt x="0" y="18238"/>
                  </a:lnTo>
                  <a:lnTo>
                    <a:pt x="11573"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 name="Line 26"/>
            <p:cNvSpPr>
              <a:spLocks noChangeShapeType="1"/>
            </p:cNvSpPr>
            <p:nvPr/>
          </p:nvSpPr>
          <p:spPr bwMode="auto">
            <a:xfrm flipH="1">
              <a:off x="719" y="944"/>
              <a:ext cx="0" cy="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Arc 27"/>
            <p:cNvSpPr>
              <a:spLocks/>
            </p:cNvSpPr>
            <p:nvPr/>
          </p:nvSpPr>
          <p:spPr bwMode="auto">
            <a:xfrm rot="12600000" flipH="1">
              <a:off x="590" y="1048"/>
              <a:ext cx="403" cy="459"/>
            </a:xfrm>
            <a:custGeom>
              <a:avLst/>
              <a:gdLst>
                <a:gd name="T0" fmla="*/ 360 w 28645"/>
                <a:gd name="T1" fmla="*/ 0 h 32620"/>
                <a:gd name="T2" fmla="*/ 0 w 28645"/>
                <a:gd name="T3" fmla="*/ 442 h 32620"/>
                <a:gd name="T4" fmla="*/ 99 w 28645"/>
                <a:gd name="T5" fmla="*/ 155 h 32620"/>
                <a:gd name="T6" fmla="*/ 0 60000 65536"/>
                <a:gd name="T7" fmla="*/ 0 60000 65536"/>
                <a:gd name="T8" fmla="*/ 0 60000 65536"/>
              </a:gdLst>
              <a:ahLst/>
              <a:cxnLst>
                <a:cxn ang="T6">
                  <a:pos x="T0" y="T1"/>
                </a:cxn>
                <a:cxn ang="T7">
                  <a:pos x="T2" y="T3"/>
                </a:cxn>
                <a:cxn ang="T8">
                  <a:pos x="T4" y="T5"/>
                </a:cxn>
              </a:cxnLst>
              <a:rect l="0" t="0" r="r" b="b"/>
              <a:pathLst>
                <a:path w="28645" h="32620" fill="none" extrusionOk="0">
                  <a:moveTo>
                    <a:pt x="25622" y="0"/>
                  </a:moveTo>
                  <a:cubicBezTo>
                    <a:pt x="27600" y="3335"/>
                    <a:pt x="28645" y="7142"/>
                    <a:pt x="28645" y="11020"/>
                  </a:cubicBezTo>
                  <a:cubicBezTo>
                    <a:pt x="28645" y="22949"/>
                    <a:pt x="18974" y="32620"/>
                    <a:pt x="7045" y="32620"/>
                  </a:cubicBezTo>
                  <a:cubicBezTo>
                    <a:pt x="4647" y="32620"/>
                    <a:pt x="2266" y="32220"/>
                    <a:pt x="0" y="31438"/>
                  </a:cubicBezTo>
                </a:path>
                <a:path w="28645" h="32620" stroke="0" extrusionOk="0">
                  <a:moveTo>
                    <a:pt x="25622" y="0"/>
                  </a:moveTo>
                  <a:cubicBezTo>
                    <a:pt x="27600" y="3335"/>
                    <a:pt x="28645" y="7142"/>
                    <a:pt x="28645" y="11020"/>
                  </a:cubicBezTo>
                  <a:cubicBezTo>
                    <a:pt x="28645" y="22949"/>
                    <a:pt x="18974" y="32620"/>
                    <a:pt x="7045" y="32620"/>
                  </a:cubicBezTo>
                  <a:cubicBezTo>
                    <a:pt x="4647" y="32620"/>
                    <a:pt x="2266" y="32220"/>
                    <a:pt x="0" y="31438"/>
                  </a:cubicBezTo>
                  <a:lnTo>
                    <a:pt x="7045" y="11020"/>
                  </a:lnTo>
                  <a:lnTo>
                    <a:pt x="25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Arc 28"/>
            <p:cNvSpPr>
              <a:spLocks/>
            </p:cNvSpPr>
            <p:nvPr/>
          </p:nvSpPr>
          <p:spPr bwMode="auto">
            <a:xfrm>
              <a:off x="736" y="1558"/>
              <a:ext cx="306" cy="288"/>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 name="Arc 29"/>
            <p:cNvSpPr>
              <a:spLocks/>
            </p:cNvSpPr>
            <p:nvPr/>
          </p:nvSpPr>
          <p:spPr bwMode="auto">
            <a:xfrm rot="-4500000">
              <a:off x="750" y="1549"/>
              <a:ext cx="306" cy="288"/>
            </a:xfrm>
            <a:custGeom>
              <a:avLst/>
              <a:gdLst>
                <a:gd name="T0" fmla="*/ 306 w 42498"/>
                <a:gd name="T1" fmla="*/ 172 h 40018"/>
                <a:gd name="T2" fmla="*/ 74 w 42498"/>
                <a:gd name="T3" fmla="*/ 0 h 40018"/>
                <a:gd name="T4" fmla="*/ 156 w 42498"/>
                <a:gd name="T5" fmla="*/ 133 h 40018"/>
                <a:gd name="T6" fmla="*/ 0 60000 65536"/>
                <a:gd name="T7" fmla="*/ 0 60000 65536"/>
                <a:gd name="T8" fmla="*/ 0 60000 65536"/>
              </a:gdLst>
              <a:ahLst/>
              <a:cxnLst>
                <a:cxn ang="T6">
                  <a:pos x="T0" y="T1"/>
                </a:cxn>
                <a:cxn ang="T7">
                  <a:pos x="T2" y="T3"/>
                </a:cxn>
                <a:cxn ang="T8">
                  <a:pos x="T4" y="T5"/>
                </a:cxn>
              </a:cxnLst>
              <a:rect l="0" t="0" r="r" b="b"/>
              <a:pathLst>
                <a:path w="42498" h="40018" fill="none" extrusionOk="0">
                  <a:moveTo>
                    <a:pt x="42497" y="23881"/>
                  </a:moveTo>
                  <a:cubicBezTo>
                    <a:pt x="40012" y="33387"/>
                    <a:pt x="31424" y="40017"/>
                    <a:pt x="21600" y="40018"/>
                  </a:cubicBezTo>
                  <a:cubicBezTo>
                    <a:pt x="9670" y="40018"/>
                    <a:pt x="0" y="30347"/>
                    <a:pt x="0" y="18418"/>
                  </a:cubicBezTo>
                  <a:cubicBezTo>
                    <a:pt x="-1" y="10901"/>
                    <a:pt x="3907" y="3926"/>
                    <a:pt x="10315" y="-1"/>
                  </a:cubicBezTo>
                </a:path>
                <a:path w="42498" h="40018" stroke="0" extrusionOk="0">
                  <a:moveTo>
                    <a:pt x="42497" y="23881"/>
                  </a:moveTo>
                  <a:cubicBezTo>
                    <a:pt x="40012" y="33387"/>
                    <a:pt x="31424" y="40017"/>
                    <a:pt x="21600" y="40018"/>
                  </a:cubicBezTo>
                  <a:cubicBezTo>
                    <a:pt x="9670" y="40018"/>
                    <a:pt x="0" y="30347"/>
                    <a:pt x="0" y="18418"/>
                  </a:cubicBezTo>
                  <a:cubicBezTo>
                    <a:pt x="-1" y="10901"/>
                    <a:pt x="3907" y="3926"/>
                    <a:pt x="10315" y="-1"/>
                  </a:cubicBezTo>
                  <a:lnTo>
                    <a:pt x="21600" y="18418"/>
                  </a:lnTo>
                  <a:lnTo>
                    <a:pt x="42497" y="23881"/>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 name="Line 30"/>
            <p:cNvSpPr>
              <a:spLocks noChangeShapeType="1"/>
            </p:cNvSpPr>
            <p:nvPr/>
          </p:nvSpPr>
          <p:spPr bwMode="auto">
            <a:xfrm>
              <a:off x="1043" y="1730"/>
              <a:ext cx="8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31"/>
            <p:cNvSpPr>
              <a:spLocks noChangeShapeType="1"/>
            </p:cNvSpPr>
            <p:nvPr/>
          </p:nvSpPr>
          <p:spPr bwMode="auto">
            <a:xfrm>
              <a:off x="1129" y="1730"/>
              <a:ext cx="147" cy="1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Freeform 32"/>
            <p:cNvSpPr>
              <a:spLocks/>
            </p:cNvSpPr>
            <p:nvPr/>
          </p:nvSpPr>
          <p:spPr bwMode="auto">
            <a:xfrm>
              <a:off x="1291" y="1869"/>
              <a:ext cx="384" cy="89"/>
            </a:xfrm>
            <a:custGeom>
              <a:avLst/>
              <a:gdLst>
                <a:gd name="T0" fmla="*/ 384 w 384"/>
                <a:gd name="T1" fmla="*/ 0 h 89"/>
                <a:gd name="T2" fmla="*/ 0 w 384"/>
                <a:gd name="T3" fmla="*/ 0 h 89"/>
                <a:gd name="T4" fmla="*/ 1 w 384"/>
                <a:gd name="T5" fmla="*/ 89 h 89"/>
                <a:gd name="T6" fmla="*/ 0 60000 65536"/>
                <a:gd name="T7" fmla="*/ 0 60000 65536"/>
                <a:gd name="T8" fmla="*/ 0 60000 65536"/>
              </a:gdLst>
              <a:ahLst/>
              <a:cxnLst>
                <a:cxn ang="T6">
                  <a:pos x="T0" y="T1"/>
                </a:cxn>
                <a:cxn ang="T7">
                  <a:pos x="T2" y="T3"/>
                </a:cxn>
                <a:cxn ang="T8">
                  <a:pos x="T4" y="T5"/>
                </a:cxn>
              </a:cxnLst>
              <a:rect l="0" t="0" r="r" b="b"/>
              <a:pathLst>
                <a:path w="384" h="89">
                  <a:moveTo>
                    <a:pt x="384" y="0"/>
                  </a:moveTo>
                  <a:lnTo>
                    <a:pt x="0" y="0"/>
                  </a:lnTo>
                  <a:lnTo>
                    <a:pt x="1" y="89"/>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Freeform 33"/>
            <p:cNvSpPr>
              <a:spLocks/>
            </p:cNvSpPr>
            <p:nvPr/>
          </p:nvSpPr>
          <p:spPr bwMode="auto">
            <a:xfrm flipH="1">
              <a:off x="1414" y="21"/>
              <a:ext cx="312" cy="120"/>
            </a:xfrm>
            <a:custGeom>
              <a:avLst/>
              <a:gdLst>
                <a:gd name="T0" fmla="*/ 312 w 312"/>
                <a:gd name="T1" fmla="*/ 0 h 120"/>
                <a:gd name="T2" fmla="*/ 312 w 312"/>
                <a:gd name="T3" fmla="*/ 120 h 120"/>
                <a:gd name="T4" fmla="*/ 0 w 312"/>
                <a:gd name="T5" fmla="*/ 120 h 120"/>
                <a:gd name="T6" fmla="*/ 0 60000 65536"/>
                <a:gd name="T7" fmla="*/ 0 60000 65536"/>
                <a:gd name="T8" fmla="*/ 0 60000 65536"/>
              </a:gdLst>
              <a:ahLst/>
              <a:cxnLst>
                <a:cxn ang="T6">
                  <a:pos x="T0" y="T1"/>
                </a:cxn>
                <a:cxn ang="T7">
                  <a:pos x="T2" y="T3"/>
                </a:cxn>
                <a:cxn ang="T8">
                  <a:pos x="T4" y="T5"/>
                </a:cxn>
              </a:cxnLst>
              <a:rect l="0" t="0" r="r" b="b"/>
              <a:pathLst>
                <a:path w="312" h="120">
                  <a:moveTo>
                    <a:pt x="312" y="0"/>
                  </a:moveTo>
                  <a:lnTo>
                    <a:pt x="312" y="120"/>
                  </a:lnTo>
                  <a:lnTo>
                    <a:pt x="0"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3" name="Text Box 34"/>
          <p:cNvSpPr txBox="1">
            <a:spLocks noChangeArrowheads="1"/>
          </p:cNvSpPr>
          <p:nvPr/>
        </p:nvSpPr>
        <p:spPr bwMode="auto">
          <a:xfrm>
            <a:off x="387350" y="1249363"/>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A</a:t>
            </a:r>
          </a:p>
        </p:txBody>
      </p:sp>
      <p:sp>
        <p:nvSpPr>
          <p:cNvPr id="24" name="Freeform 35"/>
          <p:cNvSpPr>
            <a:spLocks/>
          </p:cNvSpPr>
          <p:nvPr/>
        </p:nvSpPr>
        <p:spPr bwMode="auto">
          <a:xfrm>
            <a:off x="5824538" y="236538"/>
            <a:ext cx="738187" cy="190500"/>
          </a:xfrm>
          <a:custGeom>
            <a:avLst/>
            <a:gdLst>
              <a:gd name="T0" fmla="*/ 0 w 465"/>
              <a:gd name="T1" fmla="*/ 0 h 120"/>
              <a:gd name="T2" fmla="*/ 0 w 465"/>
              <a:gd name="T3" fmla="*/ 190500 h 120"/>
              <a:gd name="T4" fmla="*/ 738187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Freeform 36"/>
          <p:cNvSpPr>
            <a:spLocks/>
          </p:cNvSpPr>
          <p:nvPr/>
        </p:nvSpPr>
        <p:spPr bwMode="auto">
          <a:xfrm>
            <a:off x="4714875" y="450850"/>
            <a:ext cx="1114425" cy="1776413"/>
          </a:xfrm>
          <a:custGeom>
            <a:avLst/>
            <a:gdLst>
              <a:gd name="T0" fmla="*/ 1114425 w 702"/>
              <a:gd name="T1" fmla="*/ 0 h 1119"/>
              <a:gd name="T2" fmla="*/ 0 w 702"/>
              <a:gd name="T3" fmla="*/ 1423987 h 1119"/>
              <a:gd name="T4" fmla="*/ 438150 w 702"/>
              <a:gd name="T5" fmla="*/ 1776412 h 1119"/>
              <a:gd name="T6" fmla="*/ 0 60000 65536"/>
              <a:gd name="T7" fmla="*/ 0 60000 65536"/>
              <a:gd name="T8" fmla="*/ 0 60000 65536"/>
            </a:gdLst>
            <a:ahLst/>
            <a:cxnLst>
              <a:cxn ang="T6">
                <a:pos x="T0" y="T1"/>
              </a:cxn>
              <a:cxn ang="T7">
                <a:pos x="T2" y="T3"/>
              </a:cxn>
              <a:cxn ang="T8">
                <a:pos x="T4" y="T5"/>
              </a:cxn>
            </a:cxnLst>
            <a:rect l="0" t="0" r="r" b="b"/>
            <a:pathLst>
              <a:path w="702" h="1119">
                <a:moveTo>
                  <a:pt x="702" y="0"/>
                </a:moveTo>
                <a:lnTo>
                  <a:pt x="0" y="897"/>
                </a:lnTo>
                <a:lnTo>
                  <a:pt x="276" y="1119"/>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Arc 37"/>
          <p:cNvSpPr>
            <a:spLocks/>
          </p:cNvSpPr>
          <p:nvPr/>
        </p:nvSpPr>
        <p:spPr bwMode="auto">
          <a:xfrm rot="16200000">
            <a:off x="5110163" y="2117725"/>
            <a:ext cx="514350" cy="514350"/>
          </a:xfrm>
          <a:custGeom>
            <a:avLst/>
            <a:gdLst>
              <a:gd name="T0" fmla="*/ 282345 w 43200"/>
              <a:gd name="T1" fmla="*/ 513112 h 43200"/>
              <a:gd name="T2" fmla="*/ 498205 w 43200"/>
              <a:gd name="T3" fmla="*/ 346853 h 43200"/>
              <a:gd name="T4" fmla="*/ 257175 w 43200"/>
              <a:gd name="T5" fmla="*/ 257175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23714" y="43096"/>
                </a:moveTo>
                <a:cubicBezTo>
                  <a:pt x="23011" y="43165"/>
                  <a:pt x="22305" y="43199"/>
                  <a:pt x="21600" y="43200"/>
                </a:cubicBezTo>
                <a:cubicBezTo>
                  <a:pt x="9670" y="43200"/>
                  <a:pt x="0" y="33529"/>
                  <a:pt x="0" y="21600"/>
                </a:cubicBezTo>
                <a:cubicBezTo>
                  <a:pt x="0" y="9670"/>
                  <a:pt x="9670" y="0"/>
                  <a:pt x="21600" y="0"/>
                </a:cubicBezTo>
                <a:cubicBezTo>
                  <a:pt x="33529" y="0"/>
                  <a:pt x="43200" y="9670"/>
                  <a:pt x="43200" y="21600"/>
                </a:cubicBezTo>
                <a:cubicBezTo>
                  <a:pt x="43200" y="24171"/>
                  <a:pt x="42740" y="26722"/>
                  <a:pt x="41844" y="29132"/>
                </a:cubicBezTo>
              </a:path>
              <a:path w="43200" h="43200" stroke="0" extrusionOk="0">
                <a:moveTo>
                  <a:pt x="23714" y="43096"/>
                </a:moveTo>
                <a:cubicBezTo>
                  <a:pt x="23011" y="43165"/>
                  <a:pt x="22305" y="43199"/>
                  <a:pt x="21600" y="43200"/>
                </a:cubicBezTo>
                <a:cubicBezTo>
                  <a:pt x="9670" y="43200"/>
                  <a:pt x="0" y="33529"/>
                  <a:pt x="0" y="21600"/>
                </a:cubicBezTo>
                <a:cubicBezTo>
                  <a:pt x="0" y="9670"/>
                  <a:pt x="9670" y="0"/>
                  <a:pt x="21600" y="0"/>
                </a:cubicBezTo>
                <a:cubicBezTo>
                  <a:pt x="33529" y="0"/>
                  <a:pt x="43200" y="9670"/>
                  <a:pt x="43200" y="21600"/>
                </a:cubicBezTo>
                <a:cubicBezTo>
                  <a:pt x="43200" y="24171"/>
                  <a:pt x="42740" y="26722"/>
                  <a:pt x="41844" y="29132"/>
                </a:cubicBezTo>
                <a:lnTo>
                  <a:pt x="21600" y="21600"/>
                </a:lnTo>
                <a:lnTo>
                  <a:pt x="23714" y="43096"/>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 name="Arc 38"/>
          <p:cNvSpPr>
            <a:spLocks/>
          </p:cNvSpPr>
          <p:nvPr/>
        </p:nvSpPr>
        <p:spPr bwMode="auto">
          <a:xfrm rot="16200000">
            <a:off x="5135563" y="2139950"/>
            <a:ext cx="255588" cy="211137"/>
          </a:xfrm>
          <a:custGeom>
            <a:avLst/>
            <a:gdLst>
              <a:gd name="T0" fmla="*/ 145924 w 21526"/>
              <a:gd name="T1" fmla="*/ 0 h 17762"/>
              <a:gd name="T2" fmla="*/ 255587 w 21526"/>
              <a:gd name="T3" fmla="*/ 189966 h 17762"/>
              <a:gd name="T4" fmla="*/ 0 w 21526"/>
              <a:gd name="T5" fmla="*/ 211137 h 17762"/>
              <a:gd name="T6" fmla="*/ 0 60000 65536"/>
              <a:gd name="T7" fmla="*/ 0 60000 65536"/>
              <a:gd name="T8" fmla="*/ 0 60000 65536"/>
            </a:gdLst>
            <a:ahLst/>
            <a:cxnLst>
              <a:cxn ang="T6">
                <a:pos x="T0" y="T1"/>
              </a:cxn>
              <a:cxn ang="T7">
                <a:pos x="T2" y="T3"/>
              </a:cxn>
              <a:cxn ang="T8">
                <a:pos x="T4" y="T5"/>
              </a:cxn>
            </a:cxnLst>
            <a:rect l="0" t="0" r="r" b="b"/>
            <a:pathLst>
              <a:path w="21526" h="17762" fill="none" extrusionOk="0">
                <a:moveTo>
                  <a:pt x="12290" y="-1"/>
                </a:moveTo>
                <a:cubicBezTo>
                  <a:pt x="17604" y="3676"/>
                  <a:pt x="20993" y="9540"/>
                  <a:pt x="21526" y="15980"/>
                </a:cubicBezTo>
              </a:path>
              <a:path w="21526" h="17762" stroke="0" extrusionOk="0">
                <a:moveTo>
                  <a:pt x="12290" y="-1"/>
                </a:moveTo>
                <a:cubicBezTo>
                  <a:pt x="17604" y="3676"/>
                  <a:pt x="20993" y="9540"/>
                  <a:pt x="21526" y="15980"/>
                </a:cubicBezTo>
                <a:lnTo>
                  <a:pt x="0" y="17762"/>
                </a:lnTo>
                <a:lnTo>
                  <a:pt x="12290"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Line 39"/>
          <p:cNvSpPr>
            <a:spLocks noChangeShapeType="1"/>
          </p:cNvSpPr>
          <p:nvPr/>
        </p:nvSpPr>
        <p:spPr bwMode="auto">
          <a:xfrm flipH="1" flipV="1">
            <a:off x="5349875" y="2116138"/>
            <a:ext cx="38100" cy="41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Arc 40"/>
          <p:cNvSpPr>
            <a:spLocks/>
          </p:cNvSpPr>
          <p:nvPr/>
        </p:nvSpPr>
        <p:spPr bwMode="auto">
          <a:xfrm rot="11998987">
            <a:off x="5343525" y="2090738"/>
            <a:ext cx="339725" cy="360362"/>
          </a:xfrm>
          <a:custGeom>
            <a:avLst/>
            <a:gdLst>
              <a:gd name="T0" fmla="*/ 81814 w 40972"/>
              <a:gd name="T1" fmla="*/ 18385 h 43200"/>
              <a:gd name="T2" fmla="*/ 0 w 40972"/>
              <a:gd name="T3" fmla="*/ 259887 h 43200"/>
              <a:gd name="T4" fmla="*/ 160626 w 40972"/>
              <a:gd name="T5" fmla="*/ 180182 h 43200"/>
              <a:gd name="T6" fmla="*/ 0 60000 65536"/>
              <a:gd name="T7" fmla="*/ 0 60000 65536"/>
              <a:gd name="T8" fmla="*/ 0 60000 65536"/>
            </a:gdLst>
            <a:ahLst/>
            <a:cxnLst>
              <a:cxn ang="T6">
                <a:pos x="T0" y="T1"/>
              </a:cxn>
              <a:cxn ang="T7">
                <a:pos x="T2" y="T3"/>
              </a:cxn>
              <a:cxn ang="T8">
                <a:pos x="T4" y="T5"/>
              </a:cxn>
            </a:cxnLst>
            <a:rect l="0" t="0" r="r" b="b"/>
            <a:pathLst>
              <a:path w="40972" h="43200" fill="none" extrusionOk="0">
                <a:moveTo>
                  <a:pt x="9866" y="2203"/>
                </a:moveTo>
                <a:cubicBezTo>
                  <a:pt x="12825" y="753"/>
                  <a:pt x="16077" y="-1"/>
                  <a:pt x="19372" y="0"/>
                </a:cubicBezTo>
                <a:cubicBezTo>
                  <a:pt x="31301" y="0"/>
                  <a:pt x="40972" y="9670"/>
                  <a:pt x="40972" y="21600"/>
                </a:cubicBezTo>
                <a:cubicBezTo>
                  <a:pt x="40972" y="33529"/>
                  <a:pt x="31301" y="43200"/>
                  <a:pt x="19372" y="43200"/>
                </a:cubicBezTo>
                <a:cubicBezTo>
                  <a:pt x="11148" y="43200"/>
                  <a:pt x="3638" y="38530"/>
                  <a:pt x="0" y="31154"/>
                </a:cubicBezTo>
              </a:path>
              <a:path w="40972" h="43200" stroke="0" extrusionOk="0">
                <a:moveTo>
                  <a:pt x="9866" y="2203"/>
                </a:moveTo>
                <a:cubicBezTo>
                  <a:pt x="12825" y="753"/>
                  <a:pt x="16077" y="-1"/>
                  <a:pt x="19372" y="0"/>
                </a:cubicBezTo>
                <a:cubicBezTo>
                  <a:pt x="31301" y="0"/>
                  <a:pt x="40972" y="9670"/>
                  <a:pt x="40972" y="21600"/>
                </a:cubicBezTo>
                <a:cubicBezTo>
                  <a:pt x="40972" y="33529"/>
                  <a:pt x="31301" y="43200"/>
                  <a:pt x="19372" y="43200"/>
                </a:cubicBezTo>
                <a:cubicBezTo>
                  <a:pt x="11148" y="43200"/>
                  <a:pt x="3638" y="38530"/>
                  <a:pt x="0" y="31154"/>
                </a:cubicBezTo>
                <a:lnTo>
                  <a:pt x="19372" y="21600"/>
                </a:lnTo>
                <a:lnTo>
                  <a:pt x="9866" y="2203"/>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 name="Arc 41"/>
          <p:cNvSpPr>
            <a:spLocks/>
          </p:cNvSpPr>
          <p:nvPr/>
        </p:nvSpPr>
        <p:spPr bwMode="auto">
          <a:xfrm rot="11998987">
            <a:off x="5329238" y="2185988"/>
            <a:ext cx="177800" cy="230187"/>
          </a:xfrm>
          <a:custGeom>
            <a:avLst/>
            <a:gdLst>
              <a:gd name="T0" fmla="*/ 37610 w 21600"/>
              <a:gd name="T1" fmla="*/ 0 h 27690"/>
              <a:gd name="T2" fmla="*/ 169355 w 21600"/>
              <a:gd name="T3" fmla="*/ 230188 h 27690"/>
              <a:gd name="T4" fmla="*/ 0 w 21600"/>
              <a:gd name="T5" fmla="*/ 175497 h 27690"/>
              <a:gd name="T6" fmla="*/ 0 60000 65536"/>
              <a:gd name="T7" fmla="*/ 0 60000 65536"/>
              <a:gd name="T8" fmla="*/ 0 60000 65536"/>
            </a:gdLst>
            <a:ahLst/>
            <a:cxnLst>
              <a:cxn ang="T6">
                <a:pos x="T0" y="T1"/>
              </a:cxn>
              <a:cxn ang="T7">
                <a:pos x="T2" y="T3"/>
              </a:cxn>
              <a:cxn ang="T8">
                <a:pos x="T4" y="T5"/>
              </a:cxn>
            </a:cxnLst>
            <a:rect l="0" t="0" r="r" b="b"/>
            <a:pathLst>
              <a:path w="21600" h="27690" fill="none" extrusionOk="0">
                <a:moveTo>
                  <a:pt x="4569" y="-1"/>
                </a:moveTo>
                <a:cubicBezTo>
                  <a:pt x="14507" y="2150"/>
                  <a:pt x="21600" y="10942"/>
                  <a:pt x="21600" y="21111"/>
                </a:cubicBezTo>
                <a:cubicBezTo>
                  <a:pt x="21600" y="23343"/>
                  <a:pt x="21253" y="25563"/>
                  <a:pt x="20573" y="27689"/>
                </a:cubicBezTo>
              </a:path>
              <a:path w="21600" h="27690" stroke="0" extrusionOk="0">
                <a:moveTo>
                  <a:pt x="4569" y="-1"/>
                </a:moveTo>
                <a:cubicBezTo>
                  <a:pt x="14507" y="2150"/>
                  <a:pt x="21600" y="10942"/>
                  <a:pt x="21600" y="21111"/>
                </a:cubicBezTo>
                <a:cubicBezTo>
                  <a:pt x="21600" y="23343"/>
                  <a:pt x="21253" y="25563"/>
                  <a:pt x="20573" y="27689"/>
                </a:cubicBezTo>
                <a:lnTo>
                  <a:pt x="0" y="21111"/>
                </a:lnTo>
                <a:lnTo>
                  <a:pt x="4569"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Arc 42"/>
          <p:cNvSpPr>
            <a:spLocks/>
          </p:cNvSpPr>
          <p:nvPr/>
        </p:nvSpPr>
        <p:spPr bwMode="auto">
          <a:xfrm rot="2380276">
            <a:off x="4835525" y="2349500"/>
            <a:ext cx="727075" cy="727075"/>
          </a:xfrm>
          <a:custGeom>
            <a:avLst/>
            <a:gdLst>
              <a:gd name="T0" fmla="*/ 11495 w 43200"/>
              <a:gd name="T1" fmla="*/ 454369 h 43189"/>
              <a:gd name="T2" fmla="*/ 375352 w 43200"/>
              <a:gd name="T3" fmla="*/ 727075 h 43189"/>
              <a:gd name="T4" fmla="*/ 363537 w 43200"/>
              <a:gd name="T5" fmla="*/ 363630 h 43189"/>
              <a:gd name="T6" fmla="*/ 0 60000 65536"/>
              <a:gd name="T7" fmla="*/ 0 60000 65536"/>
              <a:gd name="T8" fmla="*/ 0 60000 65536"/>
            </a:gdLst>
            <a:ahLst/>
            <a:cxnLst>
              <a:cxn ang="T6">
                <a:pos x="T0" y="T1"/>
              </a:cxn>
              <a:cxn ang="T7">
                <a:pos x="T2" y="T3"/>
              </a:cxn>
              <a:cxn ang="T8">
                <a:pos x="T4" y="T5"/>
              </a:cxn>
            </a:cxnLst>
            <a:rect l="0" t="0" r="r" b="b"/>
            <a:pathLst>
              <a:path w="43200" h="43189" fill="none" extrusionOk="0">
                <a:moveTo>
                  <a:pt x="683" y="26989"/>
                </a:moveTo>
                <a:cubicBezTo>
                  <a:pt x="229" y="25229"/>
                  <a:pt x="0" y="23418"/>
                  <a:pt x="0" y="21600"/>
                </a:cubicBezTo>
                <a:cubicBezTo>
                  <a:pt x="0" y="9670"/>
                  <a:pt x="9670" y="0"/>
                  <a:pt x="21600" y="0"/>
                </a:cubicBezTo>
                <a:cubicBezTo>
                  <a:pt x="33529" y="0"/>
                  <a:pt x="43200" y="9670"/>
                  <a:pt x="43200" y="21600"/>
                </a:cubicBezTo>
                <a:cubicBezTo>
                  <a:pt x="43200" y="33256"/>
                  <a:pt x="33951" y="42809"/>
                  <a:pt x="22301" y="43188"/>
                </a:cubicBezTo>
              </a:path>
              <a:path w="43200" h="43189" stroke="0" extrusionOk="0">
                <a:moveTo>
                  <a:pt x="683" y="26989"/>
                </a:moveTo>
                <a:cubicBezTo>
                  <a:pt x="229" y="25229"/>
                  <a:pt x="0" y="23418"/>
                  <a:pt x="0" y="21600"/>
                </a:cubicBezTo>
                <a:cubicBezTo>
                  <a:pt x="0" y="9670"/>
                  <a:pt x="9670" y="0"/>
                  <a:pt x="21600" y="0"/>
                </a:cubicBezTo>
                <a:cubicBezTo>
                  <a:pt x="33529" y="0"/>
                  <a:pt x="43200" y="9670"/>
                  <a:pt x="43200" y="21600"/>
                </a:cubicBezTo>
                <a:cubicBezTo>
                  <a:pt x="43200" y="33256"/>
                  <a:pt x="33951" y="42809"/>
                  <a:pt x="22301" y="43188"/>
                </a:cubicBezTo>
                <a:lnTo>
                  <a:pt x="21600" y="21600"/>
                </a:lnTo>
                <a:lnTo>
                  <a:pt x="683" y="26989"/>
                </a:lnTo>
                <a:close/>
              </a:path>
            </a:pathLst>
          </a:custGeom>
          <a:noFill/>
          <a:ln w="6350"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 name="Arc 43"/>
          <p:cNvSpPr>
            <a:spLocks/>
          </p:cNvSpPr>
          <p:nvPr/>
        </p:nvSpPr>
        <p:spPr bwMode="auto">
          <a:xfrm rot="2380276">
            <a:off x="5275263" y="2505075"/>
            <a:ext cx="363537" cy="363538"/>
          </a:xfrm>
          <a:custGeom>
            <a:avLst/>
            <a:gdLst>
              <a:gd name="T0" fmla="*/ 0 w 21600"/>
              <a:gd name="T1" fmla="*/ 0 h 21600"/>
              <a:gd name="T2" fmla="*/ 363537 w 21600"/>
              <a:gd name="T3" fmla="*/ 363537 h 21600"/>
              <a:gd name="T4" fmla="*/ 0 w 21600"/>
              <a:gd name="T5" fmla="*/ 3635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 name="Oval 44"/>
          <p:cNvSpPr>
            <a:spLocks noChangeArrowheads="1"/>
          </p:cNvSpPr>
          <p:nvPr/>
        </p:nvSpPr>
        <p:spPr bwMode="auto">
          <a:xfrm>
            <a:off x="5435600" y="2922588"/>
            <a:ext cx="212725" cy="212725"/>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34" name="Arc 45"/>
          <p:cNvSpPr>
            <a:spLocks/>
          </p:cNvSpPr>
          <p:nvPr/>
        </p:nvSpPr>
        <p:spPr bwMode="auto">
          <a:xfrm rot="8100000">
            <a:off x="5445125" y="2959100"/>
            <a:ext cx="115888" cy="201613"/>
          </a:xfrm>
          <a:custGeom>
            <a:avLst/>
            <a:gdLst>
              <a:gd name="T0" fmla="*/ 51935 w 23934"/>
              <a:gd name="T1" fmla="*/ 0 h 41503"/>
              <a:gd name="T2" fmla="*/ 0 w 23934"/>
              <a:gd name="T3" fmla="*/ 201000 h 41503"/>
              <a:gd name="T4" fmla="*/ 11301 w 23934"/>
              <a:gd name="T5" fmla="*/ 96684 h 41503"/>
              <a:gd name="T6" fmla="*/ 0 60000 65536"/>
              <a:gd name="T7" fmla="*/ 0 60000 65536"/>
              <a:gd name="T8" fmla="*/ 0 60000 65536"/>
            </a:gdLst>
            <a:ahLst/>
            <a:cxnLst>
              <a:cxn ang="T6">
                <a:pos x="T0" y="T1"/>
              </a:cxn>
              <a:cxn ang="T7">
                <a:pos x="T2" y="T3"/>
              </a:cxn>
              <a:cxn ang="T8">
                <a:pos x="T4" y="T5"/>
              </a:cxn>
            </a:cxnLst>
            <a:rect l="0" t="0" r="r" b="b"/>
            <a:pathLst>
              <a:path w="23934" h="41503" fill="none" extrusionOk="0">
                <a:moveTo>
                  <a:pt x="10726" y="-1"/>
                </a:moveTo>
                <a:cubicBezTo>
                  <a:pt x="18730" y="3374"/>
                  <a:pt x="23934" y="11216"/>
                  <a:pt x="23934" y="19903"/>
                </a:cubicBezTo>
                <a:cubicBezTo>
                  <a:pt x="23934" y="31832"/>
                  <a:pt x="14263" y="41503"/>
                  <a:pt x="2334" y="41503"/>
                </a:cubicBezTo>
                <a:cubicBezTo>
                  <a:pt x="1554" y="41503"/>
                  <a:pt x="775" y="41460"/>
                  <a:pt x="0" y="41376"/>
                </a:cubicBezTo>
              </a:path>
              <a:path w="23934" h="41503" stroke="0" extrusionOk="0">
                <a:moveTo>
                  <a:pt x="10726" y="-1"/>
                </a:moveTo>
                <a:cubicBezTo>
                  <a:pt x="18730" y="3374"/>
                  <a:pt x="23934" y="11216"/>
                  <a:pt x="23934" y="19903"/>
                </a:cubicBezTo>
                <a:cubicBezTo>
                  <a:pt x="23934" y="31832"/>
                  <a:pt x="14263" y="41503"/>
                  <a:pt x="2334" y="41503"/>
                </a:cubicBezTo>
                <a:cubicBezTo>
                  <a:pt x="1554" y="41503"/>
                  <a:pt x="775" y="41460"/>
                  <a:pt x="0" y="41376"/>
                </a:cubicBezTo>
                <a:lnTo>
                  <a:pt x="2334" y="19903"/>
                </a:lnTo>
                <a:lnTo>
                  <a:pt x="10726"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 name="Line 46"/>
          <p:cNvSpPr>
            <a:spLocks noChangeShapeType="1"/>
          </p:cNvSpPr>
          <p:nvPr/>
        </p:nvSpPr>
        <p:spPr bwMode="auto">
          <a:xfrm>
            <a:off x="5581650" y="3122613"/>
            <a:ext cx="20638" cy="28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Line 47"/>
          <p:cNvSpPr>
            <a:spLocks noChangeShapeType="1"/>
          </p:cNvSpPr>
          <p:nvPr/>
        </p:nvSpPr>
        <p:spPr bwMode="auto">
          <a:xfrm>
            <a:off x="5622925" y="31750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Freeform 48"/>
          <p:cNvSpPr>
            <a:spLocks/>
          </p:cNvSpPr>
          <p:nvPr/>
        </p:nvSpPr>
        <p:spPr bwMode="auto">
          <a:xfrm>
            <a:off x="5622925" y="3170238"/>
            <a:ext cx="638175" cy="69850"/>
          </a:xfrm>
          <a:custGeom>
            <a:avLst/>
            <a:gdLst>
              <a:gd name="T0" fmla="*/ 638175 w 402"/>
              <a:gd name="T1" fmla="*/ 0 h 44"/>
              <a:gd name="T2" fmla="*/ 0 w 402"/>
              <a:gd name="T3" fmla="*/ 0 h 44"/>
              <a:gd name="T4" fmla="*/ 0 w 402"/>
              <a:gd name="T5" fmla="*/ 69850 h 44"/>
              <a:gd name="T6" fmla="*/ 0 60000 65536"/>
              <a:gd name="T7" fmla="*/ 0 60000 65536"/>
              <a:gd name="T8" fmla="*/ 0 60000 65536"/>
            </a:gdLst>
            <a:ahLst/>
            <a:cxnLst>
              <a:cxn ang="T6">
                <a:pos x="T0" y="T1"/>
              </a:cxn>
              <a:cxn ang="T7">
                <a:pos x="T2" y="T3"/>
              </a:cxn>
              <a:cxn ang="T8">
                <a:pos x="T4" y="T5"/>
              </a:cxn>
            </a:cxnLst>
            <a:rect l="0" t="0" r="r" b="b"/>
            <a:pathLst>
              <a:path w="402" h="44">
                <a:moveTo>
                  <a:pt x="402" y="0"/>
                </a:moveTo>
                <a:lnTo>
                  <a:pt x="0" y="0"/>
                </a:lnTo>
                <a:lnTo>
                  <a:pt x="0" y="44"/>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Text Box 49"/>
          <p:cNvSpPr txBox="1">
            <a:spLocks noChangeArrowheads="1"/>
          </p:cNvSpPr>
          <p:nvPr/>
        </p:nvSpPr>
        <p:spPr bwMode="auto">
          <a:xfrm>
            <a:off x="5057775" y="1582738"/>
            <a:ext cx="303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B</a:t>
            </a:r>
          </a:p>
        </p:txBody>
      </p:sp>
      <p:sp>
        <p:nvSpPr>
          <p:cNvPr id="39" name="Freeform 52"/>
          <p:cNvSpPr>
            <a:spLocks/>
          </p:cNvSpPr>
          <p:nvPr/>
        </p:nvSpPr>
        <p:spPr bwMode="auto">
          <a:xfrm>
            <a:off x="2713038" y="3363913"/>
            <a:ext cx="738187" cy="190500"/>
          </a:xfrm>
          <a:custGeom>
            <a:avLst/>
            <a:gdLst>
              <a:gd name="T0" fmla="*/ 0 w 465"/>
              <a:gd name="T1" fmla="*/ 0 h 120"/>
              <a:gd name="T2" fmla="*/ 0 w 465"/>
              <a:gd name="T3" fmla="*/ 190500 h 120"/>
              <a:gd name="T4" fmla="*/ 738187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Freeform 53"/>
          <p:cNvSpPr>
            <a:spLocks/>
          </p:cNvSpPr>
          <p:nvPr/>
        </p:nvSpPr>
        <p:spPr bwMode="auto">
          <a:xfrm>
            <a:off x="1600200" y="3573463"/>
            <a:ext cx="1111250" cy="2181225"/>
          </a:xfrm>
          <a:custGeom>
            <a:avLst/>
            <a:gdLst>
              <a:gd name="T0" fmla="*/ 1111250 w 700"/>
              <a:gd name="T1" fmla="*/ 0 h 1374"/>
              <a:gd name="T2" fmla="*/ 0 w 700"/>
              <a:gd name="T3" fmla="*/ 1927225 h 1374"/>
              <a:gd name="T4" fmla="*/ 434975 w 700"/>
              <a:gd name="T5" fmla="*/ 2181225 h 1374"/>
              <a:gd name="T6" fmla="*/ 0 60000 65536"/>
              <a:gd name="T7" fmla="*/ 0 60000 65536"/>
              <a:gd name="T8" fmla="*/ 0 60000 65536"/>
            </a:gdLst>
            <a:ahLst/>
            <a:cxnLst>
              <a:cxn ang="T6">
                <a:pos x="T0" y="T1"/>
              </a:cxn>
              <a:cxn ang="T7">
                <a:pos x="T2" y="T3"/>
              </a:cxn>
              <a:cxn ang="T8">
                <a:pos x="T4" y="T5"/>
              </a:cxn>
            </a:cxnLst>
            <a:rect l="0" t="0" r="r" b="b"/>
            <a:pathLst>
              <a:path w="700" h="1374">
                <a:moveTo>
                  <a:pt x="700" y="0"/>
                </a:moveTo>
                <a:lnTo>
                  <a:pt x="0" y="1214"/>
                </a:lnTo>
                <a:lnTo>
                  <a:pt x="274" y="1374"/>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Oval 54"/>
          <p:cNvSpPr>
            <a:spLocks noChangeArrowheads="1"/>
          </p:cNvSpPr>
          <p:nvPr/>
        </p:nvSpPr>
        <p:spPr bwMode="auto">
          <a:xfrm rot="1763278">
            <a:off x="2006600" y="5637213"/>
            <a:ext cx="454025" cy="454025"/>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2" name="Arc 55"/>
          <p:cNvSpPr>
            <a:spLocks/>
          </p:cNvSpPr>
          <p:nvPr/>
        </p:nvSpPr>
        <p:spPr bwMode="auto">
          <a:xfrm rot="7200000" flipH="1" flipV="1">
            <a:off x="2091532" y="5590381"/>
            <a:ext cx="338138" cy="454025"/>
          </a:xfrm>
          <a:custGeom>
            <a:avLst/>
            <a:gdLst>
              <a:gd name="T0" fmla="*/ 111467 w 32222"/>
              <a:gd name="T1" fmla="*/ 0 h 43200"/>
              <a:gd name="T2" fmla="*/ 0 w 32222"/>
              <a:gd name="T3" fmla="*/ 424682 h 43200"/>
              <a:gd name="T4" fmla="*/ 111467 w 32222"/>
              <a:gd name="T5" fmla="*/ 227013 h 43200"/>
              <a:gd name="T6" fmla="*/ 0 60000 65536"/>
              <a:gd name="T7" fmla="*/ 0 60000 65536"/>
              <a:gd name="T8" fmla="*/ 0 60000 65536"/>
            </a:gdLst>
            <a:ahLst/>
            <a:cxnLst>
              <a:cxn ang="T6">
                <a:pos x="T0" y="T1"/>
              </a:cxn>
              <a:cxn ang="T7">
                <a:pos x="T2" y="T3"/>
              </a:cxn>
              <a:cxn ang="T8">
                <a:pos x="T4" y="T5"/>
              </a:cxn>
            </a:cxnLst>
            <a:rect l="0" t="0" r="r" b="b"/>
            <a:pathLst>
              <a:path w="32222" h="43200" fill="none" extrusionOk="0">
                <a:moveTo>
                  <a:pt x="10622" y="0"/>
                </a:moveTo>
                <a:cubicBezTo>
                  <a:pt x="22551" y="0"/>
                  <a:pt x="32222" y="9670"/>
                  <a:pt x="32222" y="21600"/>
                </a:cubicBezTo>
                <a:cubicBezTo>
                  <a:pt x="32222" y="33529"/>
                  <a:pt x="22551" y="43200"/>
                  <a:pt x="10622" y="43200"/>
                </a:cubicBezTo>
                <a:cubicBezTo>
                  <a:pt x="6899" y="43200"/>
                  <a:pt x="3241" y="42238"/>
                  <a:pt x="0" y="40407"/>
                </a:cubicBezTo>
              </a:path>
              <a:path w="32222" h="43200" stroke="0" extrusionOk="0">
                <a:moveTo>
                  <a:pt x="10622" y="0"/>
                </a:moveTo>
                <a:cubicBezTo>
                  <a:pt x="22551" y="0"/>
                  <a:pt x="32222" y="9670"/>
                  <a:pt x="32222" y="21600"/>
                </a:cubicBezTo>
                <a:cubicBezTo>
                  <a:pt x="32222" y="33529"/>
                  <a:pt x="22551" y="43200"/>
                  <a:pt x="10622" y="43200"/>
                </a:cubicBezTo>
                <a:cubicBezTo>
                  <a:pt x="6899" y="43200"/>
                  <a:pt x="3241" y="42238"/>
                  <a:pt x="0" y="40407"/>
                </a:cubicBezTo>
                <a:lnTo>
                  <a:pt x="10622" y="21600"/>
                </a:lnTo>
                <a:lnTo>
                  <a:pt x="10622"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 name="Oval 56"/>
          <p:cNvSpPr>
            <a:spLocks noChangeArrowheads="1"/>
          </p:cNvSpPr>
          <p:nvPr/>
        </p:nvSpPr>
        <p:spPr bwMode="auto">
          <a:xfrm rot="4500000">
            <a:off x="2292350" y="6051550"/>
            <a:ext cx="204788" cy="204788"/>
          </a:xfrm>
          <a:prstGeom prst="ellipse">
            <a:avLst/>
          </a:prstGeom>
          <a:noFill/>
          <a:ln w="6350" cap="rnd" algn="ctr">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endParaRPr lang="fr-FR" altLang="fr-FR"/>
          </a:p>
        </p:txBody>
      </p:sp>
      <p:sp>
        <p:nvSpPr>
          <p:cNvPr id="44" name="Arc 57"/>
          <p:cNvSpPr>
            <a:spLocks/>
          </p:cNvSpPr>
          <p:nvPr/>
        </p:nvSpPr>
        <p:spPr bwMode="auto">
          <a:xfrm rot="19342507" flipH="1">
            <a:off x="2306638" y="6078538"/>
            <a:ext cx="112712" cy="203200"/>
          </a:xfrm>
          <a:custGeom>
            <a:avLst/>
            <a:gdLst>
              <a:gd name="T0" fmla="*/ 0 w 24087"/>
              <a:gd name="T1" fmla="*/ 677 h 43200"/>
              <a:gd name="T2" fmla="*/ 11638 w 24087"/>
              <a:gd name="T3" fmla="*/ 203200 h 43200"/>
              <a:gd name="T4" fmla="*/ 11638 w 24087"/>
              <a:gd name="T5" fmla="*/ 101600 h 43200"/>
              <a:gd name="T6" fmla="*/ 0 60000 65536"/>
              <a:gd name="T7" fmla="*/ 0 60000 65536"/>
              <a:gd name="T8" fmla="*/ 0 60000 65536"/>
            </a:gdLst>
            <a:ahLst/>
            <a:cxnLst>
              <a:cxn ang="T6">
                <a:pos x="T0" y="T1"/>
              </a:cxn>
              <a:cxn ang="T7">
                <a:pos x="T2" y="T3"/>
              </a:cxn>
              <a:cxn ang="T8">
                <a:pos x="T4" y="T5"/>
              </a:cxn>
            </a:cxnLst>
            <a:rect l="0" t="0" r="r" b="b"/>
            <a:pathLst>
              <a:path w="24087" h="43200" fill="none" extrusionOk="0">
                <a:moveTo>
                  <a:pt x="-1" y="143"/>
                </a:moveTo>
                <a:cubicBezTo>
                  <a:pt x="825" y="47"/>
                  <a:pt x="1655" y="-1"/>
                  <a:pt x="2487" y="0"/>
                </a:cubicBezTo>
                <a:cubicBezTo>
                  <a:pt x="14416" y="0"/>
                  <a:pt x="24087" y="9670"/>
                  <a:pt x="24087" y="21600"/>
                </a:cubicBezTo>
                <a:cubicBezTo>
                  <a:pt x="24087" y="33529"/>
                  <a:pt x="14416" y="43199"/>
                  <a:pt x="2487" y="43200"/>
                </a:cubicBezTo>
              </a:path>
              <a:path w="24087" h="43200" stroke="0" extrusionOk="0">
                <a:moveTo>
                  <a:pt x="-1" y="143"/>
                </a:moveTo>
                <a:cubicBezTo>
                  <a:pt x="825" y="47"/>
                  <a:pt x="1655" y="-1"/>
                  <a:pt x="2487" y="0"/>
                </a:cubicBezTo>
                <a:cubicBezTo>
                  <a:pt x="14416" y="0"/>
                  <a:pt x="24087" y="9670"/>
                  <a:pt x="24087" y="21600"/>
                </a:cubicBezTo>
                <a:cubicBezTo>
                  <a:pt x="24087" y="33529"/>
                  <a:pt x="14416" y="43199"/>
                  <a:pt x="2487" y="43200"/>
                </a:cubicBezTo>
                <a:lnTo>
                  <a:pt x="2487" y="21600"/>
                </a:lnTo>
                <a:lnTo>
                  <a:pt x="-1" y="143"/>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 name="Line 58"/>
          <p:cNvSpPr>
            <a:spLocks noChangeShapeType="1"/>
          </p:cNvSpPr>
          <p:nvPr/>
        </p:nvSpPr>
        <p:spPr bwMode="auto">
          <a:xfrm>
            <a:off x="2457450" y="6230938"/>
            <a:ext cx="25400" cy="44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 name="Freeform 59"/>
          <p:cNvSpPr>
            <a:spLocks/>
          </p:cNvSpPr>
          <p:nvPr/>
        </p:nvSpPr>
        <p:spPr bwMode="auto">
          <a:xfrm>
            <a:off x="2501900" y="6294438"/>
            <a:ext cx="523875" cy="101600"/>
          </a:xfrm>
          <a:custGeom>
            <a:avLst/>
            <a:gdLst>
              <a:gd name="T0" fmla="*/ 0 w 330"/>
              <a:gd name="T1" fmla="*/ 101600 h 64"/>
              <a:gd name="T2" fmla="*/ 0 w 330"/>
              <a:gd name="T3" fmla="*/ 0 h 64"/>
              <a:gd name="T4" fmla="*/ 523875 w 330"/>
              <a:gd name="T5" fmla="*/ 0 h 64"/>
              <a:gd name="T6" fmla="*/ 0 60000 65536"/>
              <a:gd name="T7" fmla="*/ 0 60000 65536"/>
              <a:gd name="T8" fmla="*/ 0 60000 65536"/>
            </a:gdLst>
            <a:ahLst/>
            <a:cxnLst>
              <a:cxn ang="T6">
                <a:pos x="T0" y="T1"/>
              </a:cxn>
              <a:cxn ang="T7">
                <a:pos x="T2" y="T3"/>
              </a:cxn>
              <a:cxn ang="T8">
                <a:pos x="T4" y="T5"/>
              </a:cxn>
            </a:cxnLst>
            <a:rect l="0" t="0" r="r" b="b"/>
            <a:pathLst>
              <a:path w="330" h="64">
                <a:moveTo>
                  <a:pt x="0" y="64"/>
                </a:moveTo>
                <a:lnTo>
                  <a:pt x="0" y="0"/>
                </a:lnTo>
                <a:lnTo>
                  <a:pt x="330" y="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 Box 60"/>
          <p:cNvSpPr txBox="1">
            <a:spLocks noChangeArrowheads="1"/>
          </p:cNvSpPr>
          <p:nvPr/>
        </p:nvSpPr>
        <p:spPr bwMode="auto">
          <a:xfrm>
            <a:off x="1930400" y="5051425"/>
            <a:ext cx="312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D</a:t>
            </a:r>
          </a:p>
        </p:txBody>
      </p:sp>
      <p:sp>
        <p:nvSpPr>
          <p:cNvPr id="48" name="Freeform 61"/>
          <p:cNvSpPr>
            <a:spLocks/>
          </p:cNvSpPr>
          <p:nvPr/>
        </p:nvSpPr>
        <p:spPr bwMode="auto">
          <a:xfrm>
            <a:off x="7556500" y="3362325"/>
            <a:ext cx="738188" cy="190500"/>
          </a:xfrm>
          <a:custGeom>
            <a:avLst/>
            <a:gdLst>
              <a:gd name="T0" fmla="*/ 0 w 465"/>
              <a:gd name="T1" fmla="*/ 0 h 120"/>
              <a:gd name="T2" fmla="*/ 0 w 465"/>
              <a:gd name="T3" fmla="*/ 190500 h 120"/>
              <a:gd name="T4" fmla="*/ 738188 w 465"/>
              <a:gd name="T5" fmla="*/ 190500 h 120"/>
              <a:gd name="T6" fmla="*/ 0 60000 65536"/>
              <a:gd name="T7" fmla="*/ 0 60000 65536"/>
              <a:gd name="T8" fmla="*/ 0 60000 65536"/>
            </a:gdLst>
            <a:ahLst/>
            <a:cxnLst>
              <a:cxn ang="T6">
                <a:pos x="T0" y="T1"/>
              </a:cxn>
              <a:cxn ang="T7">
                <a:pos x="T2" y="T3"/>
              </a:cxn>
              <a:cxn ang="T8">
                <a:pos x="T4" y="T5"/>
              </a:cxn>
            </a:cxnLst>
            <a:rect l="0" t="0" r="r" b="b"/>
            <a:pathLst>
              <a:path w="465" h="120">
                <a:moveTo>
                  <a:pt x="0" y="0"/>
                </a:moveTo>
                <a:lnTo>
                  <a:pt x="0" y="120"/>
                </a:lnTo>
                <a:lnTo>
                  <a:pt x="465" y="12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 name="Freeform 62"/>
          <p:cNvSpPr>
            <a:spLocks/>
          </p:cNvSpPr>
          <p:nvPr/>
        </p:nvSpPr>
        <p:spPr bwMode="auto">
          <a:xfrm>
            <a:off x="7396163" y="6297613"/>
            <a:ext cx="523875" cy="101600"/>
          </a:xfrm>
          <a:custGeom>
            <a:avLst/>
            <a:gdLst>
              <a:gd name="T0" fmla="*/ 0 w 330"/>
              <a:gd name="T1" fmla="*/ 101600 h 64"/>
              <a:gd name="T2" fmla="*/ 0 w 330"/>
              <a:gd name="T3" fmla="*/ 0 h 64"/>
              <a:gd name="T4" fmla="*/ 523875 w 330"/>
              <a:gd name="T5" fmla="*/ 0 h 64"/>
              <a:gd name="T6" fmla="*/ 0 60000 65536"/>
              <a:gd name="T7" fmla="*/ 0 60000 65536"/>
              <a:gd name="T8" fmla="*/ 0 60000 65536"/>
            </a:gdLst>
            <a:ahLst/>
            <a:cxnLst>
              <a:cxn ang="T6">
                <a:pos x="T0" y="T1"/>
              </a:cxn>
              <a:cxn ang="T7">
                <a:pos x="T2" y="T3"/>
              </a:cxn>
              <a:cxn ang="T8">
                <a:pos x="T4" y="T5"/>
              </a:cxn>
            </a:cxnLst>
            <a:rect l="0" t="0" r="r" b="b"/>
            <a:pathLst>
              <a:path w="330" h="64">
                <a:moveTo>
                  <a:pt x="0" y="64"/>
                </a:moveTo>
                <a:lnTo>
                  <a:pt x="0" y="0"/>
                </a:lnTo>
                <a:lnTo>
                  <a:pt x="330" y="0"/>
                </a:lnTo>
              </a:path>
            </a:pathLst>
          </a:custGeom>
          <a:noFill/>
          <a:ln w="63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Freeform 63"/>
          <p:cNvSpPr>
            <a:spLocks/>
          </p:cNvSpPr>
          <p:nvPr/>
        </p:nvSpPr>
        <p:spPr bwMode="auto">
          <a:xfrm>
            <a:off x="6484938" y="3571875"/>
            <a:ext cx="1069975" cy="2549525"/>
          </a:xfrm>
          <a:custGeom>
            <a:avLst/>
            <a:gdLst>
              <a:gd name="T0" fmla="*/ 1069975 w 674"/>
              <a:gd name="T1" fmla="*/ 0 h 1606"/>
              <a:gd name="T2" fmla="*/ 0 w 674"/>
              <a:gd name="T3" fmla="*/ 2379663 h 1606"/>
              <a:gd name="T4" fmla="*/ 374650 w 674"/>
              <a:gd name="T5" fmla="*/ 2549525 h 1606"/>
              <a:gd name="T6" fmla="*/ 0 60000 65536"/>
              <a:gd name="T7" fmla="*/ 0 60000 65536"/>
              <a:gd name="T8" fmla="*/ 0 60000 65536"/>
            </a:gdLst>
            <a:ahLst/>
            <a:cxnLst>
              <a:cxn ang="T6">
                <a:pos x="T0" y="T1"/>
              </a:cxn>
              <a:cxn ang="T7">
                <a:pos x="T2" y="T3"/>
              </a:cxn>
              <a:cxn ang="T8">
                <a:pos x="T4" y="T5"/>
              </a:cxn>
            </a:cxnLst>
            <a:rect l="0" t="0" r="r" b="b"/>
            <a:pathLst>
              <a:path w="674" h="1606">
                <a:moveTo>
                  <a:pt x="674" y="0"/>
                </a:moveTo>
                <a:lnTo>
                  <a:pt x="0" y="1499"/>
                </a:lnTo>
                <a:lnTo>
                  <a:pt x="236" y="160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 name="Arc 65"/>
          <p:cNvSpPr>
            <a:spLocks/>
          </p:cNvSpPr>
          <p:nvPr/>
        </p:nvSpPr>
        <p:spPr bwMode="auto">
          <a:xfrm rot="7200000" flipH="1" flipV="1">
            <a:off x="6987381" y="5896769"/>
            <a:ext cx="258763" cy="441325"/>
          </a:xfrm>
          <a:custGeom>
            <a:avLst/>
            <a:gdLst>
              <a:gd name="T0" fmla="*/ 0 w 24213"/>
              <a:gd name="T1" fmla="*/ 1703 h 41203"/>
              <a:gd name="T2" fmla="*/ 124856 w 24213"/>
              <a:gd name="T3" fmla="*/ 441325 h 41203"/>
              <a:gd name="T4" fmla="*/ 27925 w 24213"/>
              <a:gd name="T5" fmla="*/ 231357 h 41203"/>
              <a:gd name="T6" fmla="*/ 0 60000 65536"/>
              <a:gd name="T7" fmla="*/ 0 60000 65536"/>
              <a:gd name="T8" fmla="*/ 0 60000 65536"/>
            </a:gdLst>
            <a:ahLst/>
            <a:cxnLst>
              <a:cxn ang="T6">
                <a:pos x="T0" y="T1"/>
              </a:cxn>
              <a:cxn ang="T7">
                <a:pos x="T2" y="T3"/>
              </a:cxn>
              <a:cxn ang="T8">
                <a:pos x="T4" y="T5"/>
              </a:cxn>
            </a:cxnLst>
            <a:rect l="0" t="0" r="r" b="b"/>
            <a:pathLst>
              <a:path w="24213" h="41203" fill="none" extrusionOk="0">
                <a:moveTo>
                  <a:pt x="-1" y="158"/>
                </a:moveTo>
                <a:cubicBezTo>
                  <a:pt x="866" y="52"/>
                  <a:pt x="1739" y="-1"/>
                  <a:pt x="2613" y="0"/>
                </a:cubicBezTo>
                <a:cubicBezTo>
                  <a:pt x="14542" y="0"/>
                  <a:pt x="24213" y="9670"/>
                  <a:pt x="24213" y="21600"/>
                </a:cubicBezTo>
                <a:cubicBezTo>
                  <a:pt x="24213" y="30017"/>
                  <a:pt x="19322" y="37668"/>
                  <a:pt x="11683" y="41203"/>
                </a:cubicBezTo>
              </a:path>
              <a:path w="24213" h="41203" stroke="0" extrusionOk="0">
                <a:moveTo>
                  <a:pt x="-1" y="158"/>
                </a:moveTo>
                <a:cubicBezTo>
                  <a:pt x="866" y="52"/>
                  <a:pt x="1739" y="-1"/>
                  <a:pt x="2613" y="0"/>
                </a:cubicBezTo>
                <a:cubicBezTo>
                  <a:pt x="14542" y="0"/>
                  <a:pt x="24213" y="9670"/>
                  <a:pt x="24213" y="21600"/>
                </a:cubicBezTo>
                <a:cubicBezTo>
                  <a:pt x="24213" y="30017"/>
                  <a:pt x="19322" y="37668"/>
                  <a:pt x="11683" y="41203"/>
                </a:cubicBezTo>
                <a:lnTo>
                  <a:pt x="2613" y="21600"/>
                </a:lnTo>
                <a:lnTo>
                  <a:pt x="-1" y="158"/>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 name="Line 66"/>
          <p:cNvSpPr>
            <a:spLocks noChangeShapeType="1"/>
          </p:cNvSpPr>
          <p:nvPr/>
        </p:nvSpPr>
        <p:spPr bwMode="auto">
          <a:xfrm>
            <a:off x="7305675" y="6230938"/>
            <a:ext cx="80963" cy="42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3" name="Text Box 60"/>
          <p:cNvSpPr txBox="1">
            <a:spLocks noChangeArrowheads="1"/>
          </p:cNvSpPr>
          <p:nvPr/>
        </p:nvSpPr>
        <p:spPr bwMode="auto">
          <a:xfrm>
            <a:off x="7180263" y="5318125"/>
            <a:ext cx="312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r>
              <a:rPr lang="fr-FR" altLang="fr-FR" sz="1400" b="1">
                <a:latin typeface="Times New Roman" panose="02020603050405020304" pitchFamily="18" charset="0"/>
              </a:rPr>
              <a:t>E</a:t>
            </a:r>
          </a:p>
        </p:txBody>
      </p:sp>
      <p:sp>
        <p:nvSpPr>
          <p:cNvPr id="54" name="Rectangle 28"/>
          <p:cNvSpPr>
            <a:spLocks noChangeArrowheads="1"/>
          </p:cNvSpPr>
          <p:nvPr/>
        </p:nvSpPr>
        <p:spPr bwMode="auto">
          <a:xfrm>
            <a:off x="0" y="6638925"/>
            <a:ext cx="9144000" cy="219075"/>
          </a:xfrm>
          <a:prstGeom prst="rect">
            <a:avLst/>
          </a:prstGeom>
          <a:solidFill>
            <a:srgbClr val="5856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eaLnBrk="1" hangingPunct="1"/>
            <a:endParaRPr lang="fr-FR" altLang="fr-FR"/>
          </a:p>
        </p:txBody>
      </p:sp>
      <p:sp>
        <p:nvSpPr>
          <p:cNvPr id="55" name="Text Box 22"/>
          <p:cNvSpPr txBox="1">
            <a:spLocks noChangeArrowheads="1"/>
          </p:cNvSpPr>
          <p:nvPr/>
        </p:nvSpPr>
        <p:spPr bwMode="auto">
          <a:xfrm>
            <a:off x="536448" y="6643688"/>
            <a:ext cx="2728912"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Gill Sans Light"/>
                <a:cs typeface="Gill Sans Light"/>
              </a:defRPr>
            </a:lvl1pPr>
            <a:lvl2pPr marL="742950" indent="-285750">
              <a:defRPr>
                <a:solidFill>
                  <a:schemeClr val="tx1"/>
                </a:solidFill>
                <a:latin typeface="Arial" panose="020B0604020202020204" pitchFamily="34" charset="0"/>
                <a:ea typeface="Gill Sans Light"/>
                <a:cs typeface="Gill Sans Light"/>
              </a:defRPr>
            </a:lvl2pPr>
            <a:lvl3pPr marL="1143000" indent="-228600">
              <a:defRPr>
                <a:solidFill>
                  <a:schemeClr val="tx1"/>
                </a:solidFill>
                <a:latin typeface="Arial" panose="020B0604020202020204" pitchFamily="34" charset="0"/>
                <a:ea typeface="Gill Sans Light"/>
                <a:cs typeface="Gill Sans Light"/>
              </a:defRPr>
            </a:lvl3pPr>
            <a:lvl4pPr marL="1600200" indent="-228600">
              <a:defRPr>
                <a:solidFill>
                  <a:schemeClr val="tx1"/>
                </a:solidFill>
                <a:latin typeface="Arial" panose="020B0604020202020204" pitchFamily="34" charset="0"/>
                <a:ea typeface="Gill Sans Light"/>
                <a:cs typeface="Gill Sans Light"/>
              </a:defRPr>
            </a:lvl4pPr>
            <a:lvl5pPr marL="2057400" indent="-228600">
              <a:defRPr>
                <a:solidFill>
                  <a:schemeClr val="tx1"/>
                </a:solidFill>
                <a:latin typeface="Arial" panose="020B0604020202020204" pitchFamily="34" charset="0"/>
                <a:ea typeface="Gill Sans Light"/>
                <a:cs typeface="Gill Sans Light"/>
              </a:defRPr>
            </a:lvl5pPr>
            <a:lvl6pPr marL="25146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6pPr>
            <a:lvl7pPr marL="29718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7pPr>
            <a:lvl8pPr marL="34290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8pPr>
            <a:lvl9pPr marL="3886200" indent="-228600" eaLnBrk="0" fontAlgn="base" hangingPunct="0">
              <a:spcBef>
                <a:spcPct val="0"/>
              </a:spcBef>
              <a:spcAft>
                <a:spcPct val="0"/>
              </a:spcAft>
              <a:defRPr>
                <a:solidFill>
                  <a:schemeClr val="tx1"/>
                </a:solidFill>
                <a:latin typeface="Arial" panose="020B0604020202020204" pitchFamily="34" charset="0"/>
                <a:ea typeface="Gill Sans Light"/>
                <a:cs typeface="Gill Sans Light"/>
              </a:defRPr>
            </a:lvl9pPr>
          </a:lstStyle>
          <a:p>
            <a:pPr defTabSz="914400" eaLnBrk="1" hangingPunct="1"/>
            <a:r>
              <a:rPr lang="fr-FR" altLang="fr-FR" sz="800" dirty="0" smtClean="0">
                <a:solidFill>
                  <a:schemeClr val="bg2"/>
                </a:solidFill>
                <a:latin typeface="Calibri Light" panose="020F0302020204030204" pitchFamily="34" charset="0"/>
              </a:rPr>
              <a:t>J.Y. Blaise,  I. </a:t>
            </a:r>
            <a:r>
              <a:rPr lang="fr-FR" altLang="fr-FR" sz="800" dirty="0" err="1" smtClean="0">
                <a:solidFill>
                  <a:schemeClr val="bg2"/>
                </a:solidFill>
                <a:latin typeface="Calibri Light" panose="020F0302020204030204" pitchFamily="34" charset="0"/>
              </a:rPr>
              <a:t>Dudek</a:t>
            </a:r>
            <a:r>
              <a:rPr lang="fr-FR" altLang="fr-FR" sz="800" dirty="0" smtClean="0">
                <a:solidFill>
                  <a:schemeClr val="bg2"/>
                </a:solidFill>
                <a:latin typeface="Calibri Light" panose="020F0302020204030204" pitchFamily="34" charset="0"/>
              </a:rPr>
              <a:t> 2021</a:t>
            </a:r>
            <a:endParaRPr lang="fr-FR" altLang="fr-FR" sz="800" dirty="0">
              <a:solidFill>
                <a:schemeClr val="bg2"/>
              </a:solidFill>
              <a:latin typeface="Calibri Light" panose="020F0302020204030204" pitchFamily="34" charset="0"/>
            </a:endParaRPr>
          </a:p>
        </p:txBody>
      </p:sp>
      <p:pic>
        <p:nvPicPr>
          <p:cNvPr id="56" name="Image 5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847" y="6405740"/>
            <a:ext cx="385545" cy="391299"/>
          </a:xfrm>
          <a:prstGeom prst="rect">
            <a:avLst/>
          </a:prstGeom>
        </p:spPr>
      </p:pic>
    </p:spTree>
    <p:extLst>
      <p:ext uri="{BB962C8B-B14F-4D97-AF65-F5344CB8AC3E}">
        <p14:creationId xmlns:p14="http://schemas.microsoft.com/office/powerpoint/2010/main" val="15401410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4272</TotalTime>
  <Words>316</Words>
  <Application>Microsoft Office PowerPoint</Application>
  <PresentationFormat>Affichage à l'écran (4:3)</PresentationFormat>
  <Paragraphs>73</Paragraphs>
  <Slides>6</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Calibri Light</vt:lpstr>
      <vt:lpstr>French Script MT</vt:lpstr>
      <vt:lpstr>Gill Sans Light</vt:lpstr>
      <vt:lpstr>Times New Roman</vt:lpstr>
      <vt:lpstr>Showroom</vt:lpstr>
      <vt:lpstr>Présentation PowerPoint</vt:lpstr>
      <vt:lpstr>Présentation PowerPoint</vt:lpstr>
      <vt:lpstr>Présentation PowerPoint</vt:lpstr>
      <vt:lpstr>Présentation PowerPoint</vt:lpstr>
      <vt:lpstr>Présentation PowerPoint</vt:lpstr>
      <vt:lpstr>Présentation PowerPoint</vt:lpstr>
    </vt:vector>
  </TitlesOfParts>
  <Company>MAP (UMR 3495 CNRS/MCC)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Jean-Yves Blaise</dc:creator>
  <cp:lastModifiedBy>jyb</cp:lastModifiedBy>
  <cp:revision>668</cp:revision>
  <dcterms:created xsi:type="dcterms:W3CDTF">2014-07-04T08:23:44Z</dcterms:created>
  <dcterms:modified xsi:type="dcterms:W3CDTF">2021-11-21T15:06:55Z</dcterms:modified>
</cp:coreProperties>
</file>