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63" r:id="rId2"/>
    <p:sldId id="262" r:id="rId3"/>
    <p:sldId id="264" r:id="rId4"/>
    <p:sldId id="265" r:id="rId5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9pPr>
  </p:defaultTextStyle>
  <p:extLst>
    <p:ext uri="{EFAFB233-063F-42B5-8137-9DF3F51BA10A}">
      <p15:sldGuideLst xmlns:p15="http://schemas.microsoft.com/office/powerpoint/2012/main">
        <p15:guide id="1" orient="horz" pos="2153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650"/>
    <a:srgbClr val="A40202"/>
    <a:srgbClr val="FFFFFF"/>
    <a:srgbClr val="080808"/>
    <a:srgbClr val="3A6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7" autoAdjust="0"/>
    <p:restoredTop sz="98378" autoAdjust="0"/>
  </p:normalViewPr>
  <p:slideViewPr>
    <p:cSldViewPr snapToGrid="0">
      <p:cViewPr>
        <p:scale>
          <a:sx n="75" d="100"/>
          <a:sy n="75" d="100"/>
        </p:scale>
        <p:origin x="682" y="154"/>
      </p:cViewPr>
      <p:guideLst>
        <p:guide orient="horz" pos="2153"/>
        <p:guide pos="4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92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fld id="{DA05FC9E-4FA5-4DA6-9E08-81F53D1F2CEF}" type="datetimeFigureOut">
              <a:rPr lang="fr-FR" altLang="fr-FR"/>
              <a:pPr>
                <a:defRPr/>
              </a:pPr>
              <a:t>20/11/2021</a:t>
            </a:fld>
            <a:endParaRPr lang="fr-FR" altLang="fr-F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fld id="{A6949904-67F6-4984-919B-90CD560653E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30308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1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610998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2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1246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3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71308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4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763354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250032" y="1437680"/>
            <a:ext cx="8643938" cy="227707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250032" y="3705820"/>
            <a:ext cx="8643938" cy="91082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1pPr>
            <a:lvl2pPr marL="0" indent="16072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2pPr>
            <a:lvl3pPr marL="0" indent="32144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3pPr>
            <a:lvl4pPr marL="0" indent="48216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4pPr>
            <a:lvl5pPr marL="0" indent="642882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9255689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2094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64346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53496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250032" y="2286000"/>
            <a:ext cx="8643938" cy="2277070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15699222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250031" y="714375"/>
            <a:ext cx="4143375" cy="2732484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250031" y="3437931"/>
            <a:ext cx="4143375" cy="2732484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1pPr>
            <a:lvl2pPr marL="0" indent="16072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2pPr>
            <a:lvl3pPr marL="0" indent="32144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3pPr>
            <a:lvl4pPr marL="0" indent="48216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4pPr>
            <a:lvl5pPr marL="0" indent="642882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0319091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61602529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38625505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250031" y="1919884"/>
            <a:ext cx="4143375" cy="4429125"/>
          </a:xfrm>
          <a:prstGeom prst="rect">
            <a:avLst/>
          </a:prstGeom>
        </p:spPr>
        <p:txBody>
          <a:bodyPr/>
          <a:lstStyle>
            <a:lvl1pPr marL="303583" indent="-303583">
              <a:lnSpc>
                <a:spcPct val="100000"/>
              </a:lnSpc>
              <a:spcBef>
                <a:spcPts val="2672"/>
              </a:spcBef>
              <a:defRPr sz="2700"/>
            </a:lvl1pPr>
            <a:lvl2pPr marL="607166" indent="-303583">
              <a:lnSpc>
                <a:spcPct val="100000"/>
              </a:lnSpc>
              <a:spcBef>
                <a:spcPts val="2672"/>
              </a:spcBef>
              <a:defRPr sz="2700"/>
            </a:lvl2pPr>
            <a:lvl3pPr marL="910749" indent="-303583">
              <a:lnSpc>
                <a:spcPct val="100000"/>
              </a:lnSpc>
              <a:spcBef>
                <a:spcPts val="2672"/>
              </a:spcBef>
              <a:defRPr sz="2700"/>
            </a:lvl3pPr>
            <a:lvl4pPr marL="1214332" indent="-303583">
              <a:lnSpc>
                <a:spcPct val="100000"/>
              </a:lnSpc>
              <a:spcBef>
                <a:spcPts val="2672"/>
              </a:spcBef>
              <a:defRPr sz="2700"/>
            </a:lvl4pPr>
            <a:lvl5pPr marL="1517916" indent="-303583">
              <a:lnSpc>
                <a:spcPct val="100000"/>
              </a:lnSpc>
              <a:spcBef>
                <a:spcPts val="2672"/>
              </a:spcBef>
              <a:defRPr sz="27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99834972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535781" y="535781"/>
            <a:ext cx="8063508" cy="5777508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60164627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23014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34977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50825" y="179388"/>
            <a:ext cx="8643938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normAutofit/>
          </a:bodyPr>
          <a:lstStyle/>
          <a:p>
            <a:pPr lvl="0"/>
            <a:r>
              <a:rPr/>
              <a:t>Title Text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250825" y="1919288"/>
            <a:ext cx="864393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>
                <a:sym typeface="Gill Sans Light"/>
              </a:rPr>
              <a:t>Body Level One</a:t>
            </a:r>
          </a:p>
          <a:p>
            <a:pPr lvl="1"/>
            <a:r>
              <a:rPr lang="fr-FR" altLang="fr-FR" smtClean="0">
                <a:sym typeface="Gill Sans Light"/>
              </a:rPr>
              <a:t>Body Level Two</a:t>
            </a:r>
          </a:p>
          <a:p>
            <a:pPr lvl="2"/>
            <a:r>
              <a:rPr lang="fr-FR" altLang="fr-FR" smtClean="0">
                <a:sym typeface="Gill Sans Light"/>
              </a:rPr>
              <a:t>Body Level Three</a:t>
            </a:r>
          </a:p>
          <a:p>
            <a:pPr lvl="3"/>
            <a:r>
              <a:rPr lang="fr-FR" altLang="fr-FR" smtClean="0">
                <a:sym typeface="Gill Sans Light"/>
              </a:rPr>
              <a:t>Body Level Four</a:t>
            </a:r>
          </a:p>
          <a:p>
            <a:pPr lvl="4"/>
            <a:r>
              <a:rPr lang="fr-FR" altLang="fr-FR" smtClean="0">
                <a:sym typeface="Gill Sans Light"/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/>
  <p:txStyles>
    <p:titleStyle>
      <a:lvl1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indent="803602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indent="964323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indent="1125044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indent="1285763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titleStyle>
    <p:bodyStyle>
      <a:lvl1pPr marL="365125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marL="731838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marL="1096963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marL="1463675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marL="1830388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marL="2196513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marL="2562598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marL="2928683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marL="3294769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bodyStyle>
    <p:otherStyle>
      <a:lvl1pPr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indent="160721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2pPr>
      <a:lvl3pPr indent="321440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3pPr>
      <a:lvl4pPr indent="482161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4pPr>
      <a:lvl5pPr indent="642882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5pPr>
      <a:lvl6pPr indent="803602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6pPr>
      <a:lvl7pPr indent="964323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7pPr>
      <a:lvl8pPr indent="1125044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8pPr>
      <a:lvl9pPr indent="1285763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349902" y="5614850"/>
            <a:ext cx="67239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Mouvement quinquennal de la population par département 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1801 </a:t>
            </a: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– 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1881 </a:t>
            </a:r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  <a:p>
            <a:pPr algn="r"/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 Album de Statistique 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Graphique (1884)</a:t>
            </a:r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267308" y="6238875"/>
            <a:ext cx="581001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[dans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] G</a:t>
            </a: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fr-FR" altLang="fr-FR" sz="10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Palsky</a:t>
            </a: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Des chiffres et des cartes. La cartographie quantitative au XIXe </a:t>
            </a: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siècle, 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CTHS 1996</a:t>
            </a:r>
          </a:p>
        </p:txBody>
      </p:sp>
      <p:pic>
        <p:nvPicPr>
          <p:cNvPr id="14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75" b="841"/>
          <a:stretch>
            <a:fillRect/>
          </a:stretch>
        </p:blipFill>
        <p:spPr bwMode="auto">
          <a:xfrm>
            <a:off x="115888" y="949325"/>
            <a:ext cx="5940425" cy="3636963"/>
          </a:xfrm>
          <a:prstGeom prst="rect">
            <a:avLst/>
          </a:prstGeom>
          <a:noFill/>
          <a:ln w="9525">
            <a:solidFill>
              <a:srgbClr val="666446"/>
            </a:solidFill>
            <a:miter lim="800000"/>
            <a:headEnd/>
            <a:tailEnd/>
          </a:ln>
          <a:effectLst>
            <a:outerShdw blurRad="762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ext Box 42"/>
          <p:cNvSpPr txBox="1">
            <a:spLocks noChangeArrowheads="1"/>
          </p:cNvSpPr>
          <p:nvPr/>
        </p:nvSpPr>
        <p:spPr bwMode="auto">
          <a:xfrm>
            <a:off x="6900142" y="2360226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600" i="1" dirty="0">
                <a:solidFill>
                  <a:srgbClr val="3E3D2A"/>
                </a:solidFill>
              </a:rPr>
              <a:t>1801</a:t>
            </a:r>
          </a:p>
        </p:txBody>
      </p:sp>
      <p:sp>
        <p:nvSpPr>
          <p:cNvPr id="16" name="Text Box 43"/>
          <p:cNvSpPr txBox="1">
            <a:spLocks noChangeArrowheads="1"/>
          </p:cNvSpPr>
          <p:nvPr/>
        </p:nvSpPr>
        <p:spPr bwMode="auto">
          <a:xfrm>
            <a:off x="7735888" y="2397125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600" i="1">
                <a:solidFill>
                  <a:srgbClr val="3E3D2A"/>
                </a:solidFill>
              </a:rPr>
              <a:t>1881</a:t>
            </a:r>
          </a:p>
        </p:txBody>
      </p:sp>
      <p:sp>
        <p:nvSpPr>
          <p:cNvPr id="17" name="Arc 45"/>
          <p:cNvSpPr>
            <a:spLocks/>
          </p:cNvSpPr>
          <p:nvPr/>
        </p:nvSpPr>
        <p:spPr bwMode="auto">
          <a:xfrm flipH="1" flipV="1">
            <a:off x="7102475" y="1346200"/>
            <a:ext cx="990600" cy="990600"/>
          </a:xfrm>
          <a:custGeom>
            <a:avLst/>
            <a:gdLst>
              <a:gd name="T0" fmla="*/ 11357504 w 43200"/>
              <a:gd name="T1" fmla="*/ 0 h 43200"/>
              <a:gd name="T2" fmla="*/ 10058236 w 43200"/>
              <a:gd name="T3" fmla="*/ 74662 h 43200"/>
              <a:gd name="T4" fmla="*/ 11357504 w 43200"/>
              <a:gd name="T5" fmla="*/ 113575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600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626"/>
                  <a:pt x="8227" y="1397"/>
                  <a:pt x="19128" y="141"/>
                </a:cubicBezTo>
              </a:path>
              <a:path w="43200" h="43200" stroke="0" extrusionOk="0">
                <a:moveTo>
                  <a:pt x="21600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626"/>
                  <a:pt x="8227" y="1397"/>
                  <a:pt x="19128" y="141"/>
                </a:cubicBez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381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Text Box 49"/>
          <p:cNvSpPr txBox="1">
            <a:spLocks noChangeArrowheads="1"/>
          </p:cNvSpPr>
          <p:nvPr/>
        </p:nvSpPr>
        <p:spPr bwMode="auto">
          <a:xfrm>
            <a:off x="7242175" y="901700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600" i="1" dirty="0">
                <a:solidFill>
                  <a:srgbClr val="3E3D2A"/>
                </a:solidFill>
              </a:rPr>
              <a:t>1841</a:t>
            </a:r>
          </a:p>
        </p:txBody>
      </p:sp>
      <p:sp>
        <p:nvSpPr>
          <p:cNvPr id="19" name="Line 50"/>
          <p:cNvSpPr>
            <a:spLocks noChangeShapeType="1"/>
          </p:cNvSpPr>
          <p:nvPr/>
        </p:nvSpPr>
        <p:spPr bwMode="auto">
          <a:xfrm>
            <a:off x="7598484" y="1208087"/>
            <a:ext cx="0" cy="138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med"/>
          </a:ln>
          <a:effectLst>
            <a:outerShdw blurRad="381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Rectangle 19"/>
          <p:cNvSpPr/>
          <p:nvPr/>
        </p:nvSpPr>
        <p:spPr bwMode="auto">
          <a:xfrm>
            <a:off x="6172317" y="3977682"/>
            <a:ext cx="27566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altLang="fr-FR" sz="1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Rouge [-]</a:t>
            </a:r>
            <a:r>
              <a:rPr lang="fr-FR" alt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fr-FR" alt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Sous la valeur référence </a:t>
            </a:r>
          </a:p>
          <a:p>
            <a:pPr algn="r">
              <a:defRPr/>
            </a:pPr>
            <a:endParaRPr lang="fr-FR" altLang="fr-FR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668293" y="3013075"/>
            <a:ext cx="1903413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alt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Valeur référence: 1841</a:t>
            </a:r>
          </a:p>
        </p:txBody>
      </p:sp>
      <p:sp>
        <p:nvSpPr>
          <p:cNvPr id="23" name="Ellipse 22"/>
          <p:cNvSpPr/>
          <p:nvPr/>
        </p:nvSpPr>
        <p:spPr bwMode="auto">
          <a:xfrm>
            <a:off x="2506663" y="1039813"/>
            <a:ext cx="492125" cy="492125"/>
          </a:xfrm>
          <a:prstGeom prst="ellipse">
            <a:avLst/>
          </a:prstGeom>
          <a:solidFill>
            <a:srgbClr val="FFFFFF">
              <a:alpha val="14000"/>
            </a:srgbClr>
          </a:solidFill>
          <a:ln w="28575" cap="flat">
            <a:solidFill>
              <a:srgbClr val="C00000"/>
            </a:solidFill>
            <a:miter lim="400000"/>
          </a:ln>
          <a:effectLst>
            <a:outerShdw blurRad="50800" dist="50800" dir="36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584200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fr-FR" sz="3600">
              <a:solidFill>
                <a:srgbClr val="FFFFFF"/>
              </a:solidFill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24" name="Ellipse 23"/>
          <p:cNvSpPr/>
          <p:nvPr/>
        </p:nvSpPr>
        <p:spPr bwMode="auto">
          <a:xfrm>
            <a:off x="4197350" y="812800"/>
            <a:ext cx="492125" cy="492125"/>
          </a:xfrm>
          <a:prstGeom prst="ellipse">
            <a:avLst/>
          </a:prstGeom>
          <a:solidFill>
            <a:srgbClr val="FFFFFF">
              <a:alpha val="14000"/>
            </a:srgbClr>
          </a:solidFill>
          <a:ln w="28575" cap="flat">
            <a:solidFill>
              <a:srgbClr val="C00000"/>
            </a:solidFill>
            <a:miter lim="400000"/>
          </a:ln>
          <a:effectLst>
            <a:outerShdw blurRad="50800" dist="50800" dir="36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584200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fr-FR" sz="3600">
              <a:solidFill>
                <a:srgbClr val="FFFFFF"/>
              </a:solidFill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25" name="Ellipse 24"/>
          <p:cNvSpPr/>
          <p:nvPr/>
        </p:nvSpPr>
        <p:spPr bwMode="auto">
          <a:xfrm>
            <a:off x="4325938" y="2379663"/>
            <a:ext cx="492125" cy="492125"/>
          </a:xfrm>
          <a:prstGeom prst="ellipse">
            <a:avLst/>
          </a:prstGeom>
          <a:solidFill>
            <a:srgbClr val="FFFFFF">
              <a:alpha val="14000"/>
            </a:srgbClr>
          </a:solidFill>
          <a:ln w="28575" cap="flat">
            <a:solidFill>
              <a:srgbClr val="C00000"/>
            </a:solidFill>
            <a:miter lim="400000"/>
          </a:ln>
          <a:effectLst>
            <a:outerShdw blurRad="50800" dist="50800" dir="36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584200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fr-FR" sz="3600">
              <a:solidFill>
                <a:srgbClr val="FFFFFF"/>
              </a:solidFill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26" name="Ellipse 25"/>
          <p:cNvSpPr/>
          <p:nvPr/>
        </p:nvSpPr>
        <p:spPr bwMode="auto">
          <a:xfrm>
            <a:off x="1881188" y="2379663"/>
            <a:ext cx="492125" cy="492125"/>
          </a:xfrm>
          <a:prstGeom prst="ellipse">
            <a:avLst/>
          </a:prstGeom>
          <a:solidFill>
            <a:srgbClr val="FFFFFF">
              <a:alpha val="14000"/>
            </a:srgbClr>
          </a:solidFill>
          <a:ln w="28575" cap="flat">
            <a:solidFill>
              <a:srgbClr val="C00000"/>
            </a:solidFill>
            <a:miter lim="400000"/>
          </a:ln>
          <a:effectLst>
            <a:outerShdw blurRad="50800" dist="50800" dir="36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584200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fr-FR" sz="3600">
              <a:solidFill>
                <a:srgbClr val="FFFFFF"/>
              </a:solidFill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27" name="Ellipse 26"/>
          <p:cNvSpPr/>
          <p:nvPr/>
        </p:nvSpPr>
        <p:spPr bwMode="auto">
          <a:xfrm>
            <a:off x="647700" y="1100138"/>
            <a:ext cx="492125" cy="492125"/>
          </a:xfrm>
          <a:prstGeom prst="ellipse">
            <a:avLst/>
          </a:prstGeom>
          <a:solidFill>
            <a:srgbClr val="FFFFFF">
              <a:alpha val="14000"/>
            </a:srgbClr>
          </a:solidFill>
          <a:ln w="28575" cap="flat">
            <a:solidFill>
              <a:srgbClr val="C00000"/>
            </a:solidFill>
            <a:miter lim="400000"/>
          </a:ln>
          <a:effectLst>
            <a:outerShdw blurRad="50800" dist="50800" dir="36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defTabSz="584200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fr-FR" sz="3600">
              <a:solidFill>
                <a:srgbClr val="FFFFFF"/>
              </a:solidFill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6478046" y="355184"/>
            <a:ext cx="25957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Décompte du temps, CW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6104121" y="4466394"/>
            <a:ext cx="27566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altLang="fr-FR" sz="1400" dirty="0" smtClean="0">
                <a:solidFill>
                  <a:srgbClr val="648182"/>
                </a:solidFill>
                <a:latin typeface="Calibri" panose="020F0502020204030204" pitchFamily="34" charset="0"/>
              </a:rPr>
              <a:t>Bleu [+]</a:t>
            </a:r>
            <a:r>
              <a:rPr lang="fr-FR" alt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fr-FR" alt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Au-dessus </a:t>
            </a:r>
            <a:r>
              <a:rPr lang="fr-FR" alt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de la valeur référence</a:t>
            </a:r>
          </a:p>
        </p:txBody>
      </p:sp>
      <p:cxnSp>
        <p:nvCxnSpPr>
          <p:cNvPr id="30" name="Connecteur droit avec flèche 29"/>
          <p:cNvCxnSpPr/>
          <p:nvPr/>
        </p:nvCxnSpPr>
        <p:spPr bwMode="auto">
          <a:xfrm>
            <a:off x="4851400" y="3961151"/>
            <a:ext cx="1626646" cy="11769"/>
          </a:xfrm>
          <a:prstGeom prst="straightConnector1">
            <a:avLst/>
          </a:prstGeom>
          <a:noFill/>
          <a:ln w="28575" cap="flat">
            <a:solidFill>
              <a:srgbClr val="C00000"/>
            </a:solidFill>
            <a:prstDash val="solid"/>
            <a:miter lim="400000"/>
            <a:headEnd type="triangle" w="med" len="lg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Connecteur droit avec flèche 30"/>
          <p:cNvCxnSpPr/>
          <p:nvPr/>
        </p:nvCxnSpPr>
        <p:spPr bwMode="auto">
          <a:xfrm>
            <a:off x="2349902" y="4388067"/>
            <a:ext cx="3936598" cy="8651"/>
          </a:xfrm>
          <a:prstGeom prst="straightConnector1">
            <a:avLst/>
          </a:prstGeom>
          <a:noFill/>
          <a:ln w="28575" cap="flat">
            <a:solidFill>
              <a:schemeClr val="accent6">
                <a:lumMod val="75000"/>
              </a:schemeClr>
            </a:solidFill>
            <a:prstDash val="solid"/>
            <a:miter lim="400000"/>
            <a:headEnd type="triangle" w="med" len="lg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852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9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8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8" grpId="0"/>
      <p:bldP spid="19" grpId="0" animBg="1"/>
      <p:bldP spid="20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267308" y="6238875"/>
            <a:ext cx="581001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[dans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] G</a:t>
            </a: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fr-FR" altLang="fr-FR" sz="10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Palsky</a:t>
            </a: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Des chiffres et des cartes. La cartographie quantitative au XIXe </a:t>
            </a: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siècle, 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CTHS 1996</a:t>
            </a:r>
          </a:p>
        </p:txBody>
      </p:sp>
      <p:pic>
        <p:nvPicPr>
          <p:cNvPr id="14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75" b="841"/>
          <a:stretch>
            <a:fillRect/>
          </a:stretch>
        </p:blipFill>
        <p:spPr bwMode="auto">
          <a:xfrm>
            <a:off x="115888" y="949325"/>
            <a:ext cx="5940425" cy="3636963"/>
          </a:xfrm>
          <a:prstGeom prst="rect">
            <a:avLst/>
          </a:prstGeom>
          <a:noFill/>
          <a:ln w="9525">
            <a:solidFill>
              <a:srgbClr val="666446"/>
            </a:solidFill>
            <a:miter lim="800000"/>
            <a:headEnd/>
            <a:tailEnd/>
          </a:ln>
          <a:effectLst>
            <a:outerShdw blurRad="762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6" name="Connecteur droit avec flèche 15"/>
          <p:cNvCxnSpPr/>
          <p:nvPr/>
        </p:nvCxnSpPr>
        <p:spPr bwMode="auto">
          <a:xfrm>
            <a:off x="1063625" y="2840038"/>
            <a:ext cx="0" cy="2409825"/>
          </a:xfrm>
          <a:prstGeom prst="straightConnector1">
            <a:avLst/>
          </a:prstGeom>
          <a:noFill/>
          <a:ln w="28575" cap="flat">
            <a:solidFill>
              <a:srgbClr val="C00000"/>
            </a:solidFill>
            <a:prstDash val="solid"/>
            <a:miter lim="400000"/>
            <a:headEnd type="triangle" w="med" len="lg"/>
            <a:tailEnd type="none" w="med" len="med"/>
          </a:ln>
          <a:effectLst>
            <a:outerShdw blurRad="50800" dist="50800" dir="3000000" algn="ctr" rotWithShape="0">
              <a:schemeClr val="tx1">
                <a:alpha val="91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Connecteur droit avec flèche 16"/>
          <p:cNvCxnSpPr/>
          <p:nvPr/>
        </p:nvCxnSpPr>
        <p:spPr bwMode="auto">
          <a:xfrm flipH="1">
            <a:off x="1063625" y="4300538"/>
            <a:ext cx="985838" cy="949325"/>
          </a:xfrm>
          <a:prstGeom prst="straightConnector1">
            <a:avLst/>
          </a:prstGeom>
          <a:noFill/>
          <a:ln w="28575" cap="flat">
            <a:solidFill>
              <a:srgbClr val="C00000"/>
            </a:solidFill>
            <a:prstDash val="solid"/>
            <a:miter lim="400000"/>
            <a:headEnd type="triangle" w="med" len="lg"/>
            <a:tailEnd type="none" w="med" len="med"/>
          </a:ln>
          <a:effectLst>
            <a:outerShdw blurRad="50800" dist="50800" dir="3000000" algn="ctr" rotWithShape="0">
              <a:schemeClr val="tx1">
                <a:alpha val="91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Rectangle 17"/>
          <p:cNvSpPr/>
          <p:nvPr/>
        </p:nvSpPr>
        <p:spPr bwMode="auto">
          <a:xfrm>
            <a:off x="246062" y="5315444"/>
            <a:ext cx="25066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alt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différences en amplitude</a:t>
            </a:r>
            <a:endParaRPr lang="fr-FR" altLang="fr-FR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19" name="Connecteur droit avec flèche 18"/>
          <p:cNvCxnSpPr>
            <a:endCxn id="21" idx="0"/>
          </p:cNvCxnSpPr>
          <p:nvPr/>
        </p:nvCxnSpPr>
        <p:spPr bwMode="auto">
          <a:xfrm flipH="1">
            <a:off x="3787776" y="4027488"/>
            <a:ext cx="1074737" cy="1052237"/>
          </a:xfrm>
          <a:prstGeom prst="straightConnector1">
            <a:avLst/>
          </a:prstGeom>
          <a:noFill/>
          <a:ln w="28575" cap="flat">
            <a:solidFill>
              <a:srgbClr val="C00000"/>
            </a:solidFill>
            <a:prstDash val="solid"/>
            <a:miter lim="400000"/>
            <a:headEnd type="triangle" w="med" len="lg"/>
            <a:tailEnd type="none" w="med" len="med"/>
          </a:ln>
          <a:effectLst>
            <a:outerShdw blurRad="50800" dist="50800" dir="3000000" algn="ctr" rotWithShape="0">
              <a:schemeClr val="tx1">
                <a:alpha val="91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Connecteur droit avec flèche 19"/>
          <p:cNvCxnSpPr/>
          <p:nvPr/>
        </p:nvCxnSpPr>
        <p:spPr bwMode="auto">
          <a:xfrm>
            <a:off x="2752725" y="4189413"/>
            <a:ext cx="924972" cy="955813"/>
          </a:xfrm>
          <a:prstGeom prst="straightConnector1">
            <a:avLst/>
          </a:prstGeom>
          <a:noFill/>
          <a:ln w="28575" cap="flat">
            <a:solidFill>
              <a:srgbClr val="C00000"/>
            </a:solidFill>
            <a:prstDash val="solid"/>
            <a:miter lim="400000"/>
            <a:headEnd type="triangle" w="med" len="lg"/>
            <a:tailEnd type="none" w="med" len="med"/>
          </a:ln>
          <a:effectLst>
            <a:outerShdw blurRad="50800" dist="50800" dir="3000000" algn="ctr" rotWithShape="0">
              <a:schemeClr val="tx1">
                <a:alpha val="91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Rectangle 20"/>
          <p:cNvSpPr/>
          <p:nvPr/>
        </p:nvSpPr>
        <p:spPr bwMode="auto">
          <a:xfrm>
            <a:off x="2534444" y="5079725"/>
            <a:ext cx="25066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alt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différences en direction</a:t>
            </a:r>
            <a:endParaRPr lang="fr-FR" altLang="fr-FR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23" name="Connecteur droit avec flèche 22"/>
          <p:cNvCxnSpPr/>
          <p:nvPr/>
        </p:nvCxnSpPr>
        <p:spPr bwMode="auto">
          <a:xfrm rot="16200000" flipH="1">
            <a:off x="5210969" y="2004219"/>
            <a:ext cx="1074737" cy="1222375"/>
          </a:xfrm>
          <a:prstGeom prst="straightConnector1">
            <a:avLst/>
          </a:prstGeom>
          <a:noFill/>
          <a:ln w="28575" cap="flat">
            <a:solidFill>
              <a:srgbClr val="C00000"/>
            </a:solidFill>
            <a:prstDash val="solid"/>
            <a:miter lim="400000"/>
            <a:headEnd type="triangle" w="med" len="lg"/>
            <a:tailEnd type="none" w="med" len="med"/>
          </a:ln>
          <a:effectLst>
            <a:outerShdw blurRad="50800" dist="50800" dir="3000000" algn="ctr" rotWithShape="0">
              <a:schemeClr val="tx1">
                <a:alpha val="91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Connecteur droit avec flèche 23"/>
          <p:cNvCxnSpPr/>
          <p:nvPr/>
        </p:nvCxnSpPr>
        <p:spPr bwMode="auto">
          <a:xfrm flipV="1">
            <a:off x="5257800" y="3152775"/>
            <a:ext cx="1101725" cy="509588"/>
          </a:xfrm>
          <a:prstGeom prst="straightConnector1">
            <a:avLst/>
          </a:prstGeom>
          <a:noFill/>
          <a:ln w="28575" cap="flat">
            <a:solidFill>
              <a:srgbClr val="C00000"/>
            </a:solidFill>
            <a:prstDash val="solid"/>
            <a:miter lim="400000"/>
            <a:headEnd type="triangle" w="med" len="lg"/>
            <a:tailEnd type="none" w="med" len="med"/>
          </a:ln>
          <a:effectLst>
            <a:outerShdw blurRad="50800" dist="50800" dir="3000000" algn="ctr" rotWithShape="0">
              <a:schemeClr val="tx1">
                <a:alpha val="91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Rectangle 24"/>
          <p:cNvSpPr/>
          <p:nvPr/>
        </p:nvSpPr>
        <p:spPr bwMode="auto">
          <a:xfrm>
            <a:off x="6043296" y="2998789"/>
            <a:ext cx="25066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alt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motif de dépopulation</a:t>
            </a:r>
            <a:endParaRPr lang="fr-FR" altLang="fr-FR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26" name="Connecteur droit avec flèche 25"/>
          <p:cNvCxnSpPr/>
          <p:nvPr/>
        </p:nvCxnSpPr>
        <p:spPr bwMode="auto">
          <a:xfrm flipV="1">
            <a:off x="5697538" y="1658938"/>
            <a:ext cx="1101725" cy="508000"/>
          </a:xfrm>
          <a:prstGeom prst="straightConnector1">
            <a:avLst/>
          </a:prstGeom>
          <a:noFill/>
          <a:ln w="28575" cap="flat">
            <a:solidFill>
              <a:srgbClr val="C00000"/>
            </a:solidFill>
            <a:prstDash val="solid"/>
            <a:miter lim="400000"/>
            <a:headEnd type="triangle" w="med" len="lg"/>
            <a:tailEnd type="none" w="med" len="med"/>
          </a:ln>
          <a:effectLst>
            <a:outerShdw blurRad="50800" dist="50800" dir="3000000" algn="ctr" rotWithShape="0">
              <a:schemeClr val="tx1">
                <a:alpha val="91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ectangle 26"/>
          <p:cNvSpPr/>
          <p:nvPr/>
        </p:nvSpPr>
        <p:spPr bwMode="auto">
          <a:xfrm>
            <a:off x="6879273" y="1333065"/>
            <a:ext cx="250666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alt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données absentes                      (territoire rattaché plus tard)</a:t>
            </a:r>
            <a:endParaRPr lang="fr-FR" altLang="fr-FR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478046" y="355184"/>
            <a:ext cx="25957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Décompte du temps, CW</a:t>
            </a: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2349902" y="5614850"/>
            <a:ext cx="67239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Mouvement quinquennal de la population par département 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1801 </a:t>
            </a: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– 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1881 </a:t>
            </a:r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  <a:p>
            <a:pPr algn="r"/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 Album de Statistique 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Graphique (1884)</a:t>
            </a:r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172317" y="3977682"/>
            <a:ext cx="27566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altLang="fr-FR" sz="1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Rouge [-]</a:t>
            </a:r>
            <a:r>
              <a:rPr lang="fr-FR" alt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fr-FR" alt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Sous la valeur référence </a:t>
            </a:r>
          </a:p>
          <a:p>
            <a:pPr algn="r">
              <a:defRPr/>
            </a:pPr>
            <a:endParaRPr lang="fr-FR" altLang="fr-FR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104121" y="4466394"/>
            <a:ext cx="27566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altLang="fr-FR" sz="1400" dirty="0" smtClean="0">
                <a:solidFill>
                  <a:srgbClr val="648182"/>
                </a:solidFill>
                <a:latin typeface="Calibri" panose="020F0502020204030204" pitchFamily="34" charset="0"/>
              </a:rPr>
              <a:t>Bleu [+]</a:t>
            </a:r>
            <a:r>
              <a:rPr lang="fr-FR" alt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fr-FR" alt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Au-dessus </a:t>
            </a:r>
            <a:r>
              <a:rPr lang="fr-FR" alt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de la valeur référence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015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5" grpId="0"/>
      <p:bldP spid="27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267308" y="6238875"/>
            <a:ext cx="581001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[dans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] G</a:t>
            </a: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fr-FR" altLang="fr-FR" sz="10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Palsky</a:t>
            </a: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Des chiffres et des cartes. La cartographie quantitative au XIXe </a:t>
            </a: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siècle, 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CTHS 1996</a:t>
            </a:r>
          </a:p>
        </p:txBody>
      </p:sp>
      <p:pic>
        <p:nvPicPr>
          <p:cNvPr id="14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75" b="841"/>
          <a:stretch>
            <a:fillRect/>
          </a:stretch>
        </p:blipFill>
        <p:spPr bwMode="auto">
          <a:xfrm>
            <a:off x="115888" y="949325"/>
            <a:ext cx="5940425" cy="3636963"/>
          </a:xfrm>
          <a:prstGeom prst="rect">
            <a:avLst/>
          </a:prstGeom>
          <a:noFill/>
          <a:ln w="9525">
            <a:solidFill>
              <a:srgbClr val="666446"/>
            </a:solidFill>
            <a:miter lim="800000"/>
            <a:headEnd/>
            <a:tailEnd/>
          </a:ln>
          <a:effectLst>
            <a:outerShdw blurRad="762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6" name="Connecteur droit avec flèche 15"/>
          <p:cNvCxnSpPr/>
          <p:nvPr/>
        </p:nvCxnSpPr>
        <p:spPr bwMode="auto">
          <a:xfrm>
            <a:off x="1063625" y="2840038"/>
            <a:ext cx="0" cy="2409825"/>
          </a:xfrm>
          <a:prstGeom prst="straightConnector1">
            <a:avLst/>
          </a:prstGeom>
          <a:noFill/>
          <a:ln w="28575" cap="flat">
            <a:solidFill>
              <a:srgbClr val="C00000"/>
            </a:solidFill>
            <a:prstDash val="solid"/>
            <a:miter lim="400000"/>
            <a:headEnd type="triangle" w="med" len="lg"/>
            <a:tailEnd type="none" w="med" len="med"/>
          </a:ln>
          <a:effectLst>
            <a:outerShdw blurRad="50800" dist="50800" dir="3000000" algn="ctr" rotWithShape="0">
              <a:schemeClr val="tx1">
                <a:alpha val="91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Connecteur droit avec flèche 16"/>
          <p:cNvCxnSpPr/>
          <p:nvPr/>
        </p:nvCxnSpPr>
        <p:spPr bwMode="auto">
          <a:xfrm flipH="1">
            <a:off x="1063625" y="4300538"/>
            <a:ext cx="985838" cy="949325"/>
          </a:xfrm>
          <a:prstGeom prst="straightConnector1">
            <a:avLst/>
          </a:prstGeom>
          <a:noFill/>
          <a:ln w="28575" cap="flat">
            <a:solidFill>
              <a:srgbClr val="C00000"/>
            </a:solidFill>
            <a:prstDash val="solid"/>
            <a:miter lim="400000"/>
            <a:headEnd type="triangle" w="med" len="lg"/>
            <a:tailEnd type="none" w="med" len="med"/>
          </a:ln>
          <a:effectLst>
            <a:outerShdw blurRad="50800" dist="50800" dir="3000000" algn="ctr" rotWithShape="0">
              <a:schemeClr val="tx1">
                <a:alpha val="91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Connecteur droit avec flèche 22"/>
          <p:cNvCxnSpPr/>
          <p:nvPr/>
        </p:nvCxnSpPr>
        <p:spPr bwMode="auto">
          <a:xfrm rot="16200000" flipH="1">
            <a:off x="5210969" y="2004219"/>
            <a:ext cx="1074737" cy="1222375"/>
          </a:xfrm>
          <a:prstGeom prst="straightConnector1">
            <a:avLst/>
          </a:prstGeom>
          <a:noFill/>
          <a:ln w="28575" cap="flat">
            <a:solidFill>
              <a:srgbClr val="C00000"/>
            </a:solidFill>
            <a:prstDash val="solid"/>
            <a:miter lim="400000"/>
            <a:headEnd type="triangle" w="med" len="lg"/>
            <a:tailEnd type="none" w="med" len="med"/>
          </a:ln>
          <a:effectLst>
            <a:outerShdw blurRad="50800" dist="50800" dir="3000000" algn="ctr" rotWithShape="0">
              <a:schemeClr val="tx1">
                <a:alpha val="91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Connecteur droit avec flèche 23"/>
          <p:cNvCxnSpPr/>
          <p:nvPr/>
        </p:nvCxnSpPr>
        <p:spPr bwMode="auto">
          <a:xfrm flipV="1">
            <a:off x="5257800" y="3152775"/>
            <a:ext cx="1101725" cy="509588"/>
          </a:xfrm>
          <a:prstGeom prst="straightConnector1">
            <a:avLst/>
          </a:prstGeom>
          <a:noFill/>
          <a:ln w="28575" cap="flat">
            <a:solidFill>
              <a:srgbClr val="C00000"/>
            </a:solidFill>
            <a:prstDash val="solid"/>
            <a:miter lim="400000"/>
            <a:headEnd type="triangle" w="med" len="lg"/>
            <a:tailEnd type="none" w="med" len="med"/>
          </a:ln>
          <a:effectLst>
            <a:outerShdw blurRad="50800" dist="50800" dir="3000000" algn="ctr" rotWithShape="0">
              <a:schemeClr val="tx1">
                <a:alpha val="91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Rectangle 24"/>
          <p:cNvSpPr/>
          <p:nvPr/>
        </p:nvSpPr>
        <p:spPr bwMode="auto">
          <a:xfrm>
            <a:off x="6467157" y="2998789"/>
            <a:ext cx="235582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alt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Deux départements montrant un motif </a:t>
            </a:r>
            <a:r>
              <a:rPr lang="fr-FR" alt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de </a:t>
            </a:r>
            <a:r>
              <a:rPr lang="fr-FR" alt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dépopulation assez similaire</a:t>
            </a:r>
            <a:endParaRPr lang="fr-FR" altLang="fr-FR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84132" y="5387700"/>
            <a:ext cx="18232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alt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Trois départements « se peuplant », dont un fortement</a:t>
            </a:r>
            <a:endParaRPr lang="fr-FR" altLang="fr-FR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478046" y="355184"/>
            <a:ext cx="25957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Décompte du temps, CW</a:t>
            </a: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2349902" y="5614850"/>
            <a:ext cx="67239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Mouvement quinquennal de la population par département 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1801 </a:t>
            </a: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– 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1881 </a:t>
            </a:r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  <a:p>
            <a:pPr algn="r"/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 Album de Statistique 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Graphique (1884)</a:t>
            </a:r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cxnSp>
        <p:nvCxnSpPr>
          <p:cNvPr id="29" name="Connecteur droit avec flèche 28"/>
          <p:cNvCxnSpPr/>
          <p:nvPr/>
        </p:nvCxnSpPr>
        <p:spPr bwMode="auto">
          <a:xfrm flipH="1">
            <a:off x="1063625" y="2767806"/>
            <a:ext cx="1874128" cy="2495510"/>
          </a:xfrm>
          <a:prstGeom prst="straightConnector1">
            <a:avLst/>
          </a:prstGeom>
          <a:noFill/>
          <a:ln w="28575" cap="flat">
            <a:solidFill>
              <a:srgbClr val="C00000"/>
            </a:solidFill>
            <a:prstDash val="solid"/>
            <a:miter lim="400000"/>
            <a:headEnd type="triangle" w="med" len="lg"/>
            <a:tailEnd type="none" w="med" len="med"/>
          </a:ln>
          <a:effectLst>
            <a:outerShdw blurRad="50800" dist="50800" dir="3000000" algn="ctr" rotWithShape="0">
              <a:schemeClr val="tx1">
                <a:alpha val="91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945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267308" y="6238875"/>
            <a:ext cx="581001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[dans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] G</a:t>
            </a: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fr-FR" altLang="fr-FR" sz="10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Palsky</a:t>
            </a: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Des chiffres et des cartes. La cartographie quantitative au XIXe </a:t>
            </a: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siècle, 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CTHS 1996</a:t>
            </a:r>
          </a:p>
        </p:txBody>
      </p:sp>
      <p:pic>
        <p:nvPicPr>
          <p:cNvPr id="14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75" b="841"/>
          <a:stretch>
            <a:fillRect/>
          </a:stretch>
        </p:blipFill>
        <p:spPr bwMode="auto">
          <a:xfrm>
            <a:off x="115888" y="949325"/>
            <a:ext cx="5940425" cy="3636963"/>
          </a:xfrm>
          <a:prstGeom prst="rect">
            <a:avLst/>
          </a:prstGeom>
          <a:noFill/>
          <a:ln w="9525">
            <a:solidFill>
              <a:srgbClr val="666446"/>
            </a:solidFill>
            <a:miter lim="800000"/>
            <a:headEnd/>
            <a:tailEnd/>
          </a:ln>
          <a:effectLst>
            <a:outerShdw blurRad="762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 bwMode="auto">
          <a:xfrm>
            <a:off x="6652260" y="3469610"/>
            <a:ext cx="217072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alt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Des anomalies à observer:</a:t>
            </a:r>
          </a:p>
          <a:p>
            <a:pPr>
              <a:defRPr/>
            </a:pPr>
            <a:endParaRPr lang="fr-FR" altLang="fr-FR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fr-FR" alt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Quatre </a:t>
            </a:r>
            <a:r>
              <a:rPr lang="fr-FR" alt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« secteurs » pour 20 ans, mais série temporelle régulière? (secteurs visuellement inégaux)</a:t>
            </a:r>
          </a:p>
          <a:p>
            <a:pPr>
              <a:defRPr/>
            </a:pPr>
            <a:endParaRPr lang="fr-FR" altLang="fr-FR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478046" y="355184"/>
            <a:ext cx="25957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Décompte du temps, CW</a:t>
            </a: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2349902" y="5614850"/>
            <a:ext cx="67239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Mouvement quinquennal de la population par département 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1801 </a:t>
            </a:r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– 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1881 </a:t>
            </a:r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  <a:p>
            <a:pPr algn="r"/>
            <a:r>
              <a:rPr lang="fr-FR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 Album de Statistique 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Graphique (1884)</a:t>
            </a:r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cxnSp>
        <p:nvCxnSpPr>
          <p:cNvPr id="31" name="Connecteur droit avec flèche 30"/>
          <p:cNvCxnSpPr/>
          <p:nvPr/>
        </p:nvCxnSpPr>
        <p:spPr bwMode="auto">
          <a:xfrm flipH="1">
            <a:off x="2743201" y="3737453"/>
            <a:ext cx="1371600" cy="1288135"/>
          </a:xfrm>
          <a:prstGeom prst="straightConnector1">
            <a:avLst/>
          </a:prstGeom>
          <a:noFill/>
          <a:ln w="28575" cap="flat">
            <a:solidFill>
              <a:srgbClr val="C00000"/>
            </a:solidFill>
            <a:prstDash val="solid"/>
            <a:miter lim="400000"/>
            <a:headEnd type="triangle" w="med" len="lg"/>
            <a:tailEnd type="none" w="med" len="med"/>
          </a:ln>
          <a:effectLst>
            <a:outerShdw blurRad="50800" dist="50800" dir="3000000" algn="ctr" rotWithShape="0">
              <a:schemeClr val="tx1">
                <a:alpha val="91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Rectangle 31"/>
          <p:cNvSpPr/>
          <p:nvPr/>
        </p:nvSpPr>
        <p:spPr bwMode="auto">
          <a:xfrm>
            <a:off x="235149" y="5052380"/>
            <a:ext cx="30321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alt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Un créneau temporel spécifique : des « secteurs » absents (pas de données?)</a:t>
            </a:r>
            <a:endParaRPr lang="fr-FR" altLang="fr-FR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21" name="Connecteur droit avec flèche 20"/>
          <p:cNvCxnSpPr/>
          <p:nvPr/>
        </p:nvCxnSpPr>
        <p:spPr bwMode="auto">
          <a:xfrm flipH="1">
            <a:off x="1051561" y="3737453"/>
            <a:ext cx="403859" cy="1213705"/>
          </a:xfrm>
          <a:prstGeom prst="straightConnector1">
            <a:avLst/>
          </a:prstGeom>
          <a:noFill/>
          <a:ln w="28575" cap="flat">
            <a:solidFill>
              <a:srgbClr val="C00000"/>
            </a:solidFill>
            <a:prstDash val="solid"/>
            <a:miter lim="400000"/>
            <a:headEnd type="triangle" w="med" len="lg"/>
            <a:tailEnd type="none" w="med" len="med"/>
          </a:ln>
          <a:effectLst>
            <a:outerShdw blurRad="50800" dist="50800" dir="3000000" algn="ctr" rotWithShape="0">
              <a:schemeClr val="tx1">
                <a:alpha val="91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6900142" y="2360226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600" i="1" dirty="0">
                <a:solidFill>
                  <a:srgbClr val="3E3D2A"/>
                </a:solidFill>
              </a:rPr>
              <a:t>1801</a:t>
            </a:r>
          </a:p>
        </p:txBody>
      </p:sp>
      <p:sp>
        <p:nvSpPr>
          <p:cNvPr id="33" name="Text Box 43"/>
          <p:cNvSpPr txBox="1">
            <a:spLocks noChangeArrowheads="1"/>
          </p:cNvSpPr>
          <p:nvPr/>
        </p:nvSpPr>
        <p:spPr bwMode="auto">
          <a:xfrm>
            <a:off x="7735888" y="2397125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600" i="1">
                <a:solidFill>
                  <a:srgbClr val="3E3D2A"/>
                </a:solidFill>
              </a:rPr>
              <a:t>1881</a:t>
            </a:r>
          </a:p>
        </p:txBody>
      </p:sp>
      <p:sp>
        <p:nvSpPr>
          <p:cNvPr id="34" name="Arc 45"/>
          <p:cNvSpPr>
            <a:spLocks/>
          </p:cNvSpPr>
          <p:nvPr/>
        </p:nvSpPr>
        <p:spPr bwMode="auto">
          <a:xfrm flipH="1" flipV="1">
            <a:off x="7102475" y="1346200"/>
            <a:ext cx="990600" cy="990600"/>
          </a:xfrm>
          <a:custGeom>
            <a:avLst/>
            <a:gdLst>
              <a:gd name="T0" fmla="*/ 11357504 w 43200"/>
              <a:gd name="T1" fmla="*/ 0 h 43200"/>
              <a:gd name="T2" fmla="*/ 10058236 w 43200"/>
              <a:gd name="T3" fmla="*/ 74662 h 43200"/>
              <a:gd name="T4" fmla="*/ 11357504 w 43200"/>
              <a:gd name="T5" fmla="*/ 11357504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600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626"/>
                  <a:pt x="8227" y="1397"/>
                  <a:pt x="19128" y="141"/>
                </a:cubicBezTo>
              </a:path>
              <a:path w="43200" h="43200" stroke="0" extrusionOk="0">
                <a:moveTo>
                  <a:pt x="21600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626"/>
                  <a:pt x="8227" y="1397"/>
                  <a:pt x="19128" y="141"/>
                </a:cubicBez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381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" name="Text Box 49"/>
          <p:cNvSpPr txBox="1">
            <a:spLocks noChangeArrowheads="1"/>
          </p:cNvSpPr>
          <p:nvPr/>
        </p:nvSpPr>
        <p:spPr bwMode="auto">
          <a:xfrm>
            <a:off x="7242175" y="901700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600" i="1" dirty="0">
                <a:solidFill>
                  <a:srgbClr val="3E3D2A"/>
                </a:solidFill>
              </a:rPr>
              <a:t>1841</a:t>
            </a:r>
          </a:p>
        </p:txBody>
      </p:sp>
      <p:sp>
        <p:nvSpPr>
          <p:cNvPr id="36" name="Line 50"/>
          <p:cNvSpPr>
            <a:spLocks noChangeShapeType="1"/>
          </p:cNvSpPr>
          <p:nvPr/>
        </p:nvSpPr>
        <p:spPr bwMode="auto">
          <a:xfrm>
            <a:off x="7598484" y="1208087"/>
            <a:ext cx="0" cy="138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med"/>
          </a:ln>
          <a:effectLst>
            <a:outerShdw blurRad="381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37" name="Connecteur droit avec flèche 36"/>
          <p:cNvCxnSpPr/>
          <p:nvPr/>
        </p:nvCxnSpPr>
        <p:spPr bwMode="auto">
          <a:xfrm>
            <a:off x="4869180" y="3783173"/>
            <a:ext cx="1620837" cy="209211"/>
          </a:xfrm>
          <a:prstGeom prst="straightConnector1">
            <a:avLst/>
          </a:prstGeom>
          <a:noFill/>
          <a:ln w="28575" cap="flat">
            <a:solidFill>
              <a:srgbClr val="C00000"/>
            </a:solidFill>
            <a:prstDash val="solid"/>
            <a:miter lim="400000"/>
            <a:headEnd type="triangle" w="med" len="lg"/>
            <a:tailEnd type="none" w="med" len="med"/>
          </a:ln>
          <a:effectLst>
            <a:outerShdw blurRad="50800" dist="50800" dir="3000000" algn="ctr" rotWithShape="0">
              <a:schemeClr val="tx1">
                <a:alpha val="91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Connecteur droit avec flèche 37"/>
          <p:cNvCxnSpPr/>
          <p:nvPr/>
        </p:nvCxnSpPr>
        <p:spPr bwMode="auto">
          <a:xfrm>
            <a:off x="4924312" y="3639317"/>
            <a:ext cx="1565705" cy="353067"/>
          </a:xfrm>
          <a:prstGeom prst="straightConnector1">
            <a:avLst/>
          </a:prstGeom>
          <a:noFill/>
          <a:ln w="28575" cap="flat">
            <a:solidFill>
              <a:srgbClr val="C00000"/>
            </a:solidFill>
            <a:prstDash val="solid"/>
            <a:miter lim="400000"/>
            <a:headEnd type="triangle" w="med" len="lg"/>
            <a:tailEnd type="none" w="med" len="med"/>
          </a:ln>
          <a:effectLst>
            <a:outerShdw blurRad="50800" dist="50800" dir="3000000" algn="ctr" rotWithShape="0">
              <a:schemeClr val="tx1">
                <a:alpha val="91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862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4256</TotalTime>
  <Words>335</Words>
  <Application>Microsoft Office PowerPoint</Application>
  <PresentationFormat>Affichage à l'écran (4:3)</PresentationFormat>
  <Paragraphs>49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Gill Sans Light</vt:lpstr>
      <vt:lpstr>Showroom</vt:lpstr>
      <vt:lpstr>Présentation PowerPoint</vt:lpstr>
      <vt:lpstr>Présentation PowerPoint</vt:lpstr>
      <vt:lpstr>Présentation PowerPoint</vt:lpstr>
      <vt:lpstr>Présentation PowerPoint</vt:lpstr>
    </vt:vector>
  </TitlesOfParts>
  <Company>MAP (UMR 3495 CNRS/MCC)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Jean-Yves Blaise</dc:creator>
  <cp:lastModifiedBy>jyb</cp:lastModifiedBy>
  <cp:revision>660</cp:revision>
  <dcterms:created xsi:type="dcterms:W3CDTF">2014-07-04T08:23:44Z</dcterms:created>
  <dcterms:modified xsi:type="dcterms:W3CDTF">2021-11-20T17:44:03Z</dcterms:modified>
</cp:coreProperties>
</file>