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61" r:id="rId2"/>
    <p:sldId id="263" r:id="rId3"/>
    <p:sldId id="262" r:id="rId4"/>
    <p:sldId id="264" r:id="rId5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9pPr>
  </p:defaultTextStyle>
  <p:extLst>
    <p:ext uri="{EFAFB233-063F-42B5-8137-9DF3F51BA10A}">
      <p15:sldGuideLst xmlns:p15="http://schemas.microsoft.com/office/powerpoint/2012/main">
        <p15:guide id="1" orient="horz" pos="2153">
          <p15:clr>
            <a:srgbClr val="A4A3A4"/>
          </p15:clr>
        </p15:guide>
        <p15:guide id="2" pos="4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585650"/>
    <a:srgbClr val="A40202"/>
    <a:srgbClr val="080808"/>
    <a:srgbClr val="3A6B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7" autoAdjust="0"/>
    <p:restoredTop sz="98378" autoAdjust="0"/>
  </p:normalViewPr>
  <p:slideViewPr>
    <p:cSldViewPr snapToGrid="0">
      <p:cViewPr varScale="1">
        <p:scale>
          <a:sx n="79" d="100"/>
          <a:sy n="79" d="100"/>
        </p:scale>
        <p:origin x="1210" y="82"/>
      </p:cViewPr>
      <p:guideLst>
        <p:guide orient="horz" pos="2153"/>
        <p:guide pos="4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92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fld id="{DA05FC9E-4FA5-4DA6-9E08-81F53D1F2CEF}" type="datetimeFigureOut">
              <a:rPr lang="fr-FR" altLang="fr-FR"/>
              <a:pPr>
                <a:defRPr/>
              </a:pPr>
              <a:t>20/11/2021</a:t>
            </a:fld>
            <a:endParaRPr lang="fr-FR" altLang="fr-F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31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31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fld id="{A6949904-67F6-4984-919B-90CD560653E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303085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1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2508582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2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984201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3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978032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4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1780623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250032" y="1437680"/>
            <a:ext cx="8643938" cy="2277070"/>
          </a:xfrm>
          <a:prstGeom prst="rect">
            <a:avLst/>
          </a:prstGeom>
        </p:spPr>
        <p:txBody>
          <a:bodyPr anchor="b"/>
          <a:lstStyle/>
          <a:p>
            <a:pPr lvl="0"/>
            <a:r>
              <a:rPr/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250032" y="3705820"/>
            <a:ext cx="8643938" cy="910828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1pPr>
            <a:lvl2pPr marL="0" indent="16072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2pPr>
            <a:lvl3pPr marL="0" indent="32144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3pPr>
            <a:lvl4pPr marL="0" indent="48216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4pPr>
            <a:lvl5pPr marL="0" indent="642882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92556899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42094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8643464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353496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250032" y="2286000"/>
            <a:ext cx="8643938" cy="2277070"/>
          </a:xfrm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1156992229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250031" y="714375"/>
            <a:ext cx="4143375" cy="2732484"/>
          </a:xfrm>
          <a:prstGeom prst="rect">
            <a:avLst/>
          </a:prstGeom>
        </p:spPr>
        <p:txBody>
          <a:bodyPr anchor="b"/>
          <a:lstStyle/>
          <a:p>
            <a:pPr lvl="0"/>
            <a:r>
              <a:rPr/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250031" y="3437931"/>
            <a:ext cx="4143375" cy="2732484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1pPr>
            <a:lvl2pPr marL="0" indent="16072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2pPr>
            <a:lvl3pPr marL="0" indent="32144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3pPr>
            <a:lvl4pPr marL="0" indent="48216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4pPr>
            <a:lvl5pPr marL="0" indent="642882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03190918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61602529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38625505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250031" y="1919884"/>
            <a:ext cx="4143375" cy="4429125"/>
          </a:xfrm>
          <a:prstGeom prst="rect">
            <a:avLst/>
          </a:prstGeom>
        </p:spPr>
        <p:txBody>
          <a:bodyPr/>
          <a:lstStyle>
            <a:lvl1pPr marL="303583" indent="-303583">
              <a:lnSpc>
                <a:spcPct val="100000"/>
              </a:lnSpc>
              <a:spcBef>
                <a:spcPts val="2672"/>
              </a:spcBef>
              <a:defRPr sz="2700"/>
            </a:lvl1pPr>
            <a:lvl2pPr marL="607166" indent="-303583">
              <a:lnSpc>
                <a:spcPct val="100000"/>
              </a:lnSpc>
              <a:spcBef>
                <a:spcPts val="2672"/>
              </a:spcBef>
              <a:defRPr sz="2700"/>
            </a:lvl2pPr>
            <a:lvl3pPr marL="910749" indent="-303583">
              <a:lnSpc>
                <a:spcPct val="100000"/>
              </a:lnSpc>
              <a:spcBef>
                <a:spcPts val="2672"/>
              </a:spcBef>
              <a:defRPr sz="2700"/>
            </a:lvl3pPr>
            <a:lvl4pPr marL="1214332" indent="-303583">
              <a:lnSpc>
                <a:spcPct val="100000"/>
              </a:lnSpc>
              <a:spcBef>
                <a:spcPts val="2672"/>
              </a:spcBef>
              <a:defRPr sz="2700"/>
            </a:lvl4pPr>
            <a:lvl5pPr marL="1517916" indent="-303583">
              <a:lnSpc>
                <a:spcPct val="100000"/>
              </a:lnSpc>
              <a:spcBef>
                <a:spcPts val="2672"/>
              </a:spcBef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299834972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535781" y="535781"/>
            <a:ext cx="8063508" cy="5777508"/>
          </a:xfrm>
          <a:prstGeom prst="rect">
            <a:avLst/>
          </a:prstGeom>
        </p:spPr>
        <p:txBody>
          <a:bodyPr/>
          <a:lstStyle/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601646272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423014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834977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250825" y="179388"/>
            <a:ext cx="8643938" cy="1714500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0" tIns="0" rIns="0" bIns="0" anchor="ctr">
            <a:normAutofit/>
          </a:bodyPr>
          <a:lstStyle/>
          <a:p>
            <a:pPr lvl="0"/>
            <a:r>
              <a:rPr/>
              <a:t>Title Text</a:t>
            </a:r>
          </a:p>
        </p:txBody>
      </p:sp>
      <p:sp>
        <p:nvSpPr>
          <p:cNvPr id="1027" name="Shape 3"/>
          <p:cNvSpPr>
            <a:spLocks noGrp="1"/>
          </p:cNvSpPr>
          <p:nvPr>
            <p:ph type="body" idx="1"/>
          </p:nvPr>
        </p:nvSpPr>
        <p:spPr bwMode="auto">
          <a:xfrm>
            <a:off x="250825" y="1919288"/>
            <a:ext cx="8643938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>
                <a:sym typeface="Gill Sans Light"/>
              </a:rPr>
              <a:t>Body Level One</a:t>
            </a:r>
          </a:p>
          <a:p>
            <a:pPr lvl="1"/>
            <a:r>
              <a:rPr lang="fr-FR" altLang="fr-FR" smtClean="0">
                <a:sym typeface="Gill Sans Light"/>
              </a:rPr>
              <a:t>Body Level Two</a:t>
            </a:r>
          </a:p>
          <a:p>
            <a:pPr lvl="2"/>
            <a:r>
              <a:rPr lang="fr-FR" altLang="fr-FR" smtClean="0">
                <a:sym typeface="Gill Sans Light"/>
              </a:rPr>
              <a:t>Body Level Three</a:t>
            </a:r>
          </a:p>
          <a:p>
            <a:pPr lvl="3"/>
            <a:r>
              <a:rPr lang="fr-FR" altLang="fr-FR" smtClean="0">
                <a:sym typeface="Gill Sans Light"/>
              </a:rPr>
              <a:t>Body Level Four</a:t>
            </a:r>
          </a:p>
          <a:p>
            <a:pPr lvl="4"/>
            <a:r>
              <a:rPr lang="fr-FR" altLang="fr-FR" smtClean="0">
                <a:sym typeface="Gill Sans Light"/>
              </a:rP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/>
  <p:txStyles>
    <p:titleStyle>
      <a:lvl1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1pPr>
      <a:lvl2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2pPr>
      <a:lvl3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3pPr>
      <a:lvl4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4pPr>
      <a:lvl5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5pPr>
      <a:lvl6pPr indent="803602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6pPr>
      <a:lvl7pPr indent="964323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7pPr>
      <a:lvl8pPr indent="1125044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8pPr>
      <a:lvl9pPr indent="1285763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9pPr>
    </p:titleStyle>
    <p:bodyStyle>
      <a:lvl1pPr marL="365125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1pPr>
      <a:lvl2pPr marL="731838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2pPr>
      <a:lvl3pPr marL="1096963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3pPr>
      <a:lvl4pPr marL="1463675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4pPr>
      <a:lvl5pPr marL="1830388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5pPr>
      <a:lvl6pPr marL="2196513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6pPr>
      <a:lvl7pPr marL="2562598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7pPr>
      <a:lvl8pPr marL="2928683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8pPr>
      <a:lvl9pPr marL="3294769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9pPr>
    </p:bodyStyle>
    <p:otherStyle>
      <a:lvl1pPr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1pPr>
      <a:lvl2pPr indent="160721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2pPr>
      <a:lvl3pPr indent="321440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3pPr>
      <a:lvl4pPr indent="482161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4pPr>
      <a:lvl5pPr indent="642882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5pPr>
      <a:lvl6pPr indent="803602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6pPr>
      <a:lvl7pPr indent="964323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7pPr>
      <a:lvl8pPr indent="1125044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8pPr>
      <a:lvl9pPr indent="1285763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7"/>
          <p:cNvSpPr txBox="1">
            <a:spLocks noChangeArrowheads="1"/>
          </p:cNvSpPr>
          <p:nvPr/>
        </p:nvSpPr>
        <p:spPr bwMode="auto">
          <a:xfrm>
            <a:off x="0" y="4898816"/>
            <a:ext cx="4921321" cy="1538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r>
              <a:rPr lang="en-GB" altLang="fr-FR" sz="1200" dirty="0" smtClean="0">
                <a:latin typeface="Calibri" panose="020F0502020204030204" pitchFamily="34" charset="0"/>
              </a:rPr>
              <a:t>Crude birth rate*, multiple view (cartography + distribution plot). </a:t>
            </a:r>
          </a:p>
          <a:p>
            <a:pPr eaLnBrk="1" hangingPunct="1"/>
            <a:r>
              <a:rPr lang="en-GB" altLang="fr-FR" sz="1200" dirty="0" smtClean="0">
                <a:latin typeface="Calibri" panose="020F0502020204030204" pitchFamily="34" charset="0"/>
              </a:rPr>
              <a:t>Data per region.</a:t>
            </a:r>
          </a:p>
          <a:p>
            <a:pPr eaLnBrk="1" hangingPunct="1"/>
            <a:endParaRPr lang="en-GB" altLang="fr-FR" sz="12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en-GB" altLang="fr-FR" sz="1200" dirty="0" smtClean="0">
                <a:latin typeface="Calibri" panose="020F0502020204030204" pitchFamily="34" charset="0"/>
              </a:rPr>
              <a:t>*The crude birth rate is the number of live births occurring among the population of a given geographical area during a given year, per 1,000 mid-year total population of the given geographical area during the same year. </a:t>
            </a:r>
          </a:p>
          <a:p>
            <a:pPr eaLnBrk="1" hangingPunct="1"/>
            <a:endParaRPr lang="en-GB" altLang="fr-FR" sz="12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en-GB" altLang="fr-FR" sz="1000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rPr>
              <a:t>Source: OCDE glossary of statistical terms &lt;</a:t>
            </a:r>
            <a:r>
              <a:rPr lang="en-GB" altLang="fr-FR" sz="900" i="1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rPr>
              <a:t>https://stats.oecd.org/glossary/detail.asp?ID=490</a:t>
            </a:r>
            <a:r>
              <a:rPr lang="en-GB" altLang="fr-FR" sz="1000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rPr>
              <a:t>&gt;</a:t>
            </a:r>
            <a:endParaRPr lang="en-GB" altLang="fr-FR" sz="100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4779305" y="5184438"/>
            <a:ext cx="4382035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GB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Eurostat  Regional Statistics Illustrated</a:t>
            </a:r>
          </a:p>
          <a:p>
            <a:pPr algn="r"/>
            <a:r>
              <a:rPr lang="en-GB" altLang="fr-FR" sz="16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NComVA</a:t>
            </a:r>
            <a:r>
              <a:rPr lang="en-GB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</a:t>
            </a:r>
            <a:r>
              <a:rPr lang="en-GB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(2018</a:t>
            </a:r>
            <a:r>
              <a:rPr lang="en-GB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) </a:t>
            </a:r>
          </a:p>
          <a:p>
            <a:pPr algn="r"/>
            <a:endParaRPr lang="fr-FR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  <a:p>
            <a:pPr algn="r"/>
            <a:r>
              <a:rPr lang="fr-FR" altLang="fr-FR" sz="1000" i="1" dirty="0" smtClean="0">
                <a:solidFill>
                  <a:srgbClr val="727A8B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&lt;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http://epp.eurostat.ec.europa.eu/cache/RSI/&gt;</a:t>
            </a:r>
          </a:p>
          <a:p>
            <a:pPr algn="r"/>
            <a:r>
              <a:rPr lang="en-GB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&lt;http://ec.europa.eu/eurostat/cache/RCI/#?vis=nuts2.demography&amp;lang=en&gt;</a:t>
            </a:r>
          </a:p>
          <a:p>
            <a:pPr algn="r"/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&lt;http://ncva.itn.liu.se/research?l=en&gt;</a:t>
            </a:r>
            <a:endParaRPr lang="en-GB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pPr algn="r"/>
            <a:endParaRPr lang="en-GB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</p:txBody>
      </p:sp>
      <p:pic>
        <p:nvPicPr>
          <p:cNvPr id="10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8613"/>
            <a:ext cx="9144000" cy="460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3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87664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4779305" y="5184438"/>
            <a:ext cx="4382035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GB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Eurostat  Regional Statistics Illustrated</a:t>
            </a:r>
          </a:p>
          <a:p>
            <a:pPr algn="r"/>
            <a:r>
              <a:rPr lang="en-GB" altLang="fr-FR" sz="16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NComVA</a:t>
            </a:r>
            <a:r>
              <a:rPr lang="en-GB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</a:t>
            </a:r>
            <a:r>
              <a:rPr lang="en-GB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(2018</a:t>
            </a:r>
            <a:r>
              <a:rPr lang="en-GB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) </a:t>
            </a:r>
          </a:p>
          <a:p>
            <a:pPr algn="r"/>
            <a:endParaRPr lang="fr-FR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  <a:p>
            <a:pPr algn="r"/>
            <a:r>
              <a:rPr lang="fr-FR" altLang="fr-FR" sz="1000" i="1" dirty="0" smtClean="0">
                <a:solidFill>
                  <a:srgbClr val="727A8B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&lt;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http://epp.eurostat.ec.europa.eu/cache/RSI/&gt;</a:t>
            </a:r>
          </a:p>
          <a:p>
            <a:pPr algn="r"/>
            <a:r>
              <a:rPr lang="en-GB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&lt;http://ec.europa.eu/eurostat/cache/RCI/#?vis=nuts2.demography&amp;lang=en&gt;</a:t>
            </a:r>
          </a:p>
          <a:p>
            <a:pPr algn="r"/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&lt;http://ncva.itn.liu.se/research?l=en&gt;</a:t>
            </a:r>
            <a:endParaRPr lang="en-GB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pPr algn="r"/>
            <a:endParaRPr lang="en-GB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</p:txBody>
      </p:sp>
      <p:pic>
        <p:nvPicPr>
          <p:cNvPr id="10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8613"/>
            <a:ext cx="9144000" cy="460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4478779" y="679494"/>
            <a:ext cx="4382035" cy="461665"/>
          </a:xfrm>
          <a:prstGeom prst="rect">
            <a:avLst/>
          </a:prstGeom>
          <a:solidFill>
            <a:srgbClr val="FFFFFF">
              <a:alpha val="74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GB" altLang="fr-FR" sz="12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Statistiques</a:t>
            </a:r>
            <a:r>
              <a:rPr lang="en-GB" altLang="fr-FR" sz="12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“par </a:t>
            </a:r>
            <a:r>
              <a:rPr lang="en-GB" altLang="fr-FR" sz="12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régions</a:t>
            </a:r>
            <a:r>
              <a:rPr lang="en-GB" altLang="fr-FR" sz="12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”</a:t>
            </a:r>
          </a:p>
          <a:p>
            <a:pPr algn="r"/>
            <a:r>
              <a:rPr lang="en-GB" altLang="fr-FR" sz="12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&gt; Observer la </a:t>
            </a:r>
            <a:r>
              <a:rPr lang="en-GB" altLang="fr-FR" sz="12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variabilité</a:t>
            </a:r>
            <a:r>
              <a:rPr lang="en-GB" altLang="fr-FR" sz="12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de </a:t>
            </a:r>
            <a:r>
              <a:rPr lang="en-GB" altLang="fr-FR" sz="12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leurs</a:t>
            </a:r>
            <a:r>
              <a:rPr lang="en-GB" altLang="fr-FR" sz="12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surfaces</a:t>
            </a:r>
            <a:endParaRPr lang="en-GB" altLang="fr-FR" sz="1200" i="1" dirty="0" smtClean="0">
              <a:solidFill>
                <a:srgbClr val="3E3D2A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4478779" y="1473336"/>
            <a:ext cx="4382035" cy="461665"/>
          </a:xfrm>
          <a:prstGeom prst="rect">
            <a:avLst/>
          </a:prstGeom>
          <a:solidFill>
            <a:srgbClr val="FFFFFF">
              <a:alpha val="74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GB" altLang="fr-FR" sz="12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France, </a:t>
            </a:r>
            <a:r>
              <a:rPr lang="en-GB" altLang="fr-FR" sz="12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Espagne</a:t>
            </a:r>
            <a:r>
              <a:rPr lang="en-GB" altLang="fr-FR" sz="12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, </a:t>
            </a:r>
            <a:r>
              <a:rPr lang="en-GB" altLang="fr-FR" sz="12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valeurs</a:t>
            </a:r>
            <a:r>
              <a:rPr lang="en-GB" altLang="fr-FR" sz="12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</a:t>
            </a:r>
            <a:r>
              <a:rPr lang="en-GB" altLang="fr-FR" sz="12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divergentes</a:t>
            </a:r>
            <a:r>
              <a:rPr lang="en-GB" altLang="fr-FR" sz="12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</a:t>
            </a:r>
            <a:r>
              <a:rPr lang="en-GB" altLang="fr-FR" sz="12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mais</a:t>
            </a:r>
            <a:r>
              <a:rPr lang="en-GB" altLang="fr-FR" sz="12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</a:t>
            </a:r>
            <a:r>
              <a:rPr lang="en-GB" altLang="fr-FR" sz="12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même</a:t>
            </a:r>
            <a:r>
              <a:rPr lang="en-GB" altLang="fr-FR" sz="12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</a:t>
            </a:r>
            <a:r>
              <a:rPr lang="en-GB" altLang="fr-FR" sz="12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tendance</a:t>
            </a:r>
            <a:r>
              <a:rPr lang="en-GB" altLang="fr-FR" sz="12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à des </a:t>
            </a:r>
            <a:r>
              <a:rPr lang="en-GB" altLang="fr-FR" sz="12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constrastes</a:t>
            </a:r>
            <a:r>
              <a:rPr lang="en-GB" altLang="fr-FR" sz="12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entre regions (</a:t>
            </a:r>
            <a:r>
              <a:rPr lang="en-GB" altLang="fr-FR" sz="12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répartition</a:t>
            </a:r>
            <a:r>
              <a:rPr lang="en-GB" altLang="fr-FR" sz="12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“</a:t>
            </a:r>
            <a:r>
              <a:rPr lang="en-GB" altLang="fr-FR" sz="12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étirée</a:t>
            </a:r>
            <a:r>
              <a:rPr lang="en-GB" altLang="fr-FR" sz="12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” des points)</a:t>
            </a:r>
            <a:endParaRPr lang="en-GB" altLang="fr-FR" sz="1200" i="1" dirty="0" smtClean="0">
              <a:solidFill>
                <a:srgbClr val="3E3D2A"/>
              </a:solidFill>
              <a:latin typeface="Calibri" panose="020F0502020204030204" pitchFamily="34" charset="0"/>
            </a:endParaRPr>
          </a:p>
        </p:txBody>
      </p:sp>
      <p:cxnSp>
        <p:nvCxnSpPr>
          <p:cNvPr id="3" name="Connecteur droit 2"/>
          <p:cNvCxnSpPr/>
          <p:nvPr/>
        </p:nvCxnSpPr>
        <p:spPr>
          <a:xfrm>
            <a:off x="5537518" y="3511984"/>
            <a:ext cx="3063240" cy="0"/>
          </a:xfrm>
          <a:prstGeom prst="line">
            <a:avLst/>
          </a:prstGeom>
          <a:solidFill>
            <a:srgbClr val="FFFFFF">
              <a:alpha val="0"/>
            </a:srgbClr>
          </a:solidFill>
          <a:ln w="12700" cap="flat">
            <a:solidFill>
              <a:srgbClr val="C00000"/>
            </a:solidFill>
            <a:miter lim="400000"/>
            <a:headEnd type="arrow"/>
            <a:tailEnd type="arrow"/>
          </a:ln>
          <a:effectLst>
            <a:outerShdw blurRad="38100" dist="12700" dir="54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6" name="Connecteur droit 15"/>
          <p:cNvCxnSpPr/>
          <p:nvPr/>
        </p:nvCxnSpPr>
        <p:spPr>
          <a:xfrm>
            <a:off x="5270818" y="3275764"/>
            <a:ext cx="1168082" cy="0"/>
          </a:xfrm>
          <a:prstGeom prst="line">
            <a:avLst/>
          </a:prstGeom>
          <a:solidFill>
            <a:srgbClr val="FFFFFF">
              <a:alpha val="0"/>
            </a:srgbClr>
          </a:solidFill>
          <a:ln w="12700" cap="flat">
            <a:solidFill>
              <a:srgbClr val="C00000"/>
            </a:solidFill>
            <a:miter lim="400000"/>
            <a:headEnd type="arrow"/>
            <a:tailEnd type="arrow"/>
          </a:ln>
          <a:effectLst>
            <a:outerShdw blurRad="38100" dist="12700" dir="54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0" y="4898816"/>
            <a:ext cx="4921321" cy="1538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r>
              <a:rPr lang="en-GB" altLang="fr-FR" sz="1200" dirty="0" smtClean="0">
                <a:latin typeface="Calibri" panose="020F0502020204030204" pitchFamily="34" charset="0"/>
              </a:rPr>
              <a:t>Crude birth rate*, multiple view (cartography + distribution plot). </a:t>
            </a:r>
          </a:p>
          <a:p>
            <a:pPr eaLnBrk="1" hangingPunct="1"/>
            <a:r>
              <a:rPr lang="en-GB" altLang="fr-FR" sz="1200" dirty="0" smtClean="0">
                <a:latin typeface="Calibri" panose="020F0502020204030204" pitchFamily="34" charset="0"/>
              </a:rPr>
              <a:t>Data per region.</a:t>
            </a:r>
          </a:p>
          <a:p>
            <a:pPr eaLnBrk="1" hangingPunct="1"/>
            <a:endParaRPr lang="en-GB" altLang="fr-FR" sz="12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en-GB" altLang="fr-FR" sz="1200" dirty="0" smtClean="0">
                <a:latin typeface="Calibri" panose="020F0502020204030204" pitchFamily="34" charset="0"/>
              </a:rPr>
              <a:t>*The crude birth rate is the number of live births occurring among the population of a given geographical area during a given year, per 1,000 mid-year total population of the given geographical area during the same year. </a:t>
            </a:r>
          </a:p>
          <a:p>
            <a:pPr eaLnBrk="1" hangingPunct="1"/>
            <a:endParaRPr lang="en-GB" altLang="fr-FR" sz="12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en-GB" altLang="fr-FR" sz="1000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rPr>
              <a:t>Source: OCDE glossary of statistical terms &lt;</a:t>
            </a:r>
            <a:r>
              <a:rPr lang="en-GB" altLang="fr-FR" sz="900" i="1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rPr>
              <a:t>https://stats.oecd.org/glossary/detail.asp?ID=490</a:t>
            </a:r>
            <a:r>
              <a:rPr lang="en-GB" altLang="fr-FR" sz="1000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rPr>
              <a:t>&gt;</a:t>
            </a:r>
            <a:endParaRPr lang="en-GB" altLang="fr-FR" sz="100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9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20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21" name="Image 20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8301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pic>
        <p:nvPicPr>
          <p:cNvPr id="11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9088"/>
            <a:ext cx="9144000" cy="460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4779305" y="5184438"/>
            <a:ext cx="4382035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GB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Eurostat  Regional Statistics Illustrated</a:t>
            </a:r>
          </a:p>
          <a:p>
            <a:pPr algn="r"/>
            <a:r>
              <a:rPr lang="en-GB" altLang="fr-FR" sz="16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NComVA</a:t>
            </a:r>
            <a:r>
              <a:rPr lang="en-GB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</a:t>
            </a:r>
            <a:r>
              <a:rPr lang="en-GB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(2018</a:t>
            </a:r>
            <a:r>
              <a:rPr lang="en-GB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) </a:t>
            </a:r>
          </a:p>
          <a:p>
            <a:pPr algn="r"/>
            <a:endParaRPr lang="fr-FR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  <a:p>
            <a:pPr algn="r"/>
            <a:r>
              <a:rPr lang="fr-FR" altLang="fr-FR" sz="1000" i="1" dirty="0" smtClean="0">
                <a:solidFill>
                  <a:srgbClr val="727A8B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&lt;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http://epp.eurostat.ec.europa.eu/cache/RSI/&gt;</a:t>
            </a:r>
          </a:p>
          <a:p>
            <a:pPr algn="r"/>
            <a:r>
              <a:rPr lang="en-GB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&lt;http://ec.europa.eu/eurostat/cache/RCI/#?vis=nuts2.demography&amp;lang=en&gt;</a:t>
            </a:r>
          </a:p>
          <a:p>
            <a:pPr algn="r"/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&lt;http://ncva.itn.liu.se/research?l=en&gt;</a:t>
            </a:r>
            <a:endParaRPr lang="en-GB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pPr algn="r"/>
            <a:endParaRPr lang="en-GB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</p:txBody>
      </p:sp>
      <p:sp>
        <p:nvSpPr>
          <p:cNvPr id="2" name="Ellipse 1"/>
          <p:cNvSpPr/>
          <p:nvPr/>
        </p:nvSpPr>
        <p:spPr>
          <a:xfrm>
            <a:off x="5483840" y="3365846"/>
            <a:ext cx="119974" cy="119974"/>
          </a:xfrm>
          <a:prstGeom prst="ellipse">
            <a:avLst/>
          </a:prstGeom>
          <a:solidFill>
            <a:srgbClr val="FFFFFF">
              <a:alpha val="0"/>
            </a:srgbClr>
          </a:solidFill>
          <a:ln w="25400" cap="flat">
            <a:solidFill>
              <a:srgbClr val="C00000"/>
            </a:solidFill>
            <a:miter lim="400000"/>
          </a:ln>
          <a:effectLst>
            <a:outerShdw blurRad="38100" dist="12700" dir="54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3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4921321" y="1196337"/>
            <a:ext cx="3939493" cy="461665"/>
          </a:xfrm>
          <a:prstGeom prst="rect">
            <a:avLst/>
          </a:prstGeom>
          <a:solidFill>
            <a:srgbClr val="FFFFFF">
              <a:alpha val="74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GB" altLang="fr-FR" sz="12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France,</a:t>
            </a:r>
          </a:p>
          <a:p>
            <a:pPr algn="r"/>
            <a:r>
              <a:rPr lang="en-GB" altLang="fr-FR" sz="12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Identification / localisation du </a:t>
            </a:r>
            <a:r>
              <a:rPr lang="en-GB" altLang="fr-FR" sz="1200" i="1" dirty="0" err="1">
                <a:solidFill>
                  <a:srgbClr val="3E3D2A"/>
                </a:solidFill>
                <a:latin typeface="Calibri" panose="020F0502020204030204" pitchFamily="34" charset="0"/>
              </a:rPr>
              <a:t>t</a:t>
            </a:r>
            <a:r>
              <a:rPr lang="en-GB" altLang="fr-FR" sz="12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aux</a:t>
            </a:r>
            <a:r>
              <a:rPr lang="en-GB" altLang="fr-FR" sz="12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le plus </a:t>
            </a:r>
            <a:r>
              <a:rPr lang="en-GB" altLang="fr-FR" sz="12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faible</a:t>
            </a:r>
            <a:r>
              <a:rPr lang="en-GB" altLang="fr-FR" sz="12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15" name="Ellipse 14"/>
          <p:cNvSpPr/>
          <p:nvPr/>
        </p:nvSpPr>
        <p:spPr>
          <a:xfrm>
            <a:off x="8525744" y="3365846"/>
            <a:ext cx="119974" cy="119974"/>
          </a:xfrm>
          <a:prstGeom prst="ellipse">
            <a:avLst/>
          </a:prstGeom>
          <a:solidFill>
            <a:srgbClr val="FFFFFF">
              <a:alpha val="0"/>
            </a:srgbClr>
          </a:solidFill>
          <a:ln w="25400" cap="flat">
            <a:solidFill>
              <a:srgbClr val="C00000"/>
            </a:solidFill>
            <a:miter lim="400000"/>
          </a:ln>
          <a:effectLst>
            <a:outerShdw blurRad="38100" dist="12700" dir="54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3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Gill Sans Light"/>
            </a:endParaRPr>
          </a:p>
        </p:txBody>
      </p:sp>
      <p:cxnSp>
        <p:nvCxnSpPr>
          <p:cNvPr id="17" name="Connecteur droit avec flèche 21"/>
          <p:cNvCxnSpPr>
            <a:cxnSpLocks noChangeShapeType="1"/>
          </p:cNvCxnSpPr>
          <p:nvPr/>
        </p:nvCxnSpPr>
        <p:spPr bwMode="auto">
          <a:xfrm>
            <a:off x="925132" y="3618738"/>
            <a:ext cx="576262" cy="0"/>
          </a:xfrm>
          <a:prstGeom prst="straightConnector1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ffectLst>
            <a:outerShdw blurRad="38100" dist="63500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Connecteur droit avec flèche 21"/>
          <p:cNvCxnSpPr>
            <a:cxnSpLocks noChangeShapeType="1"/>
          </p:cNvCxnSpPr>
          <p:nvPr/>
        </p:nvCxnSpPr>
        <p:spPr bwMode="auto">
          <a:xfrm>
            <a:off x="4779305" y="3429762"/>
            <a:ext cx="576262" cy="0"/>
          </a:xfrm>
          <a:prstGeom prst="straightConnector1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ffectLst>
            <a:outerShdw blurRad="38100" dist="63500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" name="Text Box 17"/>
          <p:cNvSpPr txBox="1">
            <a:spLocks noChangeArrowheads="1"/>
          </p:cNvSpPr>
          <p:nvPr/>
        </p:nvSpPr>
        <p:spPr bwMode="auto">
          <a:xfrm>
            <a:off x="0" y="4898816"/>
            <a:ext cx="4921321" cy="1538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r>
              <a:rPr lang="en-GB" altLang="fr-FR" sz="1200" dirty="0" smtClean="0">
                <a:latin typeface="Calibri" panose="020F0502020204030204" pitchFamily="34" charset="0"/>
              </a:rPr>
              <a:t>Crude birth rate*, multiple view (cartography + distribution plot). </a:t>
            </a:r>
          </a:p>
          <a:p>
            <a:pPr eaLnBrk="1" hangingPunct="1"/>
            <a:r>
              <a:rPr lang="en-GB" altLang="fr-FR" sz="1200" dirty="0" smtClean="0">
                <a:latin typeface="Calibri" panose="020F0502020204030204" pitchFamily="34" charset="0"/>
              </a:rPr>
              <a:t>Data per region.</a:t>
            </a:r>
          </a:p>
          <a:p>
            <a:pPr eaLnBrk="1" hangingPunct="1"/>
            <a:endParaRPr lang="en-GB" altLang="fr-FR" sz="12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en-GB" altLang="fr-FR" sz="1200" dirty="0" smtClean="0">
                <a:latin typeface="Calibri" panose="020F0502020204030204" pitchFamily="34" charset="0"/>
              </a:rPr>
              <a:t>*The crude birth rate is the number of live births occurring among the population of a given geographical area during a given year, per 1,000 mid-year total population of the given geographical area during the same year. </a:t>
            </a:r>
          </a:p>
          <a:p>
            <a:pPr eaLnBrk="1" hangingPunct="1"/>
            <a:endParaRPr lang="en-GB" altLang="fr-FR" sz="12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en-GB" altLang="fr-FR" sz="1000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rPr>
              <a:t>Source: OCDE glossary of statistical terms &lt;</a:t>
            </a:r>
            <a:r>
              <a:rPr lang="en-GB" altLang="fr-FR" sz="900" i="1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rPr>
              <a:t>https://stats.oecd.org/glossary/detail.asp?ID=490</a:t>
            </a:r>
            <a:r>
              <a:rPr lang="en-GB" altLang="fr-FR" sz="1000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rPr>
              <a:t>&gt;</a:t>
            </a:r>
            <a:endParaRPr lang="en-GB" altLang="fr-FR" sz="100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0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1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32" name="Image 3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904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1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5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100"/>
                            </p:stCondLst>
                            <p:childTnLst>
                              <p:par>
                                <p:cTn id="12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1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5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100"/>
                            </p:stCondLst>
                            <p:childTnLst>
                              <p:par>
                                <p:cTn id="24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  <p:bldP spid="15" grpId="0" animBg="1"/>
      <p:bldP spid="15" grpId="1" animBg="1"/>
      <p:bldP spid="15" grpId="2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pic>
        <p:nvPicPr>
          <p:cNvPr id="11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9088"/>
            <a:ext cx="9144000" cy="460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4779305" y="5184438"/>
            <a:ext cx="4382035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GB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Eurostat  Regional Statistics Illustrated</a:t>
            </a:r>
          </a:p>
          <a:p>
            <a:pPr algn="r"/>
            <a:r>
              <a:rPr lang="en-GB" altLang="fr-FR" sz="16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NComVA</a:t>
            </a:r>
            <a:r>
              <a:rPr lang="en-GB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</a:t>
            </a:r>
            <a:r>
              <a:rPr lang="en-GB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(2018</a:t>
            </a:r>
            <a:r>
              <a:rPr lang="en-GB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) </a:t>
            </a:r>
          </a:p>
          <a:p>
            <a:pPr algn="r"/>
            <a:endParaRPr lang="fr-FR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  <a:p>
            <a:pPr algn="r"/>
            <a:r>
              <a:rPr lang="fr-FR" altLang="fr-FR" sz="1000" i="1" dirty="0" smtClean="0">
                <a:solidFill>
                  <a:srgbClr val="727A8B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&lt;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http://epp.eurostat.ec.europa.eu/cache/RSI/&gt;</a:t>
            </a:r>
          </a:p>
          <a:p>
            <a:pPr algn="r"/>
            <a:r>
              <a:rPr lang="en-GB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&lt;http://ec.europa.eu/eurostat/cache/RCI/#?vis=nuts2.demography&amp;lang=en&gt;</a:t>
            </a:r>
          </a:p>
          <a:p>
            <a:pPr algn="r"/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&lt;http://ncva.itn.liu.se/research?l=en&gt;</a:t>
            </a:r>
            <a:endParaRPr lang="en-GB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pPr algn="r"/>
            <a:endParaRPr lang="en-GB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</p:txBody>
      </p:sp>
      <p:sp>
        <p:nvSpPr>
          <p:cNvPr id="2" name="Ellipse 1"/>
          <p:cNvSpPr/>
          <p:nvPr/>
        </p:nvSpPr>
        <p:spPr>
          <a:xfrm>
            <a:off x="5438120" y="3358226"/>
            <a:ext cx="612160" cy="119974"/>
          </a:xfrm>
          <a:prstGeom prst="ellipse">
            <a:avLst/>
          </a:prstGeom>
          <a:solidFill>
            <a:srgbClr val="FFFFFF">
              <a:alpha val="0"/>
            </a:srgbClr>
          </a:solidFill>
          <a:ln w="25400" cap="flat">
            <a:solidFill>
              <a:srgbClr val="C00000"/>
            </a:solidFill>
            <a:miter lim="400000"/>
          </a:ln>
          <a:effectLst>
            <a:outerShdw blurRad="38100" dist="12700" dir="54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3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8525744" y="3365846"/>
            <a:ext cx="119974" cy="119974"/>
          </a:xfrm>
          <a:prstGeom prst="ellipse">
            <a:avLst/>
          </a:prstGeom>
          <a:solidFill>
            <a:srgbClr val="FFFFFF">
              <a:alpha val="0"/>
            </a:srgbClr>
          </a:solidFill>
          <a:ln w="25400" cap="flat">
            <a:solidFill>
              <a:srgbClr val="C00000"/>
            </a:solidFill>
            <a:miter lim="400000"/>
          </a:ln>
          <a:effectLst>
            <a:outerShdw blurRad="38100" dist="12700" dir="54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3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Gill Sans Light"/>
            </a:endParaRPr>
          </a:p>
        </p:txBody>
      </p:sp>
      <p:cxnSp>
        <p:nvCxnSpPr>
          <p:cNvPr id="19" name="Connecteur droit avec flèche 21"/>
          <p:cNvCxnSpPr>
            <a:cxnSpLocks noChangeShapeType="1"/>
          </p:cNvCxnSpPr>
          <p:nvPr/>
        </p:nvCxnSpPr>
        <p:spPr bwMode="auto">
          <a:xfrm flipV="1">
            <a:off x="8199120" y="3618738"/>
            <a:ext cx="326624" cy="646960"/>
          </a:xfrm>
          <a:prstGeom prst="straightConnector1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ffectLst>
            <a:outerShdw blurRad="38100" dist="63500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Connecteur droit avec flèche 21"/>
          <p:cNvCxnSpPr>
            <a:cxnSpLocks noChangeShapeType="1"/>
          </p:cNvCxnSpPr>
          <p:nvPr/>
        </p:nvCxnSpPr>
        <p:spPr bwMode="auto">
          <a:xfrm flipV="1">
            <a:off x="7043091" y="3485820"/>
            <a:ext cx="348309" cy="745617"/>
          </a:xfrm>
          <a:prstGeom prst="straightConnector1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ffectLst>
            <a:outerShdw blurRad="38100" dist="63500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Text Box 16"/>
          <p:cNvSpPr txBox="1">
            <a:spLocks noChangeArrowheads="1"/>
          </p:cNvSpPr>
          <p:nvPr/>
        </p:nvSpPr>
        <p:spPr bwMode="auto">
          <a:xfrm>
            <a:off x="4921321" y="4273635"/>
            <a:ext cx="3939493" cy="646331"/>
          </a:xfrm>
          <a:prstGeom prst="rect">
            <a:avLst/>
          </a:prstGeom>
          <a:solidFill>
            <a:srgbClr val="FFFFFF">
              <a:alpha val="74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GB" altLang="fr-FR" sz="12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France,</a:t>
            </a:r>
          </a:p>
          <a:p>
            <a:pPr algn="r"/>
            <a:r>
              <a:rPr lang="en-GB" altLang="fr-FR" sz="12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Des maxima </a:t>
            </a:r>
            <a:r>
              <a:rPr lang="en-GB" altLang="fr-FR" sz="12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trés</a:t>
            </a:r>
            <a:r>
              <a:rPr lang="en-GB" altLang="fr-FR" sz="12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</a:t>
            </a:r>
            <a:r>
              <a:rPr lang="en-GB" altLang="fr-FR" sz="12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divergents</a:t>
            </a:r>
            <a:r>
              <a:rPr lang="en-GB" altLang="fr-FR" sz="12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</a:t>
            </a:r>
            <a:r>
              <a:rPr lang="en-GB" altLang="fr-FR" sz="12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du “cluster” </a:t>
            </a:r>
            <a:r>
              <a:rPr lang="en-GB" altLang="fr-FR" sz="12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national, et </a:t>
            </a:r>
            <a:r>
              <a:rPr lang="en-GB" altLang="fr-FR" sz="12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trés</a:t>
            </a:r>
            <a:r>
              <a:rPr lang="en-GB" altLang="fr-FR" sz="12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</a:t>
            </a:r>
            <a:r>
              <a:rPr lang="en-GB" altLang="fr-FR" sz="12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supérieurs</a:t>
            </a:r>
            <a:r>
              <a:rPr lang="en-GB" altLang="fr-FR" sz="12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au </a:t>
            </a:r>
            <a:r>
              <a:rPr lang="en-GB" altLang="fr-FR" sz="12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reste</a:t>
            </a:r>
            <a:r>
              <a:rPr lang="en-GB" altLang="fr-FR" sz="12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des pays </a:t>
            </a:r>
            <a:r>
              <a:rPr lang="en-GB" altLang="fr-FR" sz="12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européens</a:t>
            </a:r>
            <a:r>
              <a:rPr lang="en-GB" altLang="fr-FR" sz="12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.  </a:t>
            </a:r>
            <a:endParaRPr lang="en-GB" altLang="fr-FR" sz="1200" i="1" dirty="0" smtClean="0">
              <a:solidFill>
                <a:srgbClr val="3E3D2A"/>
              </a:solidFill>
              <a:latin typeface="Calibri" panose="020F0502020204030204" pitchFamily="34" charset="0"/>
            </a:endParaRPr>
          </a:p>
        </p:txBody>
      </p:sp>
      <p:sp>
        <p:nvSpPr>
          <p:cNvPr id="20" name="Ellipse 19"/>
          <p:cNvSpPr/>
          <p:nvPr/>
        </p:nvSpPr>
        <p:spPr>
          <a:xfrm>
            <a:off x="5166360" y="2399009"/>
            <a:ext cx="1069012" cy="1874625"/>
          </a:xfrm>
          <a:prstGeom prst="ellipse">
            <a:avLst/>
          </a:prstGeom>
          <a:solidFill>
            <a:srgbClr val="FFFFFF">
              <a:alpha val="0"/>
            </a:srgbClr>
          </a:solidFill>
          <a:ln w="25400" cap="flat">
            <a:solidFill>
              <a:srgbClr val="C00000"/>
            </a:solidFill>
            <a:miter lim="400000"/>
          </a:ln>
          <a:effectLst>
            <a:outerShdw blurRad="38100" dist="12700" dir="54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3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23" name="Text Box 17"/>
          <p:cNvSpPr txBox="1">
            <a:spLocks noChangeArrowheads="1"/>
          </p:cNvSpPr>
          <p:nvPr/>
        </p:nvSpPr>
        <p:spPr bwMode="auto">
          <a:xfrm>
            <a:off x="0" y="4898816"/>
            <a:ext cx="4921321" cy="1538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r>
              <a:rPr lang="en-GB" altLang="fr-FR" sz="1200" dirty="0" smtClean="0">
                <a:latin typeface="Calibri" panose="020F0502020204030204" pitchFamily="34" charset="0"/>
              </a:rPr>
              <a:t>Crude birth rate*, multiple view (cartography + distribution plot). </a:t>
            </a:r>
          </a:p>
          <a:p>
            <a:pPr eaLnBrk="1" hangingPunct="1"/>
            <a:r>
              <a:rPr lang="en-GB" altLang="fr-FR" sz="1200" dirty="0" smtClean="0">
                <a:latin typeface="Calibri" panose="020F0502020204030204" pitchFamily="34" charset="0"/>
              </a:rPr>
              <a:t>Data per region.</a:t>
            </a:r>
          </a:p>
          <a:p>
            <a:pPr eaLnBrk="1" hangingPunct="1"/>
            <a:endParaRPr lang="en-GB" altLang="fr-FR" sz="12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en-GB" altLang="fr-FR" sz="1200" dirty="0" smtClean="0">
                <a:latin typeface="Calibri" panose="020F0502020204030204" pitchFamily="34" charset="0"/>
              </a:rPr>
              <a:t>*The crude birth rate is the number of live births occurring among the population of a given geographical area during a given year, per 1,000 mid-year total population of the given geographical area during the same year. </a:t>
            </a:r>
          </a:p>
          <a:p>
            <a:pPr eaLnBrk="1" hangingPunct="1"/>
            <a:endParaRPr lang="en-GB" altLang="fr-FR" sz="12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en-GB" altLang="fr-FR" sz="1000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rPr>
              <a:t>Source: OCDE glossary of statistical terms &lt;</a:t>
            </a:r>
            <a:r>
              <a:rPr lang="en-GB" altLang="fr-FR" sz="900" i="1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rPr>
              <a:t>https://stats.oecd.org/glossary/detail.asp?ID=490</a:t>
            </a:r>
            <a:r>
              <a:rPr lang="en-GB" altLang="fr-FR" sz="1000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rPr>
              <a:t>&gt;</a:t>
            </a:r>
            <a:endParaRPr lang="en-GB" altLang="fr-FR" sz="100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27" name="Image 2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4553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1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5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100"/>
                            </p:stCondLst>
                            <p:childTnLst>
                              <p:par>
                                <p:cTn id="12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1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5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100"/>
                            </p:stCondLst>
                            <p:childTnLst>
                              <p:par>
                                <p:cTn id="24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1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5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100"/>
                            </p:stCondLst>
                            <p:childTnLst>
                              <p:par>
                                <p:cTn id="36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  <p:bldP spid="15" grpId="0" animBg="1"/>
      <p:bldP spid="15" grpId="1" animBg="1"/>
      <p:bldP spid="15" grpId="2" animBg="1"/>
      <p:bldP spid="20" grpId="0" animBg="1"/>
      <p:bldP spid="20" grpId="1" animBg="1"/>
      <p:bldP spid="20" grpId="2" animBg="1"/>
    </p:bldLst>
  </p:timing>
</p:sld>
</file>

<file path=ppt/theme/theme1.xml><?xml version="1.0" encoding="utf-8"?>
<a:theme xmlns:a="http://schemas.openxmlformats.org/drawingml/2006/main" name="Showroom">
  <a:themeElements>
    <a:clrScheme name="Showroom">
      <a:dk1>
        <a:srgbClr val="535353"/>
      </a:dk1>
      <a:lt1>
        <a:srgbClr val="340053"/>
      </a:lt1>
      <a:dk2>
        <a:srgbClr val="5A5F5E"/>
      </a:dk2>
      <a:lt2>
        <a:srgbClr val="B4B4B4"/>
      </a:lt2>
      <a:accent1>
        <a:srgbClr val="78AAB3"/>
      </a:accent1>
      <a:accent2>
        <a:srgbClr val="9A9671"/>
      </a:accent2>
      <a:accent3>
        <a:srgbClr val="D9971A"/>
      </a:accent3>
      <a:accent4>
        <a:srgbClr val="D7620E"/>
      </a:accent4>
      <a:accent5>
        <a:srgbClr val="A61702"/>
      </a:accent5>
      <a:accent6>
        <a:srgbClr val="606B7E"/>
      </a:accent6>
      <a:hlink>
        <a:srgbClr val="0000FF"/>
      </a:hlink>
      <a:folHlink>
        <a:srgbClr val="FF00FF"/>
      </a:folHlink>
    </a:clrScheme>
    <a:fontScheme name="Showroom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Showro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08785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A5F5E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535353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4224</TotalTime>
  <Words>514</Words>
  <Application>Microsoft Office PowerPoint</Application>
  <PresentationFormat>Affichage à l'écran (4:3)</PresentationFormat>
  <Paragraphs>67</Paragraphs>
  <Slides>4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Arial Unicode MS</vt:lpstr>
      <vt:lpstr>Arial</vt:lpstr>
      <vt:lpstr>Calibri</vt:lpstr>
      <vt:lpstr>Calibri Light</vt:lpstr>
      <vt:lpstr>Gill Sans Light</vt:lpstr>
      <vt:lpstr>Showroom</vt:lpstr>
      <vt:lpstr>Présentation PowerPoint</vt:lpstr>
      <vt:lpstr>Présentation PowerPoint</vt:lpstr>
      <vt:lpstr>Présentation PowerPoint</vt:lpstr>
      <vt:lpstr>Présentation PowerPoint</vt:lpstr>
    </vt:vector>
  </TitlesOfParts>
  <Company>MAP (UMR 3495 CNRS/MCC)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Jean-Yves Blaise</dc:creator>
  <cp:lastModifiedBy>jyb</cp:lastModifiedBy>
  <cp:revision>654</cp:revision>
  <dcterms:created xsi:type="dcterms:W3CDTF">2014-07-04T08:23:44Z</dcterms:created>
  <dcterms:modified xsi:type="dcterms:W3CDTF">2021-11-20T18:05:23Z</dcterms:modified>
</cp:coreProperties>
</file>