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64" r:id="rId2"/>
    <p:sldId id="262" r:id="rId3"/>
    <p:sldId id="265" r:id="rId4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650"/>
    <a:srgbClr val="A40202"/>
    <a:srgbClr val="FFFFFF"/>
    <a:srgbClr val="080808"/>
    <a:srgbClr val="3A6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7" autoAdjust="0"/>
    <p:restoredTop sz="98378" autoAdjust="0"/>
  </p:normalViewPr>
  <p:slideViewPr>
    <p:cSldViewPr snapToGrid="0">
      <p:cViewPr>
        <p:scale>
          <a:sx n="75" d="100"/>
          <a:sy n="75" d="100"/>
        </p:scale>
        <p:origin x="523" y="154"/>
      </p:cViewPr>
      <p:guideLst>
        <p:guide orient="horz" pos="2153"/>
        <p:guide pos="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DA05FC9E-4FA5-4DA6-9E08-81F53D1F2CEF}" type="datetimeFigureOut">
              <a:rPr lang="fr-FR" altLang="fr-FR"/>
              <a:pPr>
                <a:defRPr/>
              </a:pPr>
              <a:t>20/11/2021</a:t>
            </a:fld>
            <a:endParaRPr lang="fr-FR" alt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A6949904-67F6-4984-919B-90CD560653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0308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3220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2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39205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3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7670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0032" y="1437680"/>
            <a:ext cx="8643938" cy="227707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0032" y="3705820"/>
            <a:ext cx="8643938" cy="91082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255689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2094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6434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5349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50032" y="2286000"/>
            <a:ext cx="8643938" cy="227707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569922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50031" y="714375"/>
            <a:ext cx="4143375" cy="2732484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250031" y="3437931"/>
            <a:ext cx="4143375" cy="273248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31909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160252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862550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250031" y="1919884"/>
            <a:ext cx="4143375" cy="4429125"/>
          </a:xfrm>
          <a:prstGeom prst="rect">
            <a:avLst/>
          </a:prstGeom>
        </p:spPr>
        <p:txBody>
          <a:bodyPr/>
          <a:lstStyle>
            <a:lvl1pPr marL="303583" indent="-303583">
              <a:lnSpc>
                <a:spcPct val="100000"/>
              </a:lnSpc>
              <a:spcBef>
                <a:spcPts val="2672"/>
              </a:spcBef>
              <a:defRPr sz="2700"/>
            </a:lvl1pPr>
            <a:lvl2pPr marL="607166" indent="-303583">
              <a:lnSpc>
                <a:spcPct val="100000"/>
              </a:lnSpc>
              <a:spcBef>
                <a:spcPts val="2672"/>
              </a:spcBef>
              <a:defRPr sz="2700"/>
            </a:lvl2pPr>
            <a:lvl3pPr marL="910749" indent="-303583">
              <a:lnSpc>
                <a:spcPct val="100000"/>
              </a:lnSpc>
              <a:spcBef>
                <a:spcPts val="2672"/>
              </a:spcBef>
              <a:defRPr sz="2700"/>
            </a:lvl3pPr>
            <a:lvl4pPr marL="1214332" indent="-303583">
              <a:lnSpc>
                <a:spcPct val="100000"/>
              </a:lnSpc>
              <a:spcBef>
                <a:spcPts val="2672"/>
              </a:spcBef>
              <a:defRPr sz="2700"/>
            </a:lvl4pPr>
            <a:lvl5pPr marL="1517916" indent="-303583">
              <a:lnSpc>
                <a:spcPct val="100000"/>
              </a:lnSpc>
              <a:spcBef>
                <a:spcPts val="2672"/>
              </a:spcBef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983497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35781" y="535781"/>
            <a:ext cx="8063508" cy="5777508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016462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301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497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43938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/>
          <a:p>
            <a:pPr lvl="0"/>
            <a:r>
              <a:rPr/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250825" y="1919288"/>
            <a:ext cx="86439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Gill Sans Light"/>
              </a:rPr>
              <a:t>Body Level One</a:t>
            </a:r>
          </a:p>
          <a:p>
            <a:pPr lvl="1"/>
            <a:r>
              <a:rPr lang="fr-FR" altLang="fr-FR" smtClean="0">
                <a:sym typeface="Gill Sans Light"/>
              </a:rPr>
              <a:t>Body Level Two</a:t>
            </a:r>
          </a:p>
          <a:p>
            <a:pPr lvl="2"/>
            <a:r>
              <a:rPr lang="fr-FR" altLang="fr-FR" smtClean="0">
                <a:sym typeface="Gill Sans Light"/>
              </a:rPr>
              <a:t>Body Level Three</a:t>
            </a:r>
          </a:p>
          <a:p>
            <a:pPr lvl="3"/>
            <a:r>
              <a:rPr lang="fr-FR" altLang="fr-FR" smtClean="0">
                <a:sym typeface="Gill Sans Light"/>
              </a:rPr>
              <a:t>Body Level Four</a:t>
            </a:r>
          </a:p>
          <a:p>
            <a:pPr lvl="4"/>
            <a:r>
              <a:rPr lang="fr-FR" altLang="fr-FR" smtClean="0">
                <a:sym typeface="Gill Sans Light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36512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73183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096963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146367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183038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219651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2562598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292868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3294769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6072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321440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48216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64288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713776" y="5621548"/>
            <a:ext cx="4305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Échelle catholique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F.N. </a:t>
            </a:r>
            <a:r>
              <a:rPr lang="fr-FR" altLang="fr-FR" sz="1600" i="1" smtClean="0">
                <a:solidFill>
                  <a:srgbClr val="3E3D2A"/>
                </a:solidFill>
                <a:latin typeface="Calibri" panose="020F0502020204030204" pitchFamily="34" charset="0"/>
              </a:rPr>
              <a:t>Blanchet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(1840)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77063" y="393700"/>
            <a:ext cx="21002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Temps multi-granulaire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162425" y="6238875"/>
            <a:ext cx="49149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 Rosenberg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et A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 Grafton,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«Cartographies of Time 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»,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PAP 2010</a:t>
            </a:r>
          </a:p>
        </p:txBody>
      </p:sp>
      <p:pic>
        <p:nvPicPr>
          <p:cNvPr id="1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4"/>
          <a:stretch>
            <a:fillRect/>
          </a:stretch>
        </p:blipFill>
        <p:spPr bwMode="auto">
          <a:xfrm>
            <a:off x="2190750" y="214313"/>
            <a:ext cx="844550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2015434" y="567906"/>
            <a:ext cx="1094975" cy="2844000"/>
          </a:xfrm>
          <a:prstGeom prst="rect">
            <a:avLst/>
          </a:prstGeom>
          <a:solidFill>
            <a:srgbClr val="FFFFFF">
              <a:alpha val="21000"/>
            </a:srgbClr>
          </a:solidFill>
          <a:ln w="22225" cap="flat">
            <a:solidFill>
              <a:srgbClr val="C00000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29" name="Connecteur droit avec flèche 28"/>
          <p:cNvCxnSpPr>
            <a:stCxn id="37" idx="3"/>
          </p:cNvCxnSpPr>
          <p:nvPr/>
        </p:nvCxnSpPr>
        <p:spPr>
          <a:xfrm>
            <a:off x="3110409" y="1989906"/>
            <a:ext cx="1035451" cy="633639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" name="Picture 2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4" b="46035"/>
          <a:stretch/>
        </p:blipFill>
        <p:spPr bwMode="auto">
          <a:xfrm>
            <a:off x="4145860" y="382316"/>
            <a:ext cx="1541666" cy="580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6051678" y="2876633"/>
            <a:ext cx="2274143" cy="336550"/>
          </a:xfrm>
          <a:prstGeom prst="rect">
            <a:avLst/>
          </a:prstGeom>
          <a:noFill/>
          <a:ln w="19050">
            <a:noFill/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</a:lstStyle>
          <a:p>
            <a:pPr lvl="1"/>
            <a:r>
              <a:rPr lang="fr-FR" altLang="fr-FR" sz="1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Point = année</a:t>
            </a:r>
            <a:endParaRPr lang="fr-FR" altLang="fr-FR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rot="16200000" flipH="1">
            <a:off x="5679111" y="2174338"/>
            <a:ext cx="294872" cy="1391491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 type="triangle" w="med" len="lg"/>
            <a:tailEnd/>
          </a:ln>
          <a:effectLst>
            <a:outerShdw blurRad="38100" dist="63500" dir="42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 rot="16200000">
            <a:off x="5651911" y="3426253"/>
            <a:ext cx="349272" cy="1391489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 type="triangle" w="med" len="lg"/>
            <a:tailEnd/>
          </a:ln>
          <a:effectLst>
            <a:outerShdw blurRad="38100" dist="63500" dir="42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101390" y="3742828"/>
            <a:ext cx="1972585" cy="336550"/>
          </a:xfrm>
          <a:prstGeom prst="rect">
            <a:avLst/>
          </a:prstGeom>
          <a:noFill/>
          <a:ln w="19050">
            <a:noFill/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</a:lstStyle>
          <a:p>
            <a:pPr lvl="1"/>
            <a:r>
              <a:rPr lang="fr-FR" altLang="fr-FR" sz="1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Trait = siècle</a:t>
            </a:r>
            <a:endParaRPr lang="fr-FR" altLang="fr-FR" sz="16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6101390" y="1089936"/>
            <a:ext cx="2771309" cy="1464707"/>
          </a:xfrm>
          <a:prstGeom prst="rect">
            <a:avLst/>
          </a:prstGeom>
          <a:noFill/>
          <a:ln w="19050">
            <a:noFill/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</a:lstStyle>
          <a:p>
            <a:pPr lvl="1"/>
            <a:r>
              <a:rPr lang="fr-FR" altLang="fr-FR" sz="1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10 + 8 traits = 1800</a:t>
            </a:r>
          </a:p>
          <a:p>
            <a:pPr lvl="1"/>
            <a:r>
              <a:rPr lang="fr-FR" altLang="fr-FR" sz="1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4 x 10 points = 40</a:t>
            </a:r>
          </a:p>
          <a:p>
            <a:pPr lvl="1"/>
            <a:r>
              <a:rPr lang="fr-FR" altLang="fr-FR" sz="1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&gt; Le haut de l’échelle correspond à l’année 1840 apr</a:t>
            </a:r>
            <a:r>
              <a:rPr lang="fr-FR" altLang="fr-FR" sz="1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ès J.C.</a:t>
            </a:r>
            <a:endParaRPr lang="fr-FR" altLang="fr-FR" sz="16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rot="16200000">
            <a:off x="5460571" y="4557598"/>
            <a:ext cx="833979" cy="1493519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 type="triangle" w="med" len="lg"/>
            <a:tailEnd/>
          </a:ln>
          <a:effectLst>
            <a:outerShdw blurRad="38100" dist="63500" dir="42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6221042" y="4670113"/>
            <a:ext cx="1972585" cy="336550"/>
          </a:xfrm>
          <a:prstGeom prst="rect">
            <a:avLst/>
          </a:prstGeom>
          <a:noFill/>
          <a:ln w="19050">
            <a:noFill/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</a:lstStyle>
          <a:p>
            <a:pPr lvl="1"/>
            <a:r>
              <a:rPr lang="fr-FR" altLang="fr-FR" sz="1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Année  « zéro » </a:t>
            </a:r>
            <a:endParaRPr lang="fr-FR" altLang="fr-FR" sz="16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31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5" grpId="0" animBg="1"/>
      <p:bldP spid="27" grpId="0"/>
      <p:bldP spid="38" grpId="0"/>
      <p:bldP spid="39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713776" y="5621548"/>
            <a:ext cx="4305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Échelle catholique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F.N. </a:t>
            </a:r>
            <a:r>
              <a:rPr lang="fr-FR" altLang="fr-FR" sz="1600" i="1" smtClean="0">
                <a:solidFill>
                  <a:srgbClr val="3E3D2A"/>
                </a:solidFill>
                <a:latin typeface="Calibri" panose="020F0502020204030204" pitchFamily="34" charset="0"/>
              </a:rPr>
              <a:t>Blanchet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(1840)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77063" y="393700"/>
            <a:ext cx="21002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Temps multi-granulaire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162425" y="6238875"/>
            <a:ext cx="49149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 Rosenberg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et A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 Grafton,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«Cartographies of Time 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»,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PAP 2010</a:t>
            </a: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/>
          <a:stretch>
            <a:fillRect/>
          </a:stretch>
        </p:blipFill>
        <p:spPr bwMode="auto">
          <a:xfrm>
            <a:off x="3965575" y="790575"/>
            <a:ext cx="1822450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4"/>
          <a:stretch>
            <a:fillRect/>
          </a:stretch>
        </p:blipFill>
        <p:spPr bwMode="auto">
          <a:xfrm>
            <a:off x="2190750" y="214313"/>
            <a:ext cx="844550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Line 17"/>
          <p:cNvSpPr>
            <a:spLocks noChangeShapeType="1"/>
          </p:cNvSpPr>
          <p:nvPr/>
        </p:nvSpPr>
        <p:spPr bwMode="auto">
          <a:xfrm rot="5400000" flipV="1">
            <a:off x="5860573" y="1725138"/>
            <a:ext cx="378620" cy="819311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 type="triangle" w="med" len="lg"/>
            <a:tailEnd/>
          </a:ln>
          <a:effectLst>
            <a:outerShdw blurRad="38100" dist="63500" dir="42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991224" y="2220916"/>
            <a:ext cx="2808287" cy="584201"/>
          </a:xfrm>
          <a:prstGeom prst="rect">
            <a:avLst/>
          </a:prstGeom>
          <a:noFill/>
          <a:ln w="19050">
            <a:noFill/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</a:lstStyle>
          <a:p>
            <a:pPr lvl="1"/>
            <a:r>
              <a:rPr lang="fr-FR" altLang="fr-FR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personnages</a:t>
            </a:r>
            <a:r>
              <a:rPr lang="fr-FR" altLang="fr-FR" dirty="0">
                <a:latin typeface="Calibri" panose="020F0502020204030204" pitchFamily="34" charset="0"/>
              </a:rPr>
              <a:t> </a:t>
            </a:r>
            <a:r>
              <a:rPr lang="fr-FR" altLang="fr-FR" sz="1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importants (12 apôtres)</a:t>
            </a:r>
            <a:endParaRPr lang="fr-FR" altLang="fr-FR" sz="16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 rot="16200000">
            <a:off x="5454652" y="3819525"/>
            <a:ext cx="628650" cy="1222375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 type="triangle" w="med" len="lg"/>
            <a:tailEnd/>
          </a:ln>
          <a:effectLst>
            <a:outerShdw blurRad="38100" dist="63500" dir="42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6072189" y="1126385"/>
            <a:ext cx="2946887" cy="336550"/>
          </a:xfrm>
          <a:prstGeom prst="rect">
            <a:avLst/>
          </a:prstGeom>
          <a:noFill/>
          <a:ln w="19050">
            <a:noFill/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</a:lstStyle>
          <a:p>
            <a:pPr lvl="1"/>
            <a:r>
              <a:rPr lang="fr-FR" altLang="fr-FR" sz="1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(3  x 10 + 3) points =</a:t>
            </a:r>
          </a:p>
          <a:p>
            <a:pPr lvl="1"/>
            <a:r>
              <a:rPr lang="fr-FR" altLang="fr-FR" sz="1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33 années</a:t>
            </a:r>
            <a:endParaRPr lang="fr-FR" altLang="fr-FR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072189" y="3856038"/>
            <a:ext cx="2330131" cy="741362"/>
          </a:xfrm>
          <a:prstGeom prst="rect">
            <a:avLst/>
          </a:prstGeom>
          <a:noFill/>
          <a:ln w="19050">
            <a:noFill/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</a:lstStyle>
          <a:p>
            <a:pPr lvl="1"/>
            <a:r>
              <a:rPr lang="fr-FR" altLang="fr-FR" sz="1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Des siècles, et un « livre » …</a:t>
            </a:r>
            <a:endParaRPr lang="fr-FR" altLang="fr-FR" sz="16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rot="16200000">
            <a:off x="5497352" y="805500"/>
            <a:ext cx="285750" cy="130175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 type="triangle" w="med" len="lg"/>
            <a:tailEnd/>
          </a:ln>
          <a:effectLst>
            <a:outerShdw blurRad="38100" dist="63500" dir="42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37" name="Rectangle 36"/>
          <p:cNvSpPr/>
          <p:nvPr/>
        </p:nvSpPr>
        <p:spPr>
          <a:xfrm>
            <a:off x="2070847" y="3028950"/>
            <a:ext cx="1094975" cy="2193888"/>
          </a:xfrm>
          <a:prstGeom prst="rect">
            <a:avLst/>
          </a:prstGeom>
          <a:solidFill>
            <a:srgbClr val="FFFFFF">
              <a:alpha val="21000"/>
            </a:srgbClr>
          </a:solidFill>
          <a:ln w="22225" cap="flat">
            <a:solidFill>
              <a:srgbClr val="C00000"/>
            </a:solidFill>
            <a:miter lim="400000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cxnSp>
        <p:nvCxnSpPr>
          <p:cNvPr id="39" name="Connecteur droit avec flèche 38"/>
          <p:cNvCxnSpPr>
            <a:stCxn id="37" idx="3"/>
            <a:endCxn id="16" idx="1"/>
          </p:cNvCxnSpPr>
          <p:nvPr/>
        </p:nvCxnSpPr>
        <p:spPr>
          <a:xfrm flipV="1">
            <a:off x="3165822" y="3160713"/>
            <a:ext cx="799753" cy="965181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85876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 animBg="1"/>
      <p:bldP spid="26" grpId="0"/>
      <p:bldP spid="27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0" b="34043"/>
          <a:stretch/>
        </p:blipFill>
        <p:spPr bwMode="auto">
          <a:xfrm>
            <a:off x="4037500" y="1401141"/>
            <a:ext cx="1352551" cy="480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713776" y="5621548"/>
            <a:ext cx="4305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Échelle catholique</a:t>
            </a:r>
          </a:p>
          <a:p>
            <a:pPr algn="r"/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F.N. </a:t>
            </a:r>
            <a:r>
              <a:rPr lang="fr-FR" altLang="fr-FR" sz="1600" i="1" smtClean="0">
                <a:solidFill>
                  <a:srgbClr val="3E3D2A"/>
                </a:solidFill>
                <a:latin typeface="Calibri" panose="020F0502020204030204" pitchFamily="34" charset="0"/>
              </a:rPr>
              <a:t>Blanchet </a:t>
            </a:r>
            <a:r>
              <a:rPr lang="fr-FR" altLang="fr-FR" sz="1600" i="1" dirty="0" smtClean="0">
                <a:solidFill>
                  <a:srgbClr val="3E3D2A"/>
                </a:solidFill>
                <a:latin typeface="Calibri" panose="020F0502020204030204" pitchFamily="34" charset="0"/>
              </a:rPr>
              <a:t>(1840)</a:t>
            </a:r>
            <a:endParaRPr lang="fr-FR" altLang="fr-FR" sz="1600" i="1" dirty="0">
              <a:solidFill>
                <a:srgbClr val="3E3D2A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77063" y="393700"/>
            <a:ext cx="21002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Temps multi-granulaire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162425" y="6238875"/>
            <a:ext cx="49149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[dans]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 Rosenberg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et A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 Grafton,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«Cartographies of Time </a:t>
            </a:r>
            <a:r>
              <a:rPr lang="fr-FR" altLang="fr-FR" sz="1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», </a:t>
            </a:r>
            <a:r>
              <a:rPr lang="fr-FR" altLang="fr-FR" sz="1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PAP 2010</a:t>
            </a:r>
          </a:p>
        </p:txBody>
      </p:sp>
      <p:pic>
        <p:nvPicPr>
          <p:cNvPr id="1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4"/>
          <a:stretch>
            <a:fillRect/>
          </a:stretch>
        </p:blipFill>
        <p:spPr bwMode="auto">
          <a:xfrm>
            <a:off x="2190750" y="214313"/>
            <a:ext cx="844550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Line 22"/>
          <p:cNvSpPr>
            <a:spLocks noChangeShapeType="1"/>
          </p:cNvSpPr>
          <p:nvPr/>
        </p:nvSpPr>
        <p:spPr bwMode="auto">
          <a:xfrm rot="5400000" flipH="1">
            <a:off x="1269052" y="4829815"/>
            <a:ext cx="1212851" cy="654357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 type="triangle" w="med" len="lg"/>
            <a:tailEnd/>
          </a:ln>
          <a:effectLst>
            <a:outerShdw blurRad="38100" dist="63500" dir="36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rot="5400000" flipH="1">
            <a:off x="1088375" y="5404786"/>
            <a:ext cx="1160463" cy="1045877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 type="triangle" w="med" len="lg"/>
            <a:tailEnd/>
          </a:ln>
          <a:effectLst>
            <a:outerShdw blurRad="38100" dist="63500" dir="36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433388" y="5009356"/>
            <a:ext cx="8715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création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249238" y="4212431"/>
            <a:ext cx="13239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6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Tour de Babel</a:t>
            </a:r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rot="5400000" flipH="1" flipV="1">
            <a:off x="5315715" y="1566675"/>
            <a:ext cx="798570" cy="4572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 type="triangle" w="med" len="lg"/>
            <a:tailEnd/>
          </a:ln>
          <a:effectLst>
            <a:outerShdw blurRad="38100" dist="63500" dir="36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600"/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6032501" y="1190624"/>
            <a:ext cx="3044824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sz="1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Une « branche » : la réforme</a:t>
            </a:r>
            <a:r>
              <a:rPr lang="fr-FR" alt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altLang="fr-FR" sz="16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protestante (vers 1600)</a:t>
            </a:r>
          </a:p>
          <a:p>
            <a:pPr>
              <a:defRPr/>
            </a:pPr>
            <a:endParaRPr lang="fr-FR" altLang="fr-FR" sz="16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fr-FR" altLang="fr-FR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Réforme amorcée au XVIème siècle</a:t>
            </a:r>
            <a:r>
              <a:rPr lang="fr-FR" altLang="fr-FR" sz="12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,</a:t>
            </a:r>
          </a:p>
          <a:p>
            <a:pPr>
              <a:defRPr/>
            </a:pPr>
            <a:endParaRPr lang="fr-FR" sz="1200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fr-FR" sz="1000" i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Le </a:t>
            </a:r>
            <a:r>
              <a:rPr lang="fr-FR" sz="10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31 octobre 1517, Martin Luther, alors moine catholique, affiche ses 95 thèses sur l’église de la Toussaint à Wittemberg. </a:t>
            </a:r>
            <a:endParaRPr lang="fr-FR" sz="1000" i="1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fr-FR" altLang="fr-FR" sz="1000" i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https://fr.wikipedia.org/wiki/R%C3%A9forme_protestante</a:t>
            </a:r>
            <a:endParaRPr lang="fr-FR" altLang="fr-FR" sz="100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69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3" grpId="0"/>
      <p:bldP spid="34" grpId="0" animBg="1"/>
      <p:bldP spid="35" grpId="0"/>
    </p:bld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4229</TotalTime>
  <Words>184</Words>
  <Application>Microsoft Office PowerPoint</Application>
  <PresentationFormat>Affichage à l'écran (4:3)</PresentationFormat>
  <Paragraphs>39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Gill Sans Light</vt:lpstr>
      <vt:lpstr>Showroom</vt:lpstr>
      <vt:lpstr>Présentation PowerPoint</vt:lpstr>
      <vt:lpstr>Présentation PowerPoint</vt:lpstr>
      <vt:lpstr>Présentation PowerPoint</vt:lpstr>
    </vt:vector>
  </TitlesOfParts>
  <Company>MAP (UMR 3495 CNRS/MCC)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Jean-Yves Blaise</dc:creator>
  <cp:lastModifiedBy>jyb</cp:lastModifiedBy>
  <cp:revision>654</cp:revision>
  <dcterms:created xsi:type="dcterms:W3CDTF">2014-07-04T08:23:44Z</dcterms:created>
  <dcterms:modified xsi:type="dcterms:W3CDTF">2021-11-20T18:47:31Z</dcterms:modified>
</cp:coreProperties>
</file>