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5650"/>
    <a:srgbClr val="A40202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>
        <p:scale>
          <a:sx n="75" d="100"/>
          <a:sy n="75" d="100"/>
        </p:scale>
        <p:origin x="1306" y="154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21/11/2021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858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612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342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355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6125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405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997"/>
            <a:ext cx="7408795" cy="545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96969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801277" y="6197240"/>
            <a:ext cx="53427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altLang="fr-FR" dirty="0" smtClean="0"/>
              <a:t>[dans</a:t>
            </a:r>
            <a:r>
              <a:rPr lang="fr-FR" altLang="fr-FR" dirty="0"/>
              <a:t>] E.R </a:t>
            </a:r>
            <a:r>
              <a:rPr lang="fr-FR" altLang="fr-FR" dirty="0" err="1" smtClean="0"/>
              <a:t>Tufte</a:t>
            </a:r>
            <a:r>
              <a:rPr lang="fr-FR" altLang="fr-FR" dirty="0" smtClean="0"/>
              <a:t>, </a:t>
            </a:r>
            <a:r>
              <a:rPr lang="en-US" altLang="fr-FR" dirty="0"/>
              <a:t>Envisioning information</a:t>
            </a:r>
            <a:r>
              <a:rPr lang="en-US" altLang="fr-FR" dirty="0" smtClean="0"/>
              <a:t>, Graphic </a:t>
            </a:r>
            <a:r>
              <a:rPr lang="en-US" altLang="fr-FR" dirty="0"/>
              <a:t>Press, Cheshire 1990</a:t>
            </a:r>
            <a:endParaRPr lang="fr-FR" altLang="fr-FR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82467" y="5579086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Flight schedule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Czech Airlines (1933)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408796" y="1988380"/>
            <a:ext cx="161028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100" i="1">
                <a:latin typeface="+mj-lt"/>
              </a:defRPr>
            </a:lvl1pPr>
          </a:lstStyle>
          <a:p>
            <a:r>
              <a:rPr lang="fr-FR" altLang="fr-FR" i="0" dirty="0" smtClean="0"/>
              <a:t>Un réseau de villes (d’aéroports)</a:t>
            </a:r>
          </a:p>
          <a:p>
            <a:endParaRPr lang="fr-FR" altLang="fr-FR" i="0" dirty="0"/>
          </a:p>
          <a:p>
            <a:r>
              <a:rPr lang="fr-FR" altLang="fr-FR" i="0" dirty="0" smtClean="0"/>
              <a:t>Des horaires de départ / arrivée </a:t>
            </a:r>
            <a:endParaRPr lang="fr-FR" altLang="fr-FR" dirty="0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130212" y="6171862"/>
            <a:ext cx="2947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altLang="fr-FR" dirty="0" smtClean="0"/>
              <a:t>&lt;https://www.openstreetmap.org&gt;</a:t>
            </a:r>
            <a:endParaRPr lang="fr-FR" altLang="fr-FR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772025" y="3823479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Flight schedule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Czech Airlines, 1933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7749" r="170"/>
          <a:stretch/>
        </p:blipFill>
        <p:spPr>
          <a:xfrm>
            <a:off x="109780" y="732368"/>
            <a:ext cx="8924439" cy="5256741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741575" y="3321698"/>
            <a:ext cx="615821" cy="615821"/>
          </a:xfrm>
          <a:prstGeom prst="ellipse">
            <a:avLst/>
          </a:prstGeom>
          <a:solidFill>
            <a:srgbClr val="C00000">
              <a:alpha val="35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351314" y="1950461"/>
            <a:ext cx="494523" cy="494523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040046" y="616867"/>
            <a:ext cx="494523" cy="494523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771083" y="5498555"/>
            <a:ext cx="494523" cy="494523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495828" y="4082799"/>
            <a:ext cx="494523" cy="494523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905606" y="1111390"/>
            <a:ext cx="360000" cy="360000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635689" y="2299993"/>
            <a:ext cx="494523" cy="494523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407089" y="4408796"/>
            <a:ext cx="360000" cy="360000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141165" y="5369957"/>
            <a:ext cx="494523" cy="494523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733873" y="3284326"/>
            <a:ext cx="360000" cy="360000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766383" y="2602641"/>
            <a:ext cx="360000" cy="360000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719665" y="5518185"/>
            <a:ext cx="360000" cy="360000"/>
          </a:xfrm>
          <a:prstGeom prst="ellipse">
            <a:avLst/>
          </a:prstGeom>
          <a:noFill/>
          <a:ln w="2540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408796" y="4200638"/>
            <a:ext cx="1610280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100" i="1">
                <a:latin typeface="+mj-lt"/>
              </a:defRPr>
            </a:lvl1pPr>
          </a:lstStyle>
          <a:p>
            <a:r>
              <a:rPr lang="fr-FR" altLang="fr-FR" i="0" dirty="0" smtClean="0"/>
              <a:t>Le réseau de villes (d’aéroports) sur un fond cartographique 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39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01277" y="6197240"/>
            <a:ext cx="53427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altLang="fr-FR" dirty="0" smtClean="0"/>
              <a:t>[dans</a:t>
            </a:r>
            <a:r>
              <a:rPr lang="fr-FR" altLang="fr-FR" dirty="0"/>
              <a:t>] E.R </a:t>
            </a:r>
            <a:r>
              <a:rPr lang="fr-FR" altLang="fr-FR" dirty="0" err="1" smtClean="0"/>
              <a:t>Tufte</a:t>
            </a:r>
            <a:r>
              <a:rPr lang="fr-FR" altLang="fr-FR" dirty="0" smtClean="0"/>
              <a:t>, </a:t>
            </a:r>
            <a:r>
              <a:rPr lang="en-US" altLang="fr-FR" dirty="0"/>
              <a:t>Envisioning information</a:t>
            </a:r>
            <a:r>
              <a:rPr lang="en-US" altLang="fr-FR" dirty="0" smtClean="0"/>
              <a:t>, Graphic </a:t>
            </a:r>
            <a:r>
              <a:rPr lang="en-US" altLang="fr-FR" dirty="0"/>
              <a:t>Press, Cheshire 1990</a:t>
            </a:r>
            <a:endParaRPr lang="fr-FR" altLang="fr-FR" dirty="0"/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" y="705997"/>
            <a:ext cx="7408795" cy="545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96969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325642" y="613988"/>
            <a:ext cx="17621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Redistribution dans l’espace, en conservant l’ordre plus loin / plus près, et le </a:t>
            </a:r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quadrant</a:t>
            </a:r>
          </a:p>
          <a:p>
            <a:pPr algn="r"/>
            <a:endParaRPr lang="fr-FR" altLang="fr-FR" sz="14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En rouge, distribution « réelle » selon la carte page précédente </a:t>
            </a:r>
            <a:endParaRPr lang="fr-FR" altLang="fr-FR" sz="1400" i="1" dirty="0" smtClean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00196" y="3312367"/>
            <a:ext cx="615821" cy="615821"/>
          </a:xfrm>
          <a:prstGeom prst="ellipse">
            <a:avLst/>
          </a:prstGeom>
          <a:solidFill>
            <a:srgbClr val="C00000">
              <a:alpha val="60000"/>
            </a:srgbClr>
          </a:solidFill>
          <a:ln w="444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509935" y="1941130"/>
            <a:ext cx="494523" cy="494523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198667" y="607536"/>
            <a:ext cx="494523" cy="494523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929704" y="5489224"/>
            <a:ext cx="494523" cy="494523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54449" y="4073468"/>
            <a:ext cx="494523" cy="494523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064227" y="1102059"/>
            <a:ext cx="360000" cy="360000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794310" y="2290662"/>
            <a:ext cx="494523" cy="494523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565710" y="4399465"/>
            <a:ext cx="360000" cy="360000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299786" y="5360626"/>
            <a:ext cx="494523" cy="494523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892494" y="3274995"/>
            <a:ext cx="360000" cy="360000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925004" y="2593310"/>
            <a:ext cx="360000" cy="360000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878286" y="5508854"/>
            <a:ext cx="360000" cy="360000"/>
          </a:xfrm>
          <a:prstGeom prst="ellipse">
            <a:avLst/>
          </a:prstGeom>
          <a:solidFill>
            <a:srgbClr val="C00000">
              <a:alpha val="50000"/>
            </a:srgbClr>
          </a:solidFill>
          <a:ln w="190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82467" y="5579086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Flight schedule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Czech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Airlins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(1933) 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70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2708 0.0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09 L -0.06667 -0.086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08767 -0.1402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14618 -0.0763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1309 -0.105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13455 -0.076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1389 0.0548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1.85185E-6 L 0.01181 0.0423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11076 -0.0238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1771 -0.0398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03594 0.0460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01277" y="6197240"/>
            <a:ext cx="53427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altLang="fr-FR" dirty="0" smtClean="0"/>
              <a:t>[dans</a:t>
            </a:r>
            <a:r>
              <a:rPr lang="fr-FR" altLang="fr-FR" dirty="0"/>
              <a:t>] E.R </a:t>
            </a:r>
            <a:r>
              <a:rPr lang="fr-FR" altLang="fr-FR" dirty="0" err="1" smtClean="0"/>
              <a:t>Tufte</a:t>
            </a:r>
            <a:r>
              <a:rPr lang="fr-FR" altLang="fr-FR" dirty="0" smtClean="0"/>
              <a:t>, </a:t>
            </a:r>
            <a:r>
              <a:rPr lang="en-US" altLang="fr-FR" dirty="0"/>
              <a:t>Envisioning information</a:t>
            </a:r>
            <a:r>
              <a:rPr lang="en-US" altLang="fr-FR" dirty="0" smtClean="0"/>
              <a:t>, Graphic </a:t>
            </a:r>
            <a:r>
              <a:rPr lang="en-US" altLang="fr-FR" dirty="0"/>
              <a:t>Press, Cheshire 1990</a:t>
            </a:r>
            <a:endParaRPr lang="fr-FR" altLang="fr-FR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82467" y="5579086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Flight schedule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Czech Airlines (1933)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25643" y="2160416"/>
            <a:ext cx="16934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Pour chaque aéroport, horaires départ/arrivée </a:t>
            </a:r>
            <a:endParaRPr lang="fr-FR" altLang="fr-FR" sz="14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7" t="36969" r="21413" b="30891"/>
          <a:stretch/>
        </p:blipFill>
        <p:spPr bwMode="auto">
          <a:xfrm>
            <a:off x="137773" y="412378"/>
            <a:ext cx="6391470" cy="473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96969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 rot="1080675">
            <a:off x="2623004" y="3077748"/>
            <a:ext cx="1937992" cy="940748"/>
          </a:xfrm>
          <a:prstGeom prst="ellipse">
            <a:avLst/>
          </a:prstGeom>
          <a:noFill/>
          <a:ln w="444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3655867" y="5273577"/>
            <a:ext cx="1156996" cy="437899"/>
          </a:xfrm>
          <a:custGeom>
            <a:avLst/>
            <a:gdLst>
              <a:gd name="connsiteX0" fmla="*/ 1083814 w 1083814"/>
              <a:gd name="connsiteY0" fmla="*/ 392108 h 419261"/>
              <a:gd name="connsiteX1" fmla="*/ 747912 w 1083814"/>
              <a:gd name="connsiteY1" fmla="*/ 401438 h 419261"/>
              <a:gd name="connsiteX2" fmla="*/ 104100 w 1083814"/>
              <a:gd name="connsiteY2" fmla="*/ 186834 h 419261"/>
              <a:gd name="connsiteX3" fmla="*/ 1463 w 1083814"/>
              <a:gd name="connsiteY3" fmla="*/ 222 h 419261"/>
              <a:gd name="connsiteX0" fmla="*/ 1156996 w 1156996"/>
              <a:gd name="connsiteY0" fmla="*/ 410746 h 437899"/>
              <a:gd name="connsiteX1" fmla="*/ 821094 w 1156996"/>
              <a:gd name="connsiteY1" fmla="*/ 420076 h 437899"/>
              <a:gd name="connsiteX2" fmla="*/ 177282 w 1156996"/>
              <a:gd name="connsiteY2" fmla="*/ 205472 h 437899"/>
              <a:gd name="connsiteX3" fmla="*/ 0 w 1156996"/>
              <a:gd name="connsiteY3" fmla="*/ 198 h 4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437899">
                <a:moveTo>
                  <a:pt x="1156996" y="410746"/>
                </a:moveTo>
                <a:cubicBezTo>
                  <a:pt x="1070688" y="432517"/>
                  <a:pt x="984380" y="454288"/>
                  <a:pt x="821094" y="420076"/>
                </a:cubicBezTo>
                <a:cubicBezTo>
                  <a:pt x="657808" y="385864"/>
                  <a:pt x="314131" y="275452"/>
                  <a:pt x="177282" y="205472"/>
                </a:cubicBezTo>
                <a:cubicBezTo>
                  <a:pt x="40433" y="135492"/>
                  <a:pt x="0" y="-6022"/>
                  <a:pt x="0" y="198"/>
                </a:cubicBezTo>
              </a:path>
            </a:pathLst>
          </a:custGeom>
          <a:noFill/>
          <a:ln w="44450" cap="flat">
            <a:solidFill>
              <a:srgbClr val="C00000"/>
            </a:solidFill>
            <a:miter lim="400000"/>
            <a:headEnd type="none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81992" y="4960079"/>
            <a:ext cx="57387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 smtClean="0">
                <a:ln>
                  <a:noFill/>
                </a:ln>
                <a:solidFill>
                  <a:srgbClr val="A40202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09:00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A40202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Gill Sans Ligh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66774" y="5379830"/>
            <a:ext cx="57387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 smtClean="0">
                <a:ln>
                  <a:noFill/>
                </a:ln>
                <a:solidFill>
                  <a:srgbClr val="A40202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07:40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A40202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Gill Sans Light"/>
            </a:endParaRPr>
          </a:p>
        </p:txBody>
      </p:sp>
      <p:sp>
        <p:nvSpPr>
          <p:cNvPr id="17" name="Forme libre 16"/>
          <p:cNvSpPr/>
          <p:nvPr/>
        </p:nvSpPr>
        <p:spPr>
          <a:xfrm rot="10800000">
            <a:off x="3501956" y="5589136"/>
            <a:ext cx="1156996" cy="437899"/>
          </a:xfrm>
          <a:custGeom>
            <a:avLst/>
            <a:gdLst>
              <a:gd name="connsiteX0" fmla="*/ 1083814 w 1083814"/>
              <a:gd name="connsiteY0" fmla="*/ 392108 h 419261"/>
              <a:gd name="connsiteX1" fmla="*/ 747912 w 1083814"/>
              <a:gd name="connsiteY1" fmla="*/ 401438 h 419261"/>
              <a:gd name="connsiteX2" fmla="*/ 104100 w 1083814"/>
              <a:gd name="connsiteY2" fmla="*/ 186834 h 419261"/>
              <a:gd name="connsiteX3" fmla="*/ 1463 w 1083814"/>
              <a:gd name="connsiteY3" fmla="*/ 222 h 419261"/>
              <a:gd name="connsiteX0" fmla="*/ 1156996 w 1156996"/>
              <a:gd name="connsiteY0" fmla="*/ 410746 h 437899"/>
              <a:gd name="connsiteX1" fmla="*/ 821094 w 1156996"/>
              <a:gd name="connsiteY1" fmla="*/ 420076 h 437899"/>
              <a:gd name="connsiteX2" fmla="*/ 177282 w 1156996"/>
              <a:gd name="connsiteY2" fmla="*/ 205472 h 437899"/>
              <a:gd name="connsiteX3" fmla="*/ 0 w 1156996"/>
              <a:gd name="connsiteY3" fmla="*/ 198 h 4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96" h="437899">
                <a:moveTo>
                  <a:pt x="1156996" y="410746"/>
                </a:moveTo>
                <a:cubicBezTo>
                  <a:pt x="1070688" y="432517"/>
                  <a:pt x="984380" y="454288"/>
                  <a:pt x="821094" y="420076"/>
                </a:cubicBezTo>
                <a:cubicBezTo>
                  <a:pt x="657808" y="385864"/>
                  <a:pt x="314131" y="275452"/>
                  <a:pt x="177282" y="205472"/>
                </a:cubicBezTo>
                <a:cubicBezTo>
                  <a:pt x="40433" y="135492"/>
                  <a:pt x="0" y="-6022"/>
                  <a:pt x="0" y="198"/>
                </a:cubicBezTo>
              </a:path>
            </a:pathLst>
          </a:custGeom>
          <a:noFill/>
          <a:ln w="44450" cap="flat">
            <a:solidFill>
              <a:srgbClr val="C00000"/>
            </a:solidFill>
            <a:miter lim="400000"/>
            <a:headEnd type="none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95054" y="5430587"/>
            <a:ext cx="57387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 smtClean="0">
                <a:ln>
                  <a:noFill/>
                </a:ln>
                <a:solidFill>
                  <a:srgbClr val="A40202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17:05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A40202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Gill Sans Ligh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22820" y="5873598"/>
            <a:ext cx="57387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solidFill>
                  <a:srgbClr val="A40202"/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18</a:t>
            </a:r>
            <a:r>
              <a:rPr kumimoji="0" lang="fr-FR" sz="1600" b="0" i="0" u="none" strike="noStrike" cap="none" spc="0" normalizeH="0" baseline="0" dirty="0" smtClean="0">
                <a:ln>
                  <a:noFill/>
                </a:ln>
                <a:solidFill>
                  <a:srgbClr val="A40202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:25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A40202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Gill Sans Light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325642" y="613988"/>
            <a:ext cx="17621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Redistribution dans l’espace, en conservant l’ordre plus loin / plus près, et le quadrant 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78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01277" y="6197240"/>
            <a:ext cx="53427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altLang="fr-FR" dirty="0" smtClean="0"/>
              <a:t>[dans</a:t>
            </a:r>
            <a:r>
              <a:rPr lang="fr-FR" altLang="fr-FR" dirty="0"/>
              <a:t>] E.R </a:t>
            </a:r>
            <a:r>
              <a:rPr lang="fr-FR" altLang="fr-FR" dirty="0" err="1" smtClean="0"/>
              <a:t>Tufte</a:t>
            </a:r>
            <a:r>
              <a:rPr lang="fr-FR" altLang="fr-FR" dirty="0" smtClean="0"/>
              <a:t>, </a:t>
            </a:r>
            <a:r>
              <a:rPr lang="en-US" altLang="fr-FR" dirty="0"/>
              <a:t>Envisioning information</a:t>
            </a:r>
            <a:r>
              <a:rPr lang="en-US" altLang="fr-FR" dirty="0" smtClean="0"/>
              <a:t>, Graphic </a:t>
            </a:r>
            <a:r>
              <a:rPr lang="en-US" altLang="fr-FR" dirty="0"/>
              <a:t>Press, Cheshire 1990</a:t>
            </a:r>
            <a:endParaRPr lang="fr-FR" altLang="fr-FR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82467" y="5579086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Flight schedule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Czech Airlines (1933)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25643" y="2160416"/>
            <a:ext cx="16934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Pour chaque aéroport, horaires départ/arrivée </a:t>
            </a:r>
            <a:endParaRPr lang="fr-FR" altLang="fr-FR" sz="14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325642" y="613988"/>
            <a:ext cx="17621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Redistribution dans l’espace, en conservant l’ordre plus loin / plus près, et le quadrant </a:t>
            </a:r>
          </a:p>
        </p:txBody>
      </p:sp>
      <p:pic>
        <p:nvPicPr>
          <p:cNvPr id="14" name="Picture 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7" t="36969" r="21413" b="30891"/>
          <a:stretch/>
        </p:blipFill>
        <p:spPr bwMode="auto">
          <a:xfrm>
            <a:off x="137773" y="412378"/>
            <a:ext cx="6391470" cy="473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96969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981268" y="4312875"/>
            <a:ext cx="104137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spc="0" normalizeH="0" baseline="0" dirty="0" smtClean="0">
                <a:ln>
                  <a:noFill/>
                </a:ln>
                <a:solidFill>
                  <a:srgbClr val="A40202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N° Vol: </a:t>
            </a:r>
            <a:r>
              <a:rPr kumimoji="0" lang="fr-FR" sz="1600" b="1" i="0" u="none" strike="noStrike" cap="none" spc="0" normalizeH="0" baseline="0" dirty="0" smtClean="0">
                <a:ln>
                  <a:noFill/>
                </a:ln>
                <a:solidFill>
                  <a:srgbClr val="A40202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651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rgbClr val="A40202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Gill Sans Light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325641" y="3275957"/>
            <a:ext cx="17621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Numéros de vol, plus épaisseur du trait variant (?)</a:t>
            </a:r>
            <a:endParaRPr lang="fr-FR" altLang="fr-FR" sz="14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 rot="1080675">
            <a:off x="2623004" y="3077748"/>
            <a:ext cx="1937992" cy="940748"/>
          </a:xfrm>
          <a:prstGeom prst="ellipse">
            <a:avLst/>
          </a:prstGeom>
          <a:noFill/>
          <a:ln w="44450" cap="flat">
            <a:solidFill>
              <a:srgbClr val="C00000"/>
            </a:solidFill>
            <a:miter lim="400000"/>
          </a:ln>
          <a:effectLst>
            <a:outerShdw blurRad="50800" dist="50800" dir="48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602889" y="414539"/>
            <a:ext cx="356539" cy="1020781"/>
          </a:xfrm>
          <a:prstGeom prst="line">
            <a:avLst/>
          </a:prstGeom>
          <a:noFill/>
          <a:ln w="107950" cap="flat">
            <a:solidFill>
              <a:srgbClr val="C00000"/>
            </a:solidFill>
            <a:prstDash val="solid"/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20"/>
          <p:cNvCxnSpPr/>
          <p:nvPr/>
        </p:nvCxnSpPr>
        <p:spPr>
          <a:xfrm flipH="1">
            <a:off x="3534569" y="1677526"/>
            <a:ext cx="1666753" cy="482890"/>
          </a:xfrm>
          <a:prstGeom prst="line">
            <a:avLst/>
          </a:prstGeom>
          <a:noFill/>
          <a:ln w="41275" cap="flat">
            <a:solidFill>
              <a:srgbClr val="C00000"/>
            </a:solidFill>
            <a:prstDash val="solid"/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9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997"/>
            <a:ext cx="7408795" cy="545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96969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079580" y="612705"/>
            <a:ext cx="20081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Temps + </a:t>
            </a:r>
          </a:p>
          <a:p>
            <a:pPr algn="r"/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espace + </a:t>
            </a:r>
          </a:p>
          <a:p>
            <a:pPr algn="r"/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données qualitatives</a:t>
            </a:r>
            <a:endParaRPr lang="fr-FR" altLang="fr-FR" sz="14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13670" y="1710901"/>
            <a:ext cx="177409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Vue d’ensemble du réseau , mais aussi analyse de chaque vol, et de chaque aéroport</a:t>
            </a:r>
            <a:endParaRPr lang="fr-FR" altLang="fr-FR" sz="14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01277" y="6197240"/>
            <a:ext cx="53427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altLang="fr-FR" dirty="0" smtClean="0"/>
              <a:t>[dans</a:t>
            </a:r>
            <a:r>
              <a:rPr lang="fr-FR" altLang="fr-FR" dirty="0"/>
              <a:t>] E.R </a:t>
            </a:r>
            <a:r>
              <a:rPr lang="fr-FR" altLang="fr-FR" dirty="0" err="1" smtClean="0"/>
              <a:t>Tufte</a:t>
            </a:r>
            <a:r>
              <a:rPr lang="fr-FR" altLang="fr-FR" dirty="0" smtClean="0"/>
              <a:t>, </a:t>
            </a:r>
            <a:r>
              <a:rPr lang="en-US" altLang="fr-FR" dirty="0"/>
              <a:t>Envisioning information</a:t>
            </a:r>
            <a:r>
              <a:rPr lang="en-US" altLang="fr-FR" dirty="0" smtClean="0"/>
              <a:t>, Graphic </a:t>
            </a:r>
            <a:r>
              <a:rPr lang="en-US" altLang="fr-FR" dirty="0"/>
              <a:t>Press, Cheshire 1990</a:t>
            </a:r>
            <a:endParaRPr lang="fr-FR" altLang="fr-FR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82467" y="5579086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Flight schedule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Czech Airlines (1933) 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0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360</Words>
  <Application>Microsoft Office PowerPoint</Application>
  <PresentationFormat>Affichage à l'écran (4:3)</PresentationFormat>
  <Paragraphs>57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652</cp:revision>
  <dcterms:created xsi:type="dcterms:W3CDTF">2014-07-04T08:23:44Z</dcterms:created>
  <dcterms:modified xsi:type="dcterms:W3CDTF">2021-11-21T13:57:08Z</dcterms:modified>
</cp:coreProperties>
</file>