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9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85650"/>
    <a:srgbClr val="A40202"/>
    <a:srgbClr val="080808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24" autoAdjust="0"/>
    <p:restoredTop sz="98378" autoAdjust="0"/>
  </p:normalViewPr>
  <p:slideViewPr>
    <p:cSldViewPr snapToGrid="0">
      <p:cViewPr varScale="1">
        <p:scale>
          <a:sx n="79" d="100"/>
          <a:sy n="79" d="100"/>
        </p:scale>
        <p:origin x="1416" y="82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20/11/2021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694111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508582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890744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809300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5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559348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6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005314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7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062384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8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38528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5803900" y="5425282"/>
            <a:ext cx="3273425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Carte figurative de l’instruction populaire de la France.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. </a:t>
            </a:r>
            <a:r>
              <a:rPr lang="en-US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Dupin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(1826)</a:t>
            </a: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Variable graphique: valeur.</a:t>
            </a:r>
          </a:p>
        </p:txBody>
      </p:sp>
      <p:pic>
        <p:nvPicPr>
          <p:cNvPr id="10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301625"/>
            <a:ext cx="5632450" cy="5911850"/>
          </a:xfrm>
          <a:prstGeom prst="rect">
            <a:avLst/>
          </a:prstGeom>
          <a:noFill/>
          <a:ln>
            <a:noFill/>
          </a:ln>
          <a:effectLst>
            <a:outerShdw blurRad="50800" dist="50800" dir="36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913188" y="6265863"/>
            <a:ext cx="5164137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[Dans]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G.Palsky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Des chiffres et des cartes. La cartographie quantitative au XIXe siècle CTHS 1996</a:t>
            </a:r>
          </a:p>
        </p:txBody>
      </p:sp>
      <p:sp>
        <p:nvSpPr>
          <p:cNvPr id="12" name="Espace réservé du texte 2"/>
          <p:cNvSpPr>
            <a:spLocks/>
          </p:cNvSpPr>
          <p:nvPr/>
        </p:nvSpPr>
        <p:spPr bwMode="auto">
          <a:xfrm>
            <a:off x="5804651" y="1517045"/>
            <a:ext cx="3272674" cy="226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400" dirty="0">
                <a:latin typeface="Calibri" panose="020F0502020204030204" pitchFamily="34" charset="0"/>
              </a:rPr>
              <a:t>La variation de valeur d'une couleur est une variation d'intensité lumineuse du plus sombre au plus clair, ou inversement.</a:t>
            </a:r>
          </a:p>
          <a:p>
            <a:pPr algn="r">
              <a:defRPr/>
            </a:pPr>
            <a:endParaRPr lang="fr-FR" altLang="fr-FR" sz="1400" dirty="0"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altLang="fr-FR" sz="1400" dirty="0">
                <a:latin typeface="Calibri" panose="020F0502020204030204" pitchFamily="34" charset="0"/>
              </a:rPr>
              <a:t>Elle traduit une relation d'ordre et des différences relatives:</a:t>
            </a:r>
          </a:p>
          <a:p>
            <a:pPr algn="r">
              <a:spcBef>
                <a:spcPts val="600"/>
              </a:spcBef>
              <a:defRPr/>
            </a:pPr>
            <a:r>
              <a:rPr lang="fr-FR" altLang="fr-FR" sz="1400" i="1" dirty="0">
                <a:latin typeface="Calibri" panose="020F0502020204030204" pitchFamily="34" charset="0"/>
              </a:rPr>
              <a:t>+-   les variations quantitatives</a:t>
            </a:r>
          </a:p>
          <a:p>
            <a:pPr algn="r">
              <a:spcBef>
                <a:spcPts val="600"/>
              </a:spcBef>
              <a:defRPr/>
            </a:pPr>
            <a:r>
              <a:rPr lang="fr-FR" altLang="fr-FR" sz="1400" i="1" dirty="0">
                <a:latin typeface="Calibri" panose="020F0502020204030204" pitchFamily="34" charset="0"/>
              </a:rPr>
              <a:t>données ordonnées</a:t>
            </a:r>
          </a:p>
          <a:p>
            <a:pPr algn="r">
              <a:spcBef>
                <a:spcPts val="600"/>
              </a:spcBef>
              <a:defRPr/>
            </a:pPr>
            <a:r>
              <a:rPr lang="fr-FR" altLang="fr-FR" sz="1400" i="1" strike="sngStrike" dirty="0">
                <a:latin typeface="Calibri" panose="020F0502020204030204" pitchFamily="34" charset="0"/>
              </a:rPr>
              <a:t>proportionnalité</a:t>
            </a: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780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9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301625"/>
            <a:ext cx="5632450" cy="5911850"/>
          </a:xfrm>
          <a:prstGeom prst="rect">
            <a:avLst/>
          </a:prstGeom>
          <a:noFill/>
          <a:ln>
            <a:noFill/>
          </a:ln>
          <a:effectLst>
            <a:outerShdw blurRad="50800" dist="50800" dir="36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727700" y="642938"/>
            <a:ext cx="3349625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Cette carte </a:t>
            </a:r>
            <a:r>
              <a:rPr lang="fr-FR" altLang="fr-FR" sz="16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choroplèthe</a:t>
            </a: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* est la première carte thématique jamais réalisée.</a:t>
            </a:r>
          </a:p>
          <a:p>
            <a:pPr algn="r">
              <a:defRPr/>
            </a:pP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altLang="fr-FR" sz="1400" dirty="0">
                <a:latin typeface="Calibri" panose="020F0502020204030204" pitchFamily="34" charset="0"/>
              </a:rPr>
              <a:t>*Une carte </a:t>
            </a:r>
            <a:r>
              <a:rPr lang="fr-FR" altLang="fr-FR" sz="1400" b="1" dirty="0" err="1">
                <a:latin typeface="Calibri" panose="020F0502020204030204" pitchFamily="34" charset="0"/>
              </a:rPr>
              <a:t>choroplèthe</a:t>
            </a:r>
            <a:r>
              <a:rPr lang="fr-FR" altLang="fr-FR" sz="1400" b="1" dirty="0">
                <a:latin typeface="Calibri" panose="020F0502020204030204" pitchFamily="34" charset="0"/>
              </a:rPr>
              <a:t> </a:t>
            </a:r>
            <a:endParaRPr lang="fr-FR" altLang="fr-FR" sz="1400" b="1" dirty="0" smtClean="0"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altLang="fr-FR" sz="1400" i="1" dirty="0" smtClean="0">
                <a:latin typeface="Calibri" panose="020F0502020204030204" pitchFamily="34" charset="0"/>
              </a:rPr>
              <a:t>(</a:t>
            </a:r>
            <a:r>
              <a:rPr lang="fr-FR" altLang="fr-FR" sz="1400" i="1" dirty="0">
                <a:latin typeface="Calibri" panose="020F0502020204030204" pitchFamily="34" charset="0"/>
              </a:rPr>
              <a:t>du grec </a:t>
            </a:r>
            <a:r>
              <a:rPr lang="fr-FR" altLang="fr-FR" sz="1400" i="1" dirty="0" err="1">
                <a:latin typeface="Calibri" panose="020F0502020204030204" pitchFamily="34" charset="0"/>
              </a:rPr>
              <a:t>χώρος</a:t>
            </a:r>
            <a:r>
              <a:rPr lang="fr-FR" altLang="fr-FR" sz="1400" i="1" dirty="0">
                <a:latin typeface="Calibri" panose="020F0502020204030204" pitchFamily="34" charset="0"/>
              </a:rPr>
              <a:t> : « zone/région » </a:t>
            </a:r>
            <a:endParaRPr lang="fr-FR" altLang="fr-FR" sz="1400" i="1" dirty="0" smtClean="0"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altLang="fr-FR" sz="1400" i="1" dirty="0" smtClean="0">
                <a:latin typeface="Calibri" panose="020F0502020204030204" pitchFamily="34" charset="0"/>
              </a:rPr>
              <a:t>π</a:t>
            </a:r>
            <a:r>
              <a:rPr lang="fr-FR" altLang="fr-FR" sz="1400" i="1" dirty="0" err="1" smtClean="0">
                <a:latin typeface="Calibri" panose="020F0502020204030204" pitchFamily="34" charset="0"/>
              </a:rPr>
              <a:t>ληθ</a:t>
            </a:r>
            <a:r>
              <a:rPr lang="fr-FR" altLang="fr-FR" sz="1400" i="1" dirty="0" smtClean="0">
                <a:latin typeface="Calibri" panose="020F0502020204030204" pitchFamily="34" charset="0"/>
              </a:rPr>
              <a:t>αίν </a:t>
            </a:r>
            <a:r>
              <a:rPr lang="fr-FR" altLang="fr-FR" sz="1400" i="1" dirty="0">
                <a:latin typeface="Calibri" panose="020F0502020204030204" pitchFamily="34" charset="0"/>
              </a:rPr>
              <a:t>: « multiple ») </a:t>
            </a:r>
            <a:endParaRPr lang="fr-FR" altLang="fr-FR" sz="1400" i="1" dirty="0" smtClean="0"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altLang="fr-FR" sz="1400" dirty="0" smtClean="0">
                <a:latin typeface="Calibri" panose="020F0502020204030204" pitchFamily="34" charset="0"/>
              </a:rPr>
              <a:t>est </a:t>
            </a:r>
            <a:r>
              <a:rPr lang="fr-FR" altLang="fr-FR" sz="1400" dirty="0">
                <a:latin typeface="Calibri" panose="020F0502020204030204" pitchFamily="34" charset="0"/>
              </a:rPr>
              <a:t>une carte thématique où les régions sont colorées ou remplies d'un motif qui montre une mesure statistique, tels la densité de population ou le revenu par habitant.</a:t>
            </a:r>
          </a:p>
          <a:p>
            <a:pPr algn="r">
              <a:defRPr/>
            </a:pPr>
            <a:endParaRPr lang="fr-FR" altLang="fr-FR" sz="1400" dirty="0"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altLang="fr-FR" sz="1400" dirty="0">
                <a:latin typeface="Calibri" panose="020F0502020204030204" pitchFamily="34" charset="0"/>
              </a:rPr>
              <a:t>Dispositif Inventé par Charles Dupin, qui l'avait nommée « Carte teintée » en 1828. </a:t>
            </a:r>
            <a:endParaRPr lang="fr-FR" altLang="fr-FR" sz="1600" dirty="0">
              <a:latin typeface="Calibri" panose="020F0502020204030204" pitchFamily="34" charset="0"/>
            </a:endParaRPr>
          </a:p>
          <a:p>
            <a:pPr algn="r">
              <a:defRPr/>
            </a:pPr>
            <a:endParaRPr lang="fr-FR" altLang="fr-FR" sz="1000" dirty="0"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altLang="fr-FR" sz="1000" dirty="0">
                <a:latin typeface="Calibri" panose="020F0502020204030204" pitchFamily="34" charset="0"/>
              </a:rPr>
              <a:t>https://fr.wikipedia.org/wiki/Carte_choropl%C3%A8the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803900" y="5425282"/>
            <a:ext cx="3273425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Carte figurative de l’instruction populaire de la France.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C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. </a:t>
            </a:r>
            <a:r>
              <a:rPr lang="en-US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Dupin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(1826)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913188" y="6265863"/>
            <a:ext cx="5164137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[Dans]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G.Palsky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Des chiffres et des cartes. La cartographie quantitative au XIXe siècle CTHS 1996</a:t>
            </a: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8766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10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288925"/>
            <a:ext cx="5610225" cy="5965825"/>
          </a:xfrm>
          <a:prstGeom prst="rect">
            <a:avLst/>
          </a:prstGeom>
          <a:noFill/>
          <a:ln>
            <a:noFill/>
          </a:ln>
          <a:effectLst>
            <a:outerShdw blurRad="50800" dist="50800" dir="36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727700" y="947738"/>
            <a:ext cx="33496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altLang="fr-FR" sz="14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Nombre de faits, rapportés à la population</a:t>
            </a:r>
          </a:p>
          <a:p>
            <a:pPr algn="r">
              <a:defRPr/>
            </a:pPr>
            <a:endParaRPr lang="fr-FR" altLang="fr-FR" sz="14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altLang="fr-FR" sz="14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Plus sombre: taux « d’accusés » plus élevé </a:t>
            </a:r>
          </a:p>
          <a:p>
            <a:pPr algn="r">
              <a:defRPr/>
            </a:pPr>
            <a:endParaRPr lang="fr-FR" altLang="fr-FR" sz="14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943600" y="4944445"/>
            <a:ext cx="3133725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Carte de France des crimes contre les personnes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.</a:t>
            </a: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André-Michel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Guerry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(1833)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4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[dans] </a:t>
            </a:r>
            <a:r>
              <a:rPr lang="fr-FR" altLang="fr-FR" sz="1400" i="1" dirty="0">
                <a:solidFill>
                  <a:srgbClr val="3E3D2A"/>
                </a:solidFill>
                <a:latin typeface="Calibri" panose="020F0502020204030204" pitchFamily="34" charset="0"/>
              </a:rPr>
              <a:t>Essai sur la statistique morale de la France </a:t>
            </a:r>
            <a:endParaRPr lang="en-US" altLang="fr-FR" sz="14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3913188" y="6235700"/>
            <a:ext cx="51641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euclid.psych.yorku.ca/SCS/Gallery/images/palsky/guerry/carte1s.jpg&gt;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8879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943600" y="4944445"/>
            <a:ext cx="3133725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Carte de France des crimes contre les personnes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.</a:t>
            </a: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André-Michel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Guerry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(1833)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4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[dans] </a:t>
            </a:r>
            <a:r>
              <a:rPr lang="fr-FR" altLang="fr-FR" sz="1400" i="1" dirty="0">
                <a:solidFill>
                  <a:srgbClr val="3E3D2A"/>
                </a:solidFill>
                <a:latin typeface="Calibri" panose="020F0502020204030204" pitchFamily="34" charset="0"/>
              </a:rPr>
              <a:t>Essai sur la statistique morale de la France </a:t>
            </a:r>
            <a:endParaRPr lang="en-US" altLang="fr-FR" sz="14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913188" y="6235700"/>
            <a:ext cx="51641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euclid.psych.yorku.ca/SCS/Gallery/images/palsky/guerry/carte1s.jpg&gt;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2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288925"/>
            <a:ext cx="5610225" cy="5965825"/>
          </a:xfrm>
          <a:prstGeom prst="rect">
            <a:avLst/>
          </a:prstGeom>
          <a:noFill/>
          <a:ln>
            <a:noFill/>
          </a:ln>
          <a:effectLst>
            <a:outerShdw blurRad="50800" dist="50800" dir="36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5727700" y="947738"/>
            <a:ext cx="33496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altLang="fr-FR" sz="14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Nombre de faits, rapportés à la population</a:t>
            </a:r>
          </a:p>
          <a:p>
            <a:pPr algn="r">
              <a:defRPr/>
            </a:pPr>
            <a:endParaRPr lang="fr-FR" altLang="fr-FR" sz="14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altLang="fr-FR" sz="14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Plus sombre: taux « d’accusés » plus élevé </a:t>
            </a:r>
          </a:p>
          <a:p>
            <a:pPr algn="r">
              <a:defRPr/>
            </a:pPr>
            <a:endParaRPr lang="fr-FR" altLang="fr-FR" sz="14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6332983" y="2427772"/>
            <a:ext cx="1789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4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Tendance</a:t>
            </a:r>
            <a:r>
              <a:rPr lang="en-GB" altLang="fr-FR" sz="14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4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générale</a:t>
            </a:r>
            <a:endParaRPr lang="fr-FR" altLang="fr-FR" sz="14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6259794" y="3589338"/>
            <a:ext cx="1789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4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Culture de </a:t>
            </a:r>
            <a:r>
              <a:rPr lang="en-GB" altLang="fr-FR" sz="1400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l’olivier</a:t>
            </a:r>
            <a:r>
              <a:rPr lang="en-GB" altLang="fr-FR" sz="14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4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…?</a:t>
            </a:r>
            <a:endParaRPr lang="fr-FR" altLang="fr-FR" sz="14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Pentagone 1"/>
          <p:cNvSpPr/>
          <p:nvPr/>
        </p:nvSpPr>
        <p:spPr>
          <a:xfrm flipH="1">
            <a:off x="4230687" y="911116"/>
            <a:ext cx="1590095" cy="2605756"/>
          </a:xfrm>
          <a:prstGeom prst="homePlate">
            <a:avLst>
              <a:gd name="adj" fmla="val 39247"/>
            </a:avLst>
          </a:prstGeom>
          <a:solidFill>
            <a:srgbClr val="FFFFFF">
              <a:alpha val="26000"/>
            </a:srgbClr>
          </a:solidFill>
          <a:ln w="12700" cap="flat">
            <a:solidFill>
              <a:schemeClr val="tx1">
                <a:lumMod val="20000"/>
                <a:lumOff val="80000"/>
              </a:schemeClr>
            </a:solidFill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2" name="Pentagone 21"/>
          <p:cNvSpPr/>
          <p:nvPr/>
        </p:nvSpPr>
        <p:spPr>
          <a:xfrm flipH="1">
            <a:off x="4230686" y="3632673"/>
            <a:ext cx="1565854" cy="1641499"/>
          </a:xfrm>
          <a:prstGeom prst="homePlate">
            <a:avLst>
              <a:gd name="adj" fmla="val 39247"/>
            </a:avLst>
          </a:prstGeom>
          <a:solidFill>
            <a:schemeClr val="tx1">
              <a:alpha val="71000"/>
            </a:schemeClr>
          </a:solidFill>
          <a:ln w="12700" cap="flat">
            <a:solidFill>
              <a:schemeClr val="tx1">
                <a:lumMod val="75000"/>
              </a:schemeClr>
            </a:solidFill>
            <a:miter lim="400000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7" name="Ellipse 16"/>
          <p:cNvSpPr>
            <a:spLocks noChangeArrowheads="1"/>
          </p:cNvSpPr>
          <p:nvPr/>
        </p:nvSpPr>
        <p:spPr bwMode="auto">
          <a:xfrm rot="19131291">
            <a:off x="4122738" y="3322638"/>
            <a:ext cx="1698625" cy="533400"/>
          </a:xfrm>
          <a:prstGeom prst="ellips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/>
          </a:ln>
          <a:effectLst>
            <a:outerShdw blurRad="38100" dist="35921" dir="2700000" algn="ctr" rotWithShape="0">
              <a:schemeClr val="tx1">
                <a:alpha val="7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ym typeface="Gill Sans Light"/>
            </a:endParaRP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530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" grpId="0" animBg="1"/>
      <p:bldP spid="2" grpId="1" animBg="1"/>
      <p:bldP spid="22" grpId="0" animBg="1"/>
      <p:bldP spid="22" grpId="1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943600" y="4944445"/>
            <a:ext cx="3133725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Carte de France des crimes contre les personnes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.</a:t>
            </a: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André-Michel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Guerry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(1833)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4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[dans] </a:t>
            </a:r>
            <a:r>
              <a:rPr lang="fr-FR" altLang="fr-FR" sz="1400" i="1" dirty="0">
                <a:solidFill>
                  <a:srgbClr val="3E3D2A"/>
                </a:solidFill>
                <a:latin typeface="Calibri" panose="020F0502020204030204" pitchFamily="34" charset="0"/>
              </a:rPr>
              <a:t>Essai sur la statistique morale de la France </a:t>
            </a:r>
            <a:endParaRPr lang="en-US" altLang="fr-FR" sz="14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913188" y="6235700"/>
            <a:ext cx="51641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euclid.psych.yorku.ca/SCS/Gallery/images/palsky/guerry/carte1s.jpg&gt;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2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288925"/>
            <a:ext cx="5610225" cy="5965825"/>
          </a:xfrm>
          <a:prstGeom prst="rect">
            <a:avLst/>
          </a:prstGeom>
          <a:noFill/>
          <a:ln>
            <a:noFill/>
          </a:ln>
          <a:effectLst>
            <a:outerShdw blurRad="50800" dist="50800" dir="36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5727700" y="947738"/>
            <a:ext cx="33496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altLang="fr-FR" sz="14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Nombre de faits, rapportés à la population</a:t>
            </a:r>
          </a:p>
          <a:p>
            <a:pPr algn="r">
              <a:defRPr/>
            </a:pPr>
            <a:endParaRPr lang="fr-FR" altLang="fr-FR" sz="14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altLang="fr-FR" sz="14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Plus sombre: taux « d’accusés » plus élevé </a:t>
            </a:r>
          </a:p>
          <a:p>
            <a:pPr algn="r">
              <a:defRPr/>
            </a:pPr>
            <a:endParaRPr lang="fr-FR" altLang="fr-FR" sz="14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 flipV="1">
            <a:off x="3035300" y="2487613"/>
            <a:ext cx="3937000" cy="1239837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/>
          </a:ln>
          <a:effectLst>
            <a:outerShdw blurRad="38100" dist="35921" dir="2700000" algn="ctr" rotWithShape="0">
              <a:schemeClr val="tx1">
                <a:alpha val="6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 flipV="1">
            <a:off x="2954338" y="2584450"/>
            <a:ext cx="4017962" cy="1849438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/>
          </a:ln>
          <a:effectLst>
            <a:outerShdw blurRad="38100" dist="35921" dir="2700000" algn="ctr" rotWithShape="0">
              <a:schemeClr val="tx1">
                <a:alpha val="6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6972300" y="2273300"/>
            <a:ext cx="20589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4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Quasi </a:t>
            </a:r>
            <a:r>
              <a:rPr lang="en-GB" altLang="fr-FR" sz="14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voisins</a:t>
            </a:r>
            <a:r>
              <a:rPr lang="en-GB" altLang="fr-FR" sz="14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,</a:t>
            </a:r>
          </a:p>
          <a:p>
            <a:r>
              <a:rPr lang="en-GB" altLang="fr-FR" sz="14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le </a:t>
            </a:r>
            <a:r>
              <a:rPr lang="en-GB" altLang="fr-FR" sz="14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“</a:t>
            </a:r>
            <a:r>
              <a:rPr lang="en-GB" altLang="fr-FR" sz="14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meilleur</a:t>
            </a:r>
            <a:r>
              <a:rPr lang="en-GB" altLang="fr-FR" sz="14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4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élève</a:t>
            </a:r>
            <a:r>
              <a:rPr lang="en-GB" altLang="fr-FR" sz="14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” </a:t>
            </a:r>
            <a:endParaRPr lang="en-GB" altLang="fr-FR" sz="1400" dirty="0" smtClean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GB" altLang="fr-FR" sz="14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et </a:t>
            </a:r>
            <a:r>
              <a:rPr lang="en-GB" altLang="fr-FR" sz="14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le “second </a:t>
            </a:r>
            <a:r>
              <a:rPr lang="en-GB" altLang="fr-FR" sz="14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dans</a:t>
            </a:r>
            <a:r>
              <a:rPr lang="en-GB" altLang="fr-FR" sz="14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4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l’ordre</a:t>
            </a:r>
            <a:r>
              <a:rPr lang="en-GB" altLang="fr-FR" sz="14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des </a:t>
            </a:r>
            <a:r>
              <a:rPr lang="en-GB" altLang="fr-FR" sz="14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pires</a:t>
            </a:r>
            <a:r>
              <a:rPr lang="en-GB" altLang="fr-FR" sz="14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”</a:t>
            </a:r>
            <a:endParaRPr lang="fr-FR" altLang="fr-FR" sz="14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403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1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1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1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00"/>
                            </p:stCondLst>
                            <p:childTnLst>
                              <p:par>
                                <p:cTn id="11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1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1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1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1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943600" y="4944445"/>
            <a:ext cx="3133725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Carte de France des crimes contre les personnes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.</a:t>
            </a: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André-Michel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Guerry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(1833)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4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[dans] </a:t>
            </a:r>
            <a:r>
              <a:rPr lang="fr-FR" altLang="fr-FR" sz="1400" i="1" dirty="0">
                <a:solidFill>
                  <a:srgbClr val="3E3D2A"/>
                </a:solidFill>
                <a:latin typeface="Calibri" panose="020F0502020204030204" pitchFamily="34" charset="0"/>
              </a:rPr>
              <a:t>Essai sur la statistique morale de la France </a:t>
            </a:r>
            <a:endParaRPr lang="en-US" altLang="fr-FR" sz="14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913188" y="6235700"/>
            <a:ext cx="51641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euclid.psych.yorku.ca/SCS/Gallery/images/palsky/guerry/carte1s.jpg&gt;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2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288925"/>
            <a:ext cx="5610225" cy="5965825"/>
          </a:xfrm>
          <a:prstGeom prst="rect">
            <a:avLst/>
          </a:prstGeom>
          <a:noFill/>
          <a:ln>
            <a:noFill/>
          </a:ln>
          <a:effectLst>
            <a:outerShdw blurRad="50800" dist="50800" dir="36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5727700" y="947738"/>
            <a:ext cx="33496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altLang="fr-FR" sz="14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Nombre de faits, rapportés à la population</a:t>
            </a:r>
          </a:p>
          <a:p>
            <a:pPr algn="r">
              <a:defRPr/>
            </a:pPr>
            <a:endParaRPr lang="fr-FR" altLang="fr-FR" sz="14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altLang="fr-FR" sz="14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Plus sombre: taux « d’accusés » plus élevé </a:t>
            </a:r>
          </a:p>
          <a:p>
            <a:pPr algn="r">
              <a:defRPr/>
            </a:pPr>
            <a:endParaRPr lang="fr-FR" altLang="fr-FR" sz="14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972300" y="2273300"/>
            <a:ext cx="20589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Motif </a:t>
            </a:r>
            <a:r>
              <a:rPr lang="en-GB" altLang="fr-FR" sz="1400" dirty="0" err="1">
                <a:solidFill>
                  <a:srgbClr val="8F8F8F"/>
                </a:solidFill>
                <a:latin typeface="Calibri" panose="020F0502020204030204" pitchFamily="34" charset="0"/>
              </a:rPr>
              <a:t>en</a:t>
            </a:r>
            <a:r>
              <a:rPr lang="en-GB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 lien avec le </a:t>
            </a:r>
            <a:r>
              <a:rPr lang="en-GB" altLang="fr-FR" sz="1400" dirty="0" err="1">
                <a:solidFill>
                  <a:srgbClr val="8F8F8F"/>
                </a:solidFill>
                <a:latin typeface="Calibri" panose="020F0502020204030204" pitchFamily="34" charset="0"/>
              </a:rPr>
              <a:t>caractère</a:t>
            </a:r>
            <a:r>
              <a:rPr lang="en-GB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400" dirty="0" err="1">
                <a:solidFill>
                  <a:srgbClr val="8F8F8F"/>
                </a:solidFill>
                <a:latin typeface="Calibri" panose="020F0502020204030204" pitchFamily="34" charset="0"/>
              </a:rPr>
              <a:t>frontalier</a:t>
            </a:r>
            <a:r>
              <a:rPr lang="en-GB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 de </a:t>
            </a:r>
            <a:r>
              <a:rPr lang="en-GB" altLang="fr-FR" sz="1400" dirty="0" err="1">
                <a:solidFill>
                  <a:srgbClr val="8F8F8F"/>
                </a:solidFill>
                <a:latin typeface="Calibri" panose="020F0502020204030204" pitchFamily="34" charset="0"/>
              </a:rPr>
              <a:t>ces</a:t>
            </a:r>
            <a:r>
              <a:rPr lang="en-GB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1400" dirty="0" err="1" smtClean="0">
                <a:solidFill>
                  <a:srgbClr val="8F8F8F"/>
                </a:solidFill>
                <a:latin typeface="Calibri" panose="020F0502020204030204" pitchFamily="34" charset="0"/>
              </a:rPr>
              <a:t>départements</a:t>
            </a:r>
            <a:r>
              <a:rPr lang="en-GB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? </a:t>
            </a:r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Arc 15"/>
          <p:cNvSpPr/>
          <p:nvPr/>
        </p:nvSpPr>
        <p:spPr>
          <a:xfrm>
            <a:off x="4179888" y="1684338"/>
            <a:ext cx="1285875" cy="1487487"/>
          </a:xfrm>
          <a:prstGeom prst="arc">
            <a:avLst>
              <a:gd name="adj1" fmla="val 16200000"/>
              <a:gd name="adj2" fmla="val 3755546"/>
            </a:avLst>
          </a:prstGeom>
          <a:noFill/>
          <a:ln w="31750">
            <a:solidFill>
              <a:srgbClr val="C00000"/>
            </a:solidFill>
            <a:round/>
            <a:headEnd type="triangle" w="med" len="med"/>
            <a:tailEnd type="triangle" w="med" len="med"/>
          </a:ln>
          <a:effectLst>
            <a:outerShdw blurRad="50800" dist="63500" dir="36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3134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919538" y="4816923"/>
            <a:ext cx="3157788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Carte de France des crimes contre les propriétés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.</a:t>
            </a: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André-Michel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Guerry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(1833)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4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[dans] Essai </a:t>
            </a:r>
            <a:r>
              <a:rPr lang="fr-FR" altLang="fr-FR" sz="1400" i="1" dirty="0">
                <a:solidFill>
                  <a:srgbClr val="3E3D2A"/>
                </a:solidFill>
                <a:latin typeface="Calibri" panose="020F0502020204030204" pitchFamily="34" charset="0"/>
              </a:rPr>
              <a:t>sur la statistique morale de la France </a:t>
            </a:r>
            <a:endParaRPr lang="en-US" altLang="fr-FR" sz="14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913188" y="6172099"/>
            <a:ext cx="51641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euclid.psych.yorku.ca/SCS/Gallery/images/palsky/guerry/carte2s.jpg&gt;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2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236538"/>
            <a:ext cx="5640388" cy="6027737"/>
          </a:xfrm>
          <a:prstGeom prst="rect">
            <a:avLst/>
          </a:prstGeom>
          <a:noFill/>
          <a:ln>
            <a:noFill/>
          </a:ln>
          <a:effectLst>
            <a:outerShdw blurRad="50800" dist="50800" dir="36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5727700" y="947738"/>
            <a:ext cx="334962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altLang="fr-FR" sz="14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Des différences avec la précédente, </a:t>
            </a:r>
            <a:endParaRPr lang="fr-FR" altLang="fr-FR" sz="1400" dirty="0" smtClean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altLang="fr-FR" sz="14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mais </a:t>
            </a:r>
            <a:r>
              <a:rPr lang="fr-FR" altLang="fr-FR" sz="14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où?</a:t>
            </a:r>
          </a:p>
          <a:p>
            <a:pPr algn="r">
              <a:defRPr/>
            </a:pPr>
            <a:endParaRPr lang="fr-FR" altLang="fr-FR" sz="14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fr-FR" altLang="fr-FR" sz="14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Illustration du principe « </a:t>
            </a:r>
            <a:r>
              <a:rPr lang="en-GB" altLang="fr-FR" sz="1400" i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enforce comparisons within the </a:t>
            </a:r>
            <a:r>
              <a:rPr lang="en-GB" altLang="fr-FR" sz="1400" i="1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eyespan</a:t>
            </a:r>
            <a:r>
              <a:rPr lang="en-GB" altLang="fr-FR" sz="1400" i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fr-FR" altLang="fr-FR" sz="14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» </a:t>
            </a:r>
          </a:p>
          <a:p>
            <a:pPr algn="r">
              <a:defRPr/>
            </a:pPr>
            <a:r>
              <a:rPr lang="fr-FR" altLang="fr-FR" sz="14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fr-FR" altLang="fr-FR" sz="14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E.R </a:t>
            </a:r>
            <a:r>
              <a:rPr lang="fr-FR" altLang="fr-FR" sz="14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Tufte</a:t>
            </a:r>
            <a:r>
              <a:rPr lang="fr-FR" altLang="fr-FR" sz="14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pPr algn="r">
              <a:defRPr/>
            </a:pPr>
            <a:endParaRPr lang="fr-FR" altLang="fr-FR" sz="14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4447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10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371475"/>
            <a:ext cx="4565650" cy="4878388"/>
          </a:xfrm>
          <a:prstGeom prst="rect">
            <a:avLst/>
          </a:prstGeom>
          <a:noFill/>
          <a:ln>
            <a:noFill/>
          </a:ln>
          <a:effectLst>
            <a:outerShdw blurRad="50800" dist="50800" dir="36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593975" y="5328503"/>
            <a:ext cx="65055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Carte de France des crimes contre les propriétés, contre les personnes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.</a:t>
            </a: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André-Michel </a:t>
            </a:r>
            <a:r>
              <a:rPr lang="fr-FR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Guerry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(1833)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4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[dans] </a:t>
            </a:r>
            <a:r>
              <a:rPr lang="fr-FR" altLang="fr-FR" sz="1400" i="1" dirty="0">
                <a:solidFill>
                  <a:srgbClr val="3E3D2A"/>
                </a:solidFill>
                <a:latin typeface="Calibri" panose="020F0502020204030204" pitchFamily="34" charset="0"/>
              </a:rPr>
              <a:t>Essai sur la statistique morale de la France </a:t>
            </a:r>
            <a:endParaRPr lang="en-US" altLang="fr-FR" sz="14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935413" y="6063581"/>
            <a:ext cx="5164137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euclid.psych.yorku.ca/SCS/Gallery/images/palsky/guerry/carte2s.jpg&gt;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775" y="381000"/>
            <a:ext cx="4578350" cy="4868863"/>
          </a:xfrm>
          <a:prstGeom prst="rect">
            <a:avLst/>
          </a:prstGeom>
          <a:noFill/>
          <a:ln>
            <a:noFill/>
          </a:ln>
          <a:effectLst>
            <a:outerShdw blurRad="50800" dist="50800" dir="36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3935413" y="6215981"/>
            <a:ext cx="5164137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euclid.psych.yorku.ca/SCS/Gallery/images/palsky/guerry/carte1s.jpg&gt;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891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4224</TotalTime>
  <Words>633</Words>
  <Application>Microsoft Office PowerPoint</Application>
  <PresentationFormat>Affichage à l'écran (4:3)</PresentationFormat>
  <Paragraphs>101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651</cp:revision>
  <dcterms:created xsi:type="dcterms:W3CDTF">2014-07-04T08:23:44Z</dcterms:created>
  <dcterms:modified xsi:type="dcterms:W3CDTF">2021-11-20T17:22:43Z</dcterms:modified>
</cp:coreProperties>
</file>