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1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21/11/2021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18644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157046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08163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130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73206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338340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8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5365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9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0467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376238"/>
            <a:ext cx="4752975" cy="548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56213" y="6004124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256213" y="1962150"/>
            <a:ext cx="38211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GB" altLang="fr-FR" sz="1600" dirty="0">
                <a:latin typeface="Calibri" panose="020F0502020204030204" pitchFamily="34" charset="0"/>
              </a:rPr>
              <a:t>Movement of prices of a good over a day.</a:t>
            </a: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6013749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83"/>
          <a:stretch>
            <a:fillRect/>
          </a:stretch>
        </p:blipFill>
        <p:spPr bwMode="auto">
          <a:xfrm>
            <a:off x="196850" y="376238"/>
            <a:ext cx="4752975" cy="349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76400" y="1133475"/>
            <a:ext cx="407988" cy="409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14463" y="293688"/>
            <a:ext cx="409575" cy="409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14463" y="3325813"/>
            <a:ext cx="409575" cy="407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347788" y="5040313"/>
            <a:ext cx="2376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prix maximum atteint dans la journée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2519363"/>
            <a:ext cx="407988" cy="407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221038" y="4532313"/>
            <a:ext cx="30130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prix à la fermeture du marché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600" y="485775"/>
            <a:ext cx="1473200" cy="431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79600" y="3090863"/>
            <a:ext cx="1473200" cy="431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24" name="Connecteur en angle 23"/>
          <p:cNvCxnSpPr>
            <a:cxnSpLocks noChangeShapeType="1"/>
            <a:stCxn id="20" idx="3"/>
            <a:endCxn id="21" idx="1"/>
          </p:cNvCxnSpPr>
          <p:nvPr/>
        </p:nvCxnSpPr>
        <p:spPr bwMode="auto">
          <a:xfrm>
            <a:off x="2084388" y="2723357"/>
            <a:ext cx="1136650" cy="1962845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56494" y="5678119"/>
            <a:ext cx="2378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prix minimum atteint dans la journée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Connecteur en angle 25"/>
          <p:cNvCxnSpPr>
            <a:cxnSpLocks noChangeShapeType="1"/>
            <a:stCxn id="17" idx="1"/>
            <a:endCxn id="19" idx="1"/>
          </p:cNvCxnSpPr>
          <p:nvPr/>
        </p:nvCxnSpPr>
        <p:spPr bwMode="auto">
          <a:xfrm rot="10800000" flipV="1">
            <a:off x="1347789" y="498475"/>
            <a:ext cx="66675" cy="4803447"/>
          </a:xfrm>
          <a:prstGeom prst="bentConnector3">
            <a:avLst>
              <a:gd name="adj1" fmla="val 442857"/>
            </a:avLst>
          </a:prstGeom>
          <a:noFill/>
          <a:ln w="3492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onnecteur en angle 26"/>
          <p:cNvCxnSpPr>
            <a:cxnSpLocks noChangeShapeType="1"/>
            <a:stCxn id="18" idx="1"/>
            <a:endCxn id="25" idx="1"/>
          </p:cNvCxnSpPr>
          <p:nvPr/>
        </p:nvCxnSpPr>
        <p:spPr bwMode="auto">
          <a:xfrm rot="10800000" flipV="1">
            <a:off x="1156495" y="3529807"/>
            <a:ext cx="257969" cy="2409922"/>
          </a:xfrm>
          <a:prstGeom prst="bentConnector3">
            <a:avLst>
              <a:gd name="adj1" fmla="val 188615"/>
            </a:avLst>
          </a:prstGeom>
          <a:noFill/>
          <a:ln w="3492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2176463" y="1846263"/>
            <a:ext cx="871537" cy="431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3750136" y="3796894"/>
            <a:ext cx="30126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prix à l’ouverture du marché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cxnSp>
        <p:nvCxnSpPr>
          <p:cNvPr id="31" name="Connecteur en angle 26"/>
          <p:cNvCxnSpPr>
            <a:cxnSpLocks noChangeShapeType="1"/>
            <a:stCxn id="16" idx="3"/>
            <a:endCxn id="30" idx="1"/>
          </p:cNvCxnSpPr>
          <p:nvPr/>
        </p:nvCxnSpPr>
        <p:spPr bwMode="auto">
          <a:xfrm>
            <a:off x="2084388" y="1338263"/>
            <a:ext cx="1665748" cy="2612520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5876925" y="1962150"/>
            <a:ext cx="32004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GB" altLang="fr-FR" sz="1400" dirty="0">
                <a:latin typeface="Calibri" panose="020F0502020204030204" pitchFamily="34" charset="0"/>
              </a:rPr>
              <a:t>Movement of prices of a good over a day.</a:t>
            </a:r>
          </a:p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76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5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6004124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5876925" y="1962150"/>
            <a:ext cx="32004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GB" altLang="fr-FR" sz="1400" dirty="0">
                <a:latin typeface="Calibri" panose="020F0502020204030204" pitchFamily="34" charset="0"/>
              </a:rPr>
              <a:t>Movement of prices of a good over a day.</a:t>
            </a:r>
          </a:p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83"/>
          <a:stretch>
            <a:fillRect/>
          </a:stretch>
        </p:blipFill>
        <p:spPr bwMode="auto">
          <a:xfrm>
            <a:off x="196850" y="376238"/>
            <a:ext cx="4752975" cy="349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395663" y="376238"/>
            <a:ext cx="1470025" cy="3662362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78931" y="1162137"/>
            <a:ext cx="2503487" cy="1611312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14463" y="293688"/>
            <a:ext cx="409575" cy="409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66900" y="3061917"/>
            <a:ext cx="1573213" cy="504000"/>
          </a:xfrm>
          <a:prstGeom prst="rect">
            <a:avLst/>
          </a:prstGeom>
          <a:solidFill>
            <a:srgbClr val="FFFFFF">
              <a:alpha val="8000"/>
            </a:srgbClr>
          </a:solidFill>
          <a:ln w="34925">
            <a:solidFill>
              <a:srgbClr val="C00000"/>
            </a:solidFill>
            <a:miter lim="800000"/>
            <a:headEnd type="triangle"/>
            <a:tailEnd type="triangle" w="med" len="med"/>
          </a:ln>
          <a:effectLst>
            <a:outerShdw blurRad="101600" dist="50800" dir="3600000" algn="ctr" rotWithShape="0">
              <a:schemeClr val="tx1">
                <a:alpha val="61000"/>
              </a:schemeClr>
            </a:outerShdw>
          </a:effectLst>
          <a:extLst/>
        </p:spPr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66900" y="411163"/>
            <a:ext cx="1573213" cy="504000"/>
          </a:xfrm>
          <a:prstGeom prst="rect">
            <a:avLst/>
          </a:prstGeom>
          <a:solidFill>
            <a:srgbClr val="FFFFFF">
              <a:alpha val="8000"/>
            </a:srgbClr>
          </a:solidFill>
          <a:ln w="34925">
            <a:solidFill>
              <a:srgbClr val="C00000"/>
            </a:solidFill>
            <a:miter lim="800000"/>
            <a:headEnd type="triangle"/>
            <a:tailEnd type="triangle" w="med" len="med"/>
          </a:ln>
          <a:effectLst>
            <a:outerShdw blurRad="101600" dist="50800" dir="3600000" algn="ctr" rotWithShape="0">
              <a:schemeClr val="tx1">
                <a:alpha val="61000"/>
              </a:schemeClr>
            </a:outerShdw>
          </a:effectLst>
          <a:extLst/>
        </p:spPr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29936" y="1787199"/>
            <a:ext cx="1310177" cy="504000"/>
          </a:xfrm>
          <a:prstGeom prst="rect">
            <a:avLst/>
          </a:prstGeom>
          <a:solidFill>
            <a:srgbClr val="FFFFFF">
              <a:alpha val="8000"/>
            </a:srgbClr>
          </a:solidFill>
          <a:ln w="34925">
            <a:solidFill>
              <a:srgbClr val="C00000"/>
            </a:solidFill>
            <a:miter lim="800000"/>
            <a:headEnd type="triangle"/>
            <a:tailEnd type="triangle" w="med" len="med"/>
          </a:ln>
          <a:effectLst>
            <a:outerShdw blurRad="101600" dist="50800" dir="3600000" algn="ctr" rotWithShape="0">
              <a:schemeClr val="tx1">
                <a:alpha val="61000"/>
              </a:schemeClr>
            </a:outerShdw>
          </a:effectLst>
          <a:extLst/>
        </p:spPr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1" name="Arc 20"/>
          <p:cNvSpPr/>
          <p:nvPr/>
        </p:nvSpPr>
        <p:spPr>
          <a:xfrm rot="13875822">
            <a:off x="158751" y="2617787"/>
            <a:ext cx="1492250" cy="1304925"/>
          </a:xfrm>
          <a:prstGeom prst="arc">
            <a:avLst/>
          </a:prstGeom>
          <a:noFill/>
          <a:ln w="34925">
            <a:solidFill>
              <a:srgbClr val="C00000"/>
            </a:solidFill>
            <a:miter lim="800000"/>
            <a:headEnd type="triangle"/>
            <a:tailEnd type="triangle" w="med" len="med"/>
          </a:ln>
          <a:effectLst>
            <a:outerShdw blurRad="381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Arc 21"/>
          <p:cNvSpPr/>
          <p:nvPr/>
        </p:nvSpPr>
        <p:spPr>
          <a:xfrm rot="13875822">
            <a:off x="157957" y="1502569"/>
            <a:ext cx="1493837" cy="1304925"/>
          </a:xfrm>
          <a:prstGeom prst="arc">
            <a:avLst/>
          </a:prstGeom>
          <a:noFill/>
          <a:ln w="34925">
            <a:solidFill>
              <a:srgbClr val="C00000"/>
            </a:solidFill>
            <a:miter lim="800000"/>
            <a:headEnd type="triangle"/>
            <a:tailEnd type="triangle" w="med" len="med"/>
          </a:ln>
          <a:effectLst>
            <a:outerShdw blurRad="381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Arc 22"/>
          <p:cNvSpPr/>
          <p:nvPr/>
        </p:nvSpPr>
        <p:spPr>
          <a:xfrm rot="13875822">
            <a:off x="157957" y="388144"/>
            <a:ext cx="1493837" cy="1304925"/>
          </a:xfrm>
          <a:prstGeom prst="arc">
            <a:avLst/>
          </a:prstGeom>
          <a:noFill/>
          <a:ln w="34925">
            <a:solidFill>
              <a:srgbClr val="C00000"/>
            </a:solidFill>
            <a:miter lim="800000"/>
            <a:headEnd type="triangle"/>
            <a:tailEnd type="triangle" w="med" len="med"/>
          </a:ln>
          <a:effectLst>
            <a:outerShdw blurRad="381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891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6004124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5876925" y="1962150"/>
            <a:ext cx="32004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GB" altLang="fr-FR" sz="1400" dirty="0">
                <a:latin typeface="Calibri" panose="020F0502020204030204" pitchFamily="34" charset="0"/>
              </a:rPr>
              <a:t>Movement of prices of a good over a day.</a:t>
            </a:r>
          </a:p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83"/>
          <a:stretch>
            <a:fillRect/>
          </a:stretch>
        </p:blipFill>
        <p:spPr bwMode="auto">
          <a:xfrm>
            <a:off x="196850" y="376238"/>
            <a:ext cx="4752975" cy="349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414463" y="293688"/>
            <a:ext cx="409575" cy="409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4463" y="3325813"/>
            <a:ext cx="409575" cy="407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79600" y="485775"/>
            <a:ext cx="1473200" cy="431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79600" y="3090863"/>
            <a:ext cx="1473200" cy="431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76463" y="1846263"/>
            <a:ext cx="871537" cy="431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18" name="Connecteur en angle 26"/>
          <p:cNvCxnSpPr>
            <a:cxnSpLocks noChangeShapeType="1"/>
            <a:endCxn id="22" idx="1"/>
          </p:cNvCxnSpPr>
          <p:nvPr/>
        </p:nvCxnSpPr>
        <p:spPr bwMode="auto">
          <a:xfrm rot="16200000" flipH="1">
            <a:off x="3044989" y="2974810"/>
            <a:ext cx="1187123" cy="746125"/>
          </a:xfrm>
          <a:prstGeom prst="bentConnector2">
            <a:avLst/>
          </a:prstGeom>
          <a:noFill/>
          <a:ln w="3492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/>
          <p:cNvSpPr/>
          <p:nvPr/>
        </p:nvSpPr>
        <p:spPr>
          <a:xfrm>
            <a:off x="1676400" y="1757363"/>
            <a:ext cx="407988" cy="407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221038" y="4532313"/>
            <a:ext cx="3013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b="1" dirty="0">
                <a:solidFill>
                  <a:srgbClr val="8F8F8F"/>
                </a:solidFill>
                <a:latin typeface="Calibri" panose="020F0502020204030204" pitchFamily="34" charset="0"/>
              </a:rPr>
              <a:t>« Body » noir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: </a:t>
            </a:r>
            <a:endParaRPr lang="fr-FR" altLang="fr-FR" sz="1400" dirty="0" smtClean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prix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à l’ouverture &gt; prix à la fermeture</a:t>
            </a:r>
          </a:p>
        </p:txBody>
      </p:sp>
      <p:cxnSp>
        <p:nvCxnSpPr>
          <p:cNvPr id="21" name="Connecteur en angle 2"/>
          <p:cNvCxnSpPr>
            <a:cxnSpLocks noChangeShapeType="1"/>
            <a:stCxn id="19" idx="3"/>
            <a:endCxn id="20" idx="1"/>
          </p:cNvCxnSpPr>
          <p:nvPr/>
        </p:nvCxnSpPr>
        <p:spPr bwMode="auto">
          <a:xfrm>
            <a:off x="2084388" y="1961357"/>
            <a:ext cx="1136650" cy="2832566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35921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011613" y="3679825"/>
            <a:ext cx="3011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b="1" dirty="0">
                <a:solidFill>
                  <a:srgbClr val="8F8F8F"/>
                </a:solidFill>
                <a:latin typeface="Calibri" panose="020F0502020204030204" pitchFamily="34" charset="0"/>
              </a:rPr>
              <a:t>« </a:t>
            </a:r>
            <a:r>
              <a:rPr lang="fr-FR" altLang="fr-FR" sz="1400" b="1" dirty="0" smtClean="0">
                <a:solidFill>
                  <a:srgbClr val="8F8F8F"/>
                </a:solidFill>
                <a:latin typeface="Calibri" panose="020F0502020204030204" pitchFamily="34" charset="0"/>
              </a:rPr>
              <a:t>Body</a:t>
            </a:r>
            <a:r>
              <a:rPr lang="fr-FR" altLang="fr-FR" sz="1400" b="1" dirty="0">
                <a:solidFill>
                  <a:srgbClr val="8F8F8F"/>
                </a:solidFill>
                <a:latin typeface="Calibri" panose="020F0502020204030204" pitchFamily="34" charset="0"/>
              </a:rPr>
              <a:t> » blanc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: </a:t>
            </a:r>
            <a:endParaRPr lang="fr-FR" altLang="fr-FR" sz="1400" dirty="0" smtClean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prix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à l’ouverture &lt; prix à la fermeture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8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6004124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5876925" y="1962150"/>
            <a:ext cx="32004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GB" altLang="fr-FR" sz="1400" dirty="0">
                <a:latin typeface="Calibri" panose="020F0502020204030204" pitchFamily="34" charset="0"/>
              </a:rPr>
              <a:t>Movement of prices of a good over a day.</a:t>
            </a:r>
          </a:p>
          <a:p>
            <a:pPr algn="r"/>
            <a:endParaRPr lang="en-GB" altLang="fr-FR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376238"/>
            <a:ext cx="4752975" cy="548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639887" y="5983585"/>
            <a:ext cx="30130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Synthétisation, sur 5 jours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3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6004124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194611" y="1962150"/>
            <a:ext cx="2882713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 smtClean="0">
                <a:latin typeface="Calibri" panose="020F0502020204030204" pitchFamily="34" charset="0"/>
              </a:rPr>
              <a:t>Concept toujours utilisé</a:t>
            </a:r>
            <a:r>
              <a:rPr lang="fr-FR" altLang="fr-FR" sz="1400" dirty="0" smtClean="0">
                <a:latin typeface="Calibri" panose="020F0502020204030204" pitchFamily="34" charset="0"/>
              </a:rPr>
              <a:t>, avec des variantes / adaptations graphiques</a:t>
            </a:r>
            <a:endParaRPr lang="fr-FR" altLang="fr-FR" sz="1400" dirty="0" smtClean="0">
              <a:latin typeface="Calibri" panose="020F0502020204030204" pitchFamily="34" charset="0"/>
            </a:endParaRPr>
          </a:p>
          <a:p>
            <a:pPr algn="r"/>
            <a:endParaRPr lang="fr-FR" altLang="fr-FR" sz="1400" dirty="0" smtClean="0">
              <a:latin typeface="Calibri" panose="020F0502020204030204" pitchFamily="34" charset="0"/>
            </a:endParaRPr>
          </a:p>
          <a:p>
            <a:pPr algn="r"/>
            <a:endParaRPr lang="fr-FR" altLang="fr-FR" sz="1400" dirty="0" smtClean="0">
              <a:latin typeface="Calibri" panose="020F0502020204030204" pitchFamily="34" charset="0"/>
            </a:endParaRPr>
          </a:p>
          <a:p>
            <a:pPr algn="r"/>
            <a:endParaRPr lang="fr-FR" altLang="fr-FR" sz="1400" dirty="0" smtClean="0"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 err="1" smtClean="0">
                <a:latin typeface="Calibri" panose="020F0502020204030204" pitchFamily="34" charset="0"/>
              </a:rPr>
              <a:t>e.g</a:t>
            </a:r>
            <a:r>
              <a:rPr lang="fr-FR" altLang="fr-FR" sz="1400" dirty="0" smtClean="0">
                <a:latin typeface="Calibri" panose="020F0502020204030204" pitchFamily="34" charset="0"/>
              </a:rPr>
              <a:t>. tutoriel Python ad-hoc</a:t>
            </a:r>
          </a:p>
          <a:p>
            <a:pPr algn="r"/>
            <a:endParaRPr lang="fr-FR" altLang="fr-FR" sz="1400" dirty="0">
              <a:latin typeface="Calibri" panose="020F0502020204030204" pitchFamily="34" charset="0"/>
            </a:endParaRPr>
          </a:p>
        </p:txBody>
      </p:sp>
      <p:pic>
        <p:nvPicPr>
          <p:cNvPr id="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722313"/>
            <a:ext cx="589915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46088" y="5927725"/>
            <a:ext cx="2797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://pythonprogramming.net/candlestick-ohlc-graph-matplotlib-tutorial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/&gt;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110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6004124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965825" y="935038"/>
            <a:ext cx="3111500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 smtClean="0">
                <a:latin typeface="Calibri" panose="020F0502020204030204" pitchFamily="34" charset="0"/>
              </a:rPr>
              <a:t>Variante, implémentée dans Excel,</a:t>
            </a:r>
          </a:p>
          <a:p>
            <a:pPr algn="r"/>
            <a:endParaRPr lang="fr-FR" altLang="fr-FR" sz="1400" dirty="0" smtClean="0"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 smtClean="0">
                <a:latin typeface="Calibri" panose="020F0502020204030204" pitchFamily="34" charset="0"/>
              </a:rPr>
              <a:t>La partie “Body”, ne représente plus un cours ouverture /fermeture</a:t>
            </a:r>
          </a:p>
          <a:p>
            <a:pPr algn="r"/>
            <a:endParaRPr lang="fr-FR" altLang="fr-FR" sz="1400" dirty="0" smtClean="0"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 smtClean="0">
                <a:latin typeface="Calibri" panose="020F0502020204030204" pitchFamily="34" charset="0"/>
              </a:rPr>
              <a:t>Le dispositif n’est plus forcément une série temporelle, mais une série de “valeurs” comportant des MAX/MIN/AVG </a:t>
            </a:r>
          </a:p>
          <a:p>
            <a:pPr algn="r"/>
            <a:endParaRPr lang="fr-FR" altLang="fr-FR" sz="1400" dirty="0" smtClean="0">
              <a:latin typeface="Calibri" panose="020F0502020204030204" pitchFamily="34" charset="0"/>
            </a:endParaRPr>
          </a:p>
          <a:p>
            <a:pPr algn="r"/>
            <a:endParaRPr lang="en-GB" altLang="fr-FR" sz="16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48864" y="5921475"/>
            <a:ext cx="2797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://nathanbrixius.wordpress.com/2014/03/10/beautiful-box-plots-in-excel-2013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/&gt;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790575"/>
            <a:ext cx="5891213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70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6004124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965825" y="935038"/>
            <a:ext cx="31115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Variante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implementée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dans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Excel,</a:t>
            </a: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La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partie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“Body”, ne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représente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plus un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cours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ouverture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/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fermeture</a:t>
            </a:r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Le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dispositif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n’est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plus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forcément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une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série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temporelle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mais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une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série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de “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valeurs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” </a:t>
            </a:r>
            <a:r>
              <a:rPr lang="en-GB" altLang="fr-FR" sz="1600" dirty="0" err="1">
                <a:solidFill>
                  <a:srgbClr val="989898"/>
                </a:solidFill>
                <a:latin typeface="Calibri" panose="020F0502020204030204" pitchFamily="34" charset="0"/>
              </a:rPr>
              <a:t>comportant</a:t>
            </a:r>
            <a:r>
              <a:rPr lang="en-GB" altLang="fr-FR" sz="1600" dirty="0">
                <a:solidFill>
                  <a:srgbClr val="989898"/>
                </a:solidFill>
                <a:latin typeface="Calibri" panose="020F0502020204030204" pitchFamily="34" charset="0"/>
              </a:rPr>
              <a:t> des MAX/MIN/AVG </a:t>
            </a:r>
          </a:p>
          <a:p>
            <a:pPr algn="r"/>
            <a:endParaRPr lang="en-GB" altLang="fr-FR" sz="16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i="1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46088" y="5927725"/>
            <a:ext cx="2797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://nathanbrixius.wordpress.com/2014/03/10/beautiful-box-plots-in-excel-2013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/&gt;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790575"/>
            <a:ext cx="5891213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e 14"/>
          <p:cNvGrpSpPr>
            <a:grpSpLocks/>
          </p:cNvGrpSpPr>
          <p:nvPr/>
        </p:nvGrpSpPr>
        <p:grpSpPr bwMode="auto">
          <a:xfrm>
            <a:off x="4052888" y="1350963"/>
            <a:ext cx="5091112" cy="2946779"/>
            <a:chOff x="4052207" y="1350687"/>
            <a:chExt cx="5091793" cy="2947453"/>
          </a:xfrm>
        </p:grpSpPr>
        <p:pic>
          <p:nvPicPr>
            <p:cNvPr id="16" name="Imag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63" t="43439" r="60475" b="32646"/>
            <a:stretch>
              <a:fillRect/>
            </a:stretch>
          </p:blipFill>
          <p:spPr bwMode="auto">
            <a:xfrm>
              <a:off x="4052207" y="1350687"/>
              <a:ext cx="5091793" cy="2512547"/>
            </a:xfrm>
            <a:prstGeom prst="rect">
              <a:avLst/>
            </a:prstGeom>
            <a:noFill/>
            <a:ln>
              <a:noFill/>
            </a:ln>
            <a:effectLst>
              <a:outerShdw blurRad="101600" dist="50800" dir="30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6252775" y="3897938"/>
              <a:ext cx="2676912" cy="400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r"/>
              <a:r>
                <a:rPr lang="fr-FR" altLang="fr-FR" sz="1000" dirty="0" smtClean="0">
                  <a:solidFill>
                    <a:srgbClr val="989898"/>
                  </a:solidFill>
                  <a:latin typeface="Calibri" panose="020F0502020204030204" pitchFamily="34" charset="0"/>
                </a:rPr>
                <a:t>&lt;https</a:t>
              </a:r>
              <a:r>
                <a:rPr lang="fr-FR" altLang="fr-FR" sz="1000" dirty="0">
                  <a:solidFill>
                    <a:srgbClr val="989898"/>
                  </a:solidFill>
                  <a:latin typeface="Calibri" panose="020F0502020204030204" pitchFamily="34" charset="0"/>
                </a:rPr>
                <a:t>://</a:t>
              </a:r>
              <a:r>
                <a:rPr lang="fr-FR" altLang="fr-FR" sz="1000" dirty="0" smtClean="0">
                  <a:solidFill>
                    <a:srgbClr val="989898"/>
                  </a:solidFill>
                  <a:latin typeface="Calibri" panose="020F0502020204030204" pitchFamily="34" charset="0"/>
                </a:rPr>
                <a:t>en.wikipedia.org/wiki/Quartile&gt;</a:t>
              </a:r>
              <a:endPara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endParaRPr>
            </a:p>
            <a:p>
              <a:pPr algn="r"/>
              <a:r>
                <a:rPr lang="fr-FR" altLang="fr-FR" sz="1000" dirty="0" smtClean="0">
                  <a:solidFill>
                    <a:srgbClr val="989898"/>
                  </a:solidFill>
                  <a:latin typeface="Calibri" panose="020F0502020204030204" pitchFamily="34" charset="0"/>
                </a:rPr>
                <a:t>&lt;https</a:t>
              </a:r>
              <a:r>
                <a:rPr lang="fr-FR" altLang="fr-FR" sz="1000" dirty="0">
                  <a:solidFill>
                    <a:srgbClr val="989898"/>
                  </a:solidFill>
                  <a:latin typeface="Calibri" panose="020F0502020204030204" pitchFamily="34" charset="0"/>
                </a:rPr>
                <a:t>://</a:t>
              </a:r>
              <a:r>
                <a:rPr lang="fr-FR" altLang="fr-FR" sz="1000" dirty="0" smtClean="0">
                  <a:solidFill>
                    <a:srgbClr val="989898"/>
                  </a:solidFill>
                  <a:latin typeface="Calibri" panose="020F0502020204030204" pitchFamily="34" charset="0"/>
                </a:rPr>
                <a:t>fr.wikipedia.org/wiki/Quartile&gt;</a:t>
              </a:r>
              <a:endPara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47788" y="5040313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maximum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866775" y="5435600"/>
            <a:ext cx="23764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minimum</a:t>
            </a:r>
          </a:p>
        </p:txBody>
      </p:sp>
      <p:cxnSp>
        <p:nvCxnSpPr>
          <p:cNvPr id="20" name="Connecteur en angle 19"/>
          <p:cNvCxnSpPr>
            <a:cxnSpLocks noChangeShapeType="1"/>
          </p:cNvCxnSpPr>
          <p:nvPr/>
        </p:nvCxnSpPr>
        <p:spPr bwMode="auto">
          <a:xfrm rot="10800000" flipH="1" flipV="1">
            <a:off x="1131782" y="1466850"/>
            <a:ext cx="147638" cy="3727351"/>
          </a:xfrm>
          <a:prstGeom prst="bentConnector3">
            <a:avLst>
              <a:gd name="adj1" fmla="val -154838"/>
            </a:avLst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triangle" w="med" len="med"/>
          </a:ln>
          <a:effectLst>
            <a:outerShdw blurRad="50800" dist="50800" dir="2700000" algn="ctr" rotWithShape="0">
              <a:schemeClr val="tx1">
                <a:alpha val="7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onnecteur en angle 20"/>
          <p:cNvCxnSpPr>
            <a:cxnSpLocks noChangeShapeType="1"/>
            <a:endCxn id="19" idx="1"/>
          </p:cNvCxnSpPr>
          <p:nvPr/>
        </p:nvCxnSpPr>
        <p:spPr bwMode="auto">
          <a:xfrm rot="5400000">
            <a:off x="-512713" y="4056013"/>
            <a:ext cx="2912964" cy="153988"/>
          </a:xfrm>
          <a:prstGeom prst="bentConnector4">
            <a:avLst>
              <a:gd name="adj1" fmla="val 383"/>
              <a:gd name="adj2" fmla="val 248453"/>
            </a:avLst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triangle" w="med" len="med"/>
          </a:ln>
          <a:effectLst>
            <a:outerShdw blurRad="50800" dist="50800" dir="2700000" algn="ctr" rotWithShape="0">
              <a:schemeClr val="tx1">
                <a:alpha val="7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1200150" y="1347788"/>
            <a:ext cx="344488" cy="238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20788" y="2557463"/>
            <a:ext cx="344487" cy="238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24" name="Connecteur droit avec flèche 14"/>
          <p:cNvCxnSpPr>
            <a:cxnSpLocks noChangeShapeType="1"/>
          </p:cNvCxnSpPr>
          <p:nvPr/>
        </p:nvCxnSpPr>
        <p:spPr bwMode="auto">
          <a:xfrm flipH="1" flipV="1">
            <a:off x="2370138" y="2001838"/>
            <a:ext cx="1962150" cy="31750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50800" dir="2700000" algn="ctr" rotWithShape="0">
              <a:schemeClr val="tx1">
                <a:alpha val="7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onnecteur droit avec flèche 29"/>
          <p:cNvCxnSpPr>
            <a:cxnSpLocks noChangeShapeType="1"/>
          </p:cNvCxnSpPr>
          <p:nvPr/>
        </p:nvCxnSpPr>
        <p:spPr bwMode="auto">
          <a:xfrm flipH="1" flipV="1">
            <a:off x="2370138" y="2128838"/>
            <a:ext cx="1962150" cy="582612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50800" dir="2700000" algn="ctr" rotWithShape="0">
              <a:schemeClr val="tx1">
                <a:alpha val="7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Connecteur droit avec flèche 31"/>
          <p:cNvCxnSpPr>
            <a:cxnSpLocks noChangeShapeType="1"/>
          </p:cNvCxnSpPr>
          <p:nvPr/>
        </p:nvCxnSpPr>
        <p:spPr bwMode="auto">
          <a:xfrm flipH="1" flipV="1">
            <a:off x="2370138" y="2254250"/>
            <a:ext cx="1916112" cy="1096963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triangle" w="med" len="med"/>
            <a:tailEnd type="none" w="med" len="med"/>
          </a:ln>
          <a:effectLst>
            <a:outerShdw blurRad="50800" dist="50800" dir="2700000" algn="ctr" rotWithShape="0">
              <a:schemeClr val="tx1">
                <a:alpha val="7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4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4" t="24248" r="25833" b="10001"/>
          <a:stretch/>
        </p:blipFill>
        <p:spPr bwMode="auto">
          <a:xfrm>
            <a:off x="104867" y="642025"/>
            <a:ext cx="6286500" cy="56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56213" y="6004124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en.wikipedia.org/wiki/Candlestick_chart&gt;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Candlestick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charts (chandeliers japonais)</a:t>
            </a: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3917482" y="5546655"/>
            <a:ext cx="5159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Candlestick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charts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Munehisa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Homma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(18th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c.)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653719" y="935038"/>
            <a:ext cx="242360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 smtClean="0">
                <a:latin typeface="Calibri" panose="020F0502020204030204" pitchFamily="34" charset="0"/>
              </a:rPr>
              <a:t>Application à des données « </a:t>
            </a:r>
            <a:r>
              <a:rPr lang="fr-FR" altLang="fr-FR" sz="1400" dirty="0" err="1" smtClean="0">
                <a:latin typeface="Calibri" panose="020F0502020204030204" pitchFamily="34" charset="0"/>
              </a:rPr>
              <a:t>spatio</a:t>
            </a:r>
            <a:r>
              <a:rPr lang="fr-FR" altLang="fr-FR" sz="1400" dirty="0" smtClean="0">
                <a:latin typeface="Calibri" panose="020F0502020204030204" pitchFamily="34" charset="0"/>
              </a:rPr>
              <a:t>-historiques » (inventaire daté de 1760 - données: surface d’échoppes, niveau de taxation avant et après l’inventaire)</a:t>
            </a:r>
          </a:p>
          <a:p>
            <a:pPr algn="r"/>
            <a:endParaRPr lang="fr-FR" altLang="fr-FR" sz="1400" dirty="0">
              <a:latin typeface="Calibri" panose="020F0502020204030204" pitchFamily="34" charset="0"/>
            </a:endParaRPr>
          </a:p>
          <a:p>
            <a:pPr algn="r"/>
            <a:endParaRPr lang="fr-FR" altLang="fr-FR" sz="1400" dirty="0" smtClean="0"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 smtClean="0">
                <a:latin typeface="Calibri" panose="020F0502020204030204" pitchFamily="34" charset="0"/>
              </a:rPr>
              <a:t> </a:t>
            </a:r>
          </a:p>
          <a:p>
            <a:pPr algn="r"/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Jean-Yves Blaise,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Iwona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Dudek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Can simplicity help?. 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ACM International Conference Proceedings Series, 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2014.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 https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halshs.archives-ouvertes.fr/halshs-01074206&gt;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10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578</Words>
  <Application>Microsoft Office PowerPoint</Application>
  <PresentationFormat>Affichage à l'écran (4:3)</PresentationFormat>
  <Paragraphs>142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660</cp:revision>
  <dcterms:created xsi:type="dcterms:W3CDTF">2014-07-04T08:23:44Z</dcterms:created>
  <dcterms:modified xsi:type="dcterms:W3CDTF">2021-11-21T12:02:35Z</dcterms:modified>
</cp:coreProperties>
</file>