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61" r:id="rId2"/>
    <p:sldId id="264" r:id="rId3"/>
    <p:sldId id="263" r:id="rId4"/>
    <p:sldId id="265" r:id="rId5"/>
    <p:sldId id="262" r:id="rId6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9pPr>
  </p:defaultTextStyle>
  <p:extLst>
    <p:ext uri="{EFAFB233-063F-42B5-8137-9DF3F51BA10A}">
      <p15:sldGuideLst xmlns:p15="http://schemas.microsoft.com/office/powerpoint/2012/main">
        <p15:guide id="1" orient="horz" pos="2153">
          <p15:clr>
            <a:srgbClr val="A4A3A4"/>
          </p15:clr>
        </p15:guide>
        <p15:guide id="2" pos="4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585650"/>
    <a:srgbClr val="A40202"/>
    <a:srgbClr val="080808"/>
    <a:srgbClr val="3A6B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7" autoAdjust="0"/>
    <p:restoredTop sz="98378" autoAdjust="0"/>
  </p:normalViewPr>
  <p:slideViewPr>
    <p:cSldViewPr snapToGrid="0">
      <p:cViewPr>
        <p:scale>
          <a:sx n="100" d="100"/>
          <a:sy n="100" d="100"/>
        </p:scale>
        <p:origin x="586" y="-216"/>
      </p:cViewPr>
      <p:guideLst>
        <p:guide orient="horz" pos="2153"/>
        <p:guide pos="4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92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DA05FC9E-4FA5-4DA6-9E08-81F53D1F2CEF}" type="datetimeFigureOut">
              <a:rPr lang="fr-FR" altLang="fr-FR"/>
              <a:pPr>
                <a:defRPr/>
              </a:pPr>
              <a:t>20/11/2021</a:t>
            </a:fld>
            <a:endParaRPr lang="fr-FR" altLang="fr-F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A6949904-67F6-4984-919B-90CD560653E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30308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1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508582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2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506077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3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537204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4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459138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5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648634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250032" y="1437680"/>
            <a:ext cx="8643938" cy="2277070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250032" y="3705820"/>
            <a:ext cx="8643938" cy="91082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9255689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2094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8643464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35349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250032" y="2286000"/>
            <a:ext cx="8643938" cy="2277070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15699222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250031" y="714375"/>
            <a:ext cx="4143375" cy="2732484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250031" y="3437931"/>
            <a:ext cx="4143375" cy="2732484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0319091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61602529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38625505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250031" y="1919884"/>
            <a:ext cx="4143375" cy="4429125"/>
          </a:xfrm>
          <a:prstGeom prst="rect">
            <a:avLst/>
          </a:prstGeom>
        </p:spPr>
        <p:txBody>
          <a:bodyPr/>
          <a:lstStyle>
            <a:lvl1pPr marL="303583" indent="-303583">
              <a:lnSpc>
                <a:spcPct val="100000"/>
              </a:lnSpc>
              <a:spcBef>
                <a:spcPts val="2672"/>
              </a:spcBef>
              <a:defRPr sz="2700"/>
            </a:lvl1pPr>
            <a:lvl2pPr marL="607166" indent="-303583">
              <a:lnSpc>
                <a:spcPct val="100000"/>
              </a:lnSpc>
              <a:spcBef>
                <a:spcPts val="2672"/>
              </a:spcBef>
              <a:defRPr sz="2700"/>
            </a:lvl2pPr>
            <a:lvl3pPr marL="910749" indent="-303583">
              <a:lnSpc>
                <a:spcPct val="100000"/>
              </a:lnSpc>
              <a:spcBef>
                <a:spcPts val="2672"/>
              </a:spcBef>
              <a:defRPr sz="2700"/>
            </a:lvl3pPr>
            <a:lvl4pPr marL="1214332" indent="-303583">
              <a:lnSpc>
                <a:spcPct val="100000"/>
              </a:lnSpc>
              <a:spcBef>
                <a:spcPts val="2672"/>
              </a:spcBef>
              <a:defRPr sz="2700"/>
            </a:lvl4pPr>
            <a:lvl5pPr marL="1517916" indent="-303583">
              <a:lnSpc>
                <a:spcPct val="100000"/>
              </a:lnSpc>
              <a:spcBef>
                <a:spcPts val="2672"/>
              </a:spcBef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99834972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535781" y="535781"/>
            <a:ext cx="8063508" cy="5777508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60164627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423014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834977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250825" y="179388"/>
            <a:ext cx="8643938" cy="171450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0" tIns="0" rIns="0" bIns="0" anchor="ctr">
            <a:normAutofit/>
          </a:bodyPr>
          <a:lstStyle/>
          <a:p>
            <a:pPr lvl="0"/>
            <a:r>
              <a:rPr/>
              <a:t>Title Text</a:t>
            </a:r>
          </a:p>
        </p:txBody>
      </p:sp>
      <p:sp>
        <p:nvSpPr>
          <p:cNvPr id="1027" name="Shape 3"/>
          <p:cNvSpPr>
            <a:spLocks noGrp="1"/>
          </p:cNvSpPr>
          <p:nvPr>
            <p:ph type="body" idx="1"/>
          </p:nvPr>
        </p:nvSpPr>
        <p:spPr bwMode="auto">
          <a:xfrm>
            <a:off x="250825" y="1919288"/>
            <a:ext cx="8643938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>
                <a:sym typeface="Gill Sans Light"/>
              </a:rPr>
              <a:t>Body Level One</a:t>
            </a:r>
          </a:p>
          <a:p>
            <a:pPr lvl="1"/>
            <a:r>
              <a:rPr lang="fr-FR" altLang="fr-FR" smtClean="0">
                <a:sym typeface="Gill Sans Light"/>
              </a:rPr>
              <a:t>Body Level Two</a:t>
            </a:r>
          </a:p>
          <a:p>
            <a:pPr lvl="2"/>
            <a:r>
              <a:rPr lang="fr-FR" altLang="fr-FR" smtClean="0">
                <a:sym typeface="Gill Sans Light"/>
              </a:rPr>
              <a:t>Body Level Three</a:t>
            </a:r>
          </a:p>
          <a:p>
            <a:pPr lvl="3"/>
            <a:r>
              <a:rPr lang="fr-FR" altLang="fr-FR" smtClean="0">
                <a:sym typeface="Gill Sans Light"/>
              </a:rPr>
              <a:t>Body Level Four</a:t>
            </a:r>
          </a:p>
          <a:p>
            <a:pPr lvl="4"/>
            <a:r>
              <a:rPr lang="fr-FR" altLang="fr-FR" smtClean="0">
                <a:sym typeface="Gill Sans Light"/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/>
  <p:txStyles>
    <p:titleStyle>
      <a:lvl1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36512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marL="73183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marL="1096963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marL="146367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marL="183038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marL="219651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marL="2562598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marL="292868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marL="3294769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bodyStyle>
    <p:otherStyle>
      <a:lvl1pPr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1pPr>
      <a:lvl2pPr indent="16072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2pPr>
      <a:lvl3pPr indent="321440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3pPr>
      <a:lvl4pPr indent="48216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4pPr>
      <a:lvl5pPr indent="64288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3076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7" name="Text Box 22"/>
          <p:cNvSpPr txBox="1">
            <a:spLocks noChangeArrowheads="1"/>
          </p:cNvSpPr>
          <p:nvPr/>
        </p:nvSpPr>
        <p:spPr bwMode="auto">
          <a:xfrm>
            <a:off x="14289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2553" y="6443461"/>
            <a:ext cx="316523" cy="321247"/>
          </a:xfrm>
          <a:prstGeom prst="rect">
            <a:avLst/>
          </a:prstGeom>
        </p:spPr>
      </p:pic>
      <p:grpSp>
        <p:nvGrpSpPr>
          <p:cNvPr id="9" name="Group 15"/>
          <p:cNvGrpSpPr>
            <a:grpSpLocks/>
          </p:cNvGrpSpPr>
          <p:nvPr/>
        </p:nvGrpSpPr>
        <p:grpSpPr bwMode="auto">
          <a:xfrm>
            <a:off x="730250" y="563563"/>
            <a:ext cx="2206625" cy="5581650"/>
            <a:chOff x="2311" y="653"/>
            <a:chExt cx="1291" cy="3266"/>
          </a:xfrm>
        </p:grpSpPr>
        <p:pic>
          <p:nvPicPr>
            <p:cNvPr id="10" name="Picture 1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7" y="2284"/>
              <a:ext cx="1258" cy="16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Picture 1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11" y="653"/>
              <a:ext cx="1291" cy="15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2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68"/>
          <a:stretch>
            <a:fillRect/>
          </a:stretch>
        </p:blipFill>
        <p:spPr bwMode="auto">
          <a:xfrm>
            <a:off x="3533775" y="360363"/>
            <a:ext cx="5218113" cy="598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029564" y="5687536"/>
            <a:ext cx="498951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 eaLnBrk="1" hangingPunct="1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Lee 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Benson</a:t>
            </a:r>
          </a:p>
          <a:p>
            <a:pPr algn="r" eaLnBrk="1" hangingPunct="1"/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citylimitdesign.com </a:t>
            </a:r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  <a:p>
            <a:pPr algn="r" eaLnBrk="1" hangingPunct="1"/>
            <a:r>
              <a:rPr lang="fr-FR" altLang="fr-FR" sz="1000" i="1" dirty="0" smtClean="0">
                <a:solidFill>
                  <a:srgbClr val="727A8B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&lt;http</a:t>
            </a:r>
            <a:r>
              <a:rPr lang="fr-FR" altLang="fr-FR" sz="1000" i="1" dirty="0">
                <a:solidFill>
                  <a:srgbClr val="727A8B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://</a:t>
            </a:r>
            <a:r>
              <a:rPr lang="fr-FR" altLang="fr-FR" sz="1000" i="1" dirty="0" smtClean="0">
                <a:solidFill>
                  <a:srgbClr val="727A8B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thecitylimit.blogspot.fr/2011/04/game-over-man_21.html&gt;</a:t>
            </a:r>
            <a:endParaRPr lang="fr-FR" altLang="fr-FR" sz="1000" i="1" dirty="0">
              <a:solidFill>
                <a:srgbClr val="727A8B"/>
              </a:solidFill>
              <a:latin typeface="Calibri" panose="020F050202020403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295275" y="6264275"/>
            <a:ext cx="3330575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 eaLnBrk="1" hangingPunct="1"/>
            <a:r>
              <a:rPr lang="fr-FR" altLang="fr-FR" sz="1000" i="1">
                <a:solidFill>
                  <a:srgbClr val="727A8B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Images from various Wikipedia pages on the Alien film series </a:t>
            </a:r>
          </a:p>
        </p:txBody>
      </p:sp>
    </p:spTree>
    <p:extLst>
      <p:ext uri="{BB962C8B-B14F-4D97-AF65-F5344CB8AC3E}">
        <p14:creationId xmlns:p14="http://schemas.microsoft.com/office/powerpoint/2010/main" val="29738766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68"/>
          <a:stretch>
            <a:fillRect/>
          </a:stretch>
        </p:blipFill>
        <p:spPr bwMode="auto">
          <a:xfrm>
            <a:off x="3533775" y="360363"/>
            <a:ext cx="5218113" cy="598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Rectangle 39"/>
          <p:cNvSpPr/>
          <p:nvPr/>
        </p:nvSpPr>
        <p:spPr>
          <a:xfrm>
            <a:off x="3700272" y="1300186"/>
            <a:ext cx="512064" cy="3818428"/>
          </a:xfrm>
          <a:prstGeom prst="rect">
            <a:avLst/>
          </a:prstGeom>
          <a:solidFill>
            <a:srgbClr val="FFFFFF">
              <a:alpha val="70000"/>
            </a:srgb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3076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7" name="Text Box 22"/>
          <p:cNvSpPr txBox="1">
            <a:spLocks noChangeArrowheads="1"/>
          </p:cNvSpPr>
          <p:nvPr/>
        </p:nvSpPr>
        <p:spPr bwMode="auto">
          <a:xfrm>
            <a:off x="14289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2553" y="6443461"/>
            <a:ext cx="316523" cy="321247"/>
          </a:xfrm>
          <a:prstGeom prst="rect">
            <a:avLst/>
          </a:prstGeom>
        </p:spPr>
      </p:pic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029564" y="5687536"/>
            <a:ext cx="498951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 eaLnBrk="1" hangingPunct="1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Lee 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Benson</a:t>
            </a:r>
          </a:p>
          <a:p>
            <a:pPr algn="r" eaLnBrk="1" hangingPunct="1"/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citylimitdesign.com </a:t>
            </a:r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  <a:p>
            <a:pPr algn="r" eaLnBrk="1" hangingPunct="1"/>
            <a:r>
              <a:rPr lang="fr-FR" altLang="fr-FR" sz="1000" i="1" dirty="0" smtClean="0">
                <a:solidFill>
                  <a:srgbClr val="727A8B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&lt;http</a:t>
            </a:r>
            <a:r>
              <a:rPr lang="fr-FR" altLang="fr-FR" sz="1000" i="1" dirty="0">
                <a:solidFill>
                  <a:srgbClr val="727A8B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://</a:t>
            </a:r>
            <a:r>
              <a:rPr lang="fr-FR" altLang="fr-FR" sz="1000" i="1" dirty="0" smtClean="0">
                <a:solidFill>
                  <a:srgbClr val="727A8B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thecitylimit.blogspot.fr/2011/04/game-over-man_21.html&gt;</a:t>
            </a:r>
            <a:endParaRPr lang="fr-FR" altLang="fr-FR" sz="1000" i="1" dirty="0">
              <a:solidFill>
                <a:srgbClr val="727A8B"/>
              </a:solidFill>
              <a:latin typeface="Calibri" panose="020F050202020403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295275" y="6264275"/>
            <a:ext cx="3330575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 eaLnBrk="1" hangingPunct="1"/>
            <a:r>
              <a:rPr lang="fr-FR" altLang="fr-FR" sz="1000" i="1">
                <a:solidFill>
                  <a:srgbClr val="727A8B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Images from various Wikipedia pages on the Alien film series </a:t>
            </a:r>
          </a:p>
        </p:txBody>
      </p:sp>
      <p:sp>
        <p:nvSpPr>
          <p:cNvPr id="2" name="Rectangle 1"/>
          <p:cNvSpPr/>
          <p:nvPr/>
        </p:nvSpPr>
        <p:spPr>
          <a:xfrm>
            <a:off x="55120" y="1880814"/>
            <a:ext cx="331495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dirty="0" smtClean="0">
                <a:solidFill>
                  <a:schemeClr val="tx2">
                    <a:lumMod val="75000"/>
                  </a:schemeClr>
                </a:solidFill>
              </a:rPr>
              <a:t>Episode 1 - durée du film 117 minutes, découpée en 99 segments égaux (colonne ~= 71s)</a:t>
            </a:r>
            <a:endParaRPr lang="fr-FR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28686" y="1329000"/>
            <a:ext cx="27286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 smtClean="0">
                <a:solidFill>
                  <a:schemeClr val="tx2">
                    <a:lumMod val="75000"/>
                  </a:schemeClr>
                </a:solidFill>
              </a:rPr>
              <a:t>Nombre total </a:t>
            </a:r>
            <a:r>
              <a:rPr lang="fr-FR" sz="1100" i="1" dirty="0" smtClean="0">
                <a:solidFill>
                  <a:schemeClr val="tx2">
                    <a:lumMod val="75000"/>
                  </a:schemeClr>
                </a:solidFill>
              </a:rPr>
              <a:t>d’humanoïdes </a:t>
            </a:r>
            <a:r>
              <a:rPr lang="fr-FR" sz="1100" dirty="0" smtClean="0">
                <a:solidFill>
                  <a:schemeClr val="tx2">
                    <a:lumMod val="75000"/>
                  </a:schemeClr>
                </a:solidFill>
              </a:rPr>
              <a:t>(7 , 7 lignes)</a:t>
            </a:r>
            <a:endParaRPr lang="fr-FR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Accolade ouvrante 17"/>
          <p:cNvSpPr/>
          <p:nvPr/>
        </p:nvSpPr>
        <p:spPr>
          <a:xfrm rot="16200000">
            <a:off x="6122282" y="411852"/>
            <a:ext cx="250962" cy="3643635"/>
          </a:xfrm>
          <a:prstGeom prst="leftBrace">
            <a:avLst/>
          </a:prstGeom>
          <a:noFill/>
          <a:ln w="12700" cap="flat">
            <a:solidFill>
              <a:srgbClr val="58565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5120" y="3193359"/>
            <a:ext cx="331495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dirty="0" smtClean="0">
                <a:solidFill>
                  <a:schemeClr val="tx2">
                    <a:lumMod val="75000"/>
                  </a:schemeClr>
                </a:solidFill>
              </a:rPr>
              <a:t>Episode 2 durée du film 137 minutes, découpée en 99 segments égaux (</a:t>
            </a:r>
            <a:r>
              <a:rPr lang="fr-FR" sz="1100" dirty="0">
                <a:solidFill>
                  <a:schemeClr val="tx2">
                    <a:lumMod val="75000"/>
                  </a:schemeClr>
                </a:solidFill>
              </a:rPr>
              <a:t>colonne ~= </a:t>
            </a:r>
            <a:r>
              <a:rPr lang="fr-FR" sz="1100" dirty="0" smtClean="0">
                <a:solidFill>
                  <a:schemeClr val="tx2">
                    <a:lumMod val="75000"/>
                  </a:schemeClr>
                </a:solidFill>
              </a:rPr>
              <a:t>83s)</a:t>
            </a:r>
            <a:endParaRPr lang="fr-FR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" name="Accolade ouvrante 22"/>
          <p:cNvSpPr/>
          <p:nvPr/>
        </p:nvSpPr>
        <p:spPr>
          <a:xfrm rot="16200000">
            <a:off x="6122282" y="411852"/>
            <a:ext cx="250962" cy="3643635"/>
          </a:xfrm>
          <a:prstGeom prst="leftBrace">
            <a:avLst/>
          </a:prstGeom>
          <a:noFill/>
          <a:ln w="12700" cap="flat">
            <a:solidFill>
              <a:srgbClr val="58565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cxnSp>
        <p:nvCxnSpPr>
          <p:cNvPr id="24" name="Connecteur en angle 23"/>
          <p:cNvCxnSpPr/>
          <p:nvPr/>
        </p:nvCxnSpPr>
        <p:spPr>
          <a:xfrm rot="16200000" flipH="1">
            <a:off x="3784191" y="-98189"/>
            <a:ext cx="69865" cy="4858553"/>
          </a:xfrm>
          <a:prstGeom prst="bentConnector2">
            <a:avLst/>
          </a:prstGeom>
          <a:noFill/>
          <a:ln w="12700" cap="flat">
            <a:solidFill>
              <a:srgbClr val="58565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5" name="Accolade ouvrante 24"/>
          <p:cNvSpPr/>
          <p:nvPr/>
        </p:nvSpPr>
        <p:spPr>
          <a:xfrm>
            <a:off x="4691216" y="1496537"/>
            <a:ext cx="87775" cy="516326"/>
          </a:xfrm>
          <a:prstGeom prst="leftBrace">
            <a:avLst/>
          </a:prstGeom>
          <a:noFill/>
          <a:ln w="12700" cap="flat">
            <a:solidFill>
              <a:srgbClr val="58565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defTabSz="914400" fontAlgn="auto" latinLnBrk="1">
              <a:spcBef>
                <a:spcPts val="0"/>
              </a:spcBef>
              <a:spcAft>
                <a:spcPts val="0"/>
              </a:spcAft>
            </a:pPr>
            <a:endParaRPr lang="fr-FR">
              <a:solidFill>
                <a:srgbClr val="000000"/>
              </a:solidFill>
            </a:endParaRPr>
          </a:p>
        </p:txBody>
      </p:sp>
      <p:cxnSp>
        <p:nvCxnSpPr>
          <p:cNvPr id="26" name="Connecteur en angle 25"/>
          <p:cNvCxnSpPr>
            <a:stCxn id="15" idx="2"/>
          </p:cNvCxnSpPr>
          <p:nvPr/>
        </p:nvCxnSpPr>
        <p:spPr>
          <a:xfrm rot="16200000" flipH="1">
            <a:off x="3135189" y="248423"/>
            <a:ext cx="163204" cy="2847578"/>
          </a:xfrm>
          <a:prstGeom prst="bentConnector2">
            <a:avLst/>
          </a:prstGeom>
          <a:noFill/>
          <a:ln w="12700" cap="flat">
            <a:solidFill>
              <a:srgbClr val="58565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0" name="Rectangle 29"/>
          <p:cNvSpPr/>
          <p:nvPr/>
        </p:nvSpPr>
        <p:spPr>
          <a:xfrm>
            <a:off x="428686" y="2908360"/>
            <a:ext cx="283923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 smtClean="0">
                <a:solidFill>
                  <a:schemeClr val="tx2">
                    <a:lumMod val="75000"/>
                  </a:schemeClr>
                </a:solidFill>
              </a:rPr>
              <a:t>Nombre total </a:t>
            </a:r>
            <a:r>
              <a:rPr lang="fr-FR" sz="1100" i="1" dirty="0" smtClean="0">
                <a:solidFill>
                  <a:schemeClr val="tx2">
                    <a:lumMod val="75000"/>
                  </a:schemeClr>
                </a:solidFill>
              </a:rPr>
              <a:t>d’humanoïdes </a:t>
            </a:r>
            <a:r>
              <a:rPr lang="fr-FR" sz="1100" dirty="0" smtClean="0">
                <a:solidFill>
                  <a:schemeClr val="tx2">
                    <a:lumMod val="75000"/>
                  </a:schemeClr>
                </a:solidFill>
              </a:rPr>
              <a:t>14 , 14 lignes)</a:t>
            </a:r>
            <a:endParaRPr lang="fr-FR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5120" y="4621134"/>
            <a:ext cx="331495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dirty="0" smtClean="0">
                <a:solidFill>
                  <a:schemeClr val="tx2">
                    <a:lumMod val="75000"/>
                  </a:schemeClr>
                </a:solidFill>
              </a:rPr>
              <a:t>Episode 3 durée du film 114 minutes (ou 145 en version longue?), découpée en 99 segments égaux (</a:t>
            </a:r>
            <a:r>
              <a:rPr lang="fr-FR" sz="1100" dirty="0">
                <a:solidFill>
                  <a:schemeClr val="tx2">
                    <a:lumMod val="75000"/>
                  </a:schemeClr>
                </a:solidFill>
              </a:rPr>
              <a:t>colonne ~= </a:t>
            </a:r>
            <a:r>
              <a:rPr lang="fr-FR" sz="1100" dirty="0" smtClean="0">
                <a:solidFill>
                  <a:schemeClr val="tx2">
                    <a:lumMod val="75000"/>
                  </a:schemeClr>
                </a:solidFill>
              </a:rPr>
              <a:t>69s)</a:t>
            </a:r>
            <a:endParaRPr lang="fr-FR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28686" y="4383856"/>
            <a:ext cx="283923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 smtClean="0">
                <a:solidFill>
                  <a:schemeClr val="tx2">
                    <a:lumMod val="75000"/>
                  </a:schemeClr>
                </a:solidFill>
              </a:rPr>
              <a:t>Nombre total </a:t>
            </a:r>
            <a:r>
              <a:rPr lang="fr-FR" sz="1100" i="1" dirty="0" smtClean="0">
                <a:solidFill>
                  <a:schemeClr val="tx2">
                    <a:lumMod val="75000"/>
                  </a:schemeClr>
                </a:solidFill>
              </a:rPr>
              <a:t>d’humanoïdes </a:t>
            </a:r>
            <a:r>
              <a:rPr lang="fr-FR" sz="1100" dirty="0" smtClean="0">
                <a:solidFill>
                  <a:schemeClr val="tx2">
                    <a:lumMod val="75000"/>
                  </a:schemeClr>
                </a:solidFill>
              </a:rPr>
              <a:t>30 , 30 lignes)</a:t>
            </a:r>
            <a:endParaRPr lang="fr-FR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3" name="Accolade ouvrante 32"/>
          <p:cNvSpPr/>
          <p:nvPr/>
        </p:nvSpPr>
        <p:spPr>
          <a:xfrm>
            <a:off x="4691924" y="2516327"/>
            <a:ext cx="87775" cy="1019501"/>
          </a:xfrm>
          <a:prstGeom prst="leftBrace">
            <a:avLst/>
          </a:prstGeom>
          <a:noFill/>
          <a:ln w="12700" cap="flat">
            <a:solidFill>
              <a:srgbClr val="58565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defTabSz="914400" fontAlgn="auto" latinLnBrk="1">
              <a:spcBef>
                <a:spcPts val="0"/>
              </a:spcBef>
              <a:spcAft>
                <a:spcPts val="0"/>
              </a:spcAft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4" name="Accolade ouvrante 33"/>
          <p:cNvSpPr/>
          <p:nvPr/>
        </p:nvSpPr>
        <p:spPr>
          <a:xfrm>
            <a:off x="4698220" y="3996691"/>
            <a:ext cx="87775" cy="1110452"/>
          </a:xfrm>
          <a:prstGeom prst="leftBrace">
            <a:avLst/>
          </a:prstGeom>
          <a:noFill/>
          <a:ln w="12700" cap="flat">
            <a:solidFill>
              <a:srgbClr val="58565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defTabSz="914400" fontAlgn="auto" latinLnBrk="1">
              <a:spcBef>
                <a:spcPts val="0"/>
              </a:spcBef>
              <a:spcAft>
                <a:spcPts val="0"/>
              </a:spcAft>
            </a:pPr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5591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68"/>
          <a:stretch>
            <a:fillRect/>
          </a:stretch>
        </p:blipFill>
        <p:spPr bwMode="auto">
          <a:xfrm>
            <a:off x="3533775" y="360363"/>
            <a:ext cx="5218113" cy="598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Rectangle 39"/>
          <p:cNvSpPr/>
          <p:nvPr/>
        </p:nvSpPr>
        <p:spPr>
          <a:xfrm>
            <a:off x="3700272" y="1300186"/>
            <a:ext cx="512064" cy="3818428"/>
          </a:xfrm>
          <a:prstGeom prst="rect">
            <a:avLst/>
          </a:prstGeom>
          <a:solidFill>
            <a:srgbClr val="FFFFFF">
              <a:alpha val="70000"/>
            </a:srgb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3076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7" name="Text Box 22"/>
          <p:cNvSpPr txBox="1">
            <a:spLocks noChangeArrowheads="1"/>
          </p:cNvSpPr>
          <p:nvPr/>
        </p:nvSpPr>
        <p:spPr bwMode="auto">
          <a:xfrm>
            <a:off x="14289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2553" y="6443461"/>
            <a:ext cx="316523" cy="321247"/>
          </a:xfrm>
          <a:prstGeom prst="rect">
            <a:avLst/>
          </a:prstGeom>
        </p:spPr>
      </p:pic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029564" y="5687536"/>
            <a:ext cx="498951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 eaLnBrk="1" hangingPunct="1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Lee 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Benson</a:t>
            </a:r>
          </a:p>
          <a:p>
            <a:pPr algn="r" eaLnBrk="1" hangingPunct="1"/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citylimitdesign.com </a:t>
            </a:r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  <a:p>
            <a:pPr algn="r" eaLnBrk="1" hangingPunct="1"/>
            <a:r>
              <a:rPr lang="fr-FR" altLang="fr-FR" sz="1000" i="1" dirty="0" smtClean="0">
                <a:solidFill>
                  <a:srgbClr val="727A8B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&lt;http</a:t>
            </a:r>
            <a:r>
              <a:rPr lang="fr-FR" altLang="fr-FR" sz="1000" i="1" dirty="0">
                <a:solidFill>
                  <a:srgbClr val="727A8B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://</a:t>
            </a:r>
            <a:r>
              <a:rPr lang="fr-FR" altLang="fr-FR" sz="1000" i="1" dirty="0" smtClean="0">
                <a:solidFill>
                  <a:srgbClr val="727A8B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thecitylimit.blogspot.fr/2011/04/game-over-man_21.html&gt;</a:t>
            </a:r>
            <a:endParaRPr lang="fr-FR" altLang="fr-FR" sz="1000" i="1" dirty="0">
              <a:solidFill>
                <a:srgbClr val="727A8B"/>
              </a:solidFill>
              <a:latin typeface="Calibri" panose="020F050202020403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295275" y="6264275"/>
            <a:ext cx="3330575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 eaLnBrk="1" hangingPunct="1"/>
            <a:r>
              <a:rPr lang="fr-FR" altLang="fr-FR" sz="1000" i="1">
                <a:solidFill>
                  <a:srgbClr val="727A8B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Images from various Wikipedia pages on the Alien film series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95275" y="4081287"/>
            <a:ext cx="291073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dirty="0" smtClean="0">
                <a:solidFill>
                  <a:schemeClr val="tx2">
                    <a:lumMod val="75000"/>
                  </a:schemeClr>
                </a:solidFill>
              </a:rPr>
              <a:t>« Rectangles » sur fond blanc: humanoïdes déjà morts vie</a:t>
            </a:r>
            <a:endParaRPr lang="fr-FR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Accolade ouvrante 21"/>
          <p:cNvSpPr/>
          <p:nvPr/>
        </p:nvSpPr>
        <p:spPr>
          <a:xfrm>
            <a:off x="4540105" y="1496537"/>
            <a:ext cx="87775" cy="516326"/>
          </a:xfrm>
          <a:prstGeom prst="leftBrace">
            <a:avLst/>
          </a:prstGeom>
          <a:noFill/>
          <a:ln w="12700" cap="flat">
            <a:solidFill>
              <a:srgbClr val="58565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defTabSz="914400" fontAlgn="auto" latinLnBrk="1">
              <a:spcBef>
                <a:spcPts val="0"/>
              </a:spcBef>
              <a:spcAft>
                <a:spcPts val="0"/>
              </a:spcAft>
            </a:pPr>
            <a:endParaRPr lang="fr-FR">
              <a:solidFill>
                <a:srgbClr val="000000"/>
              </a:solidFill>
            </a:endParaRPr>
          </a:p>
        </p:txBody>
      </p:sp>
      <p:cxnSp>
        <p:nvCxnSpPr>
          <p:cNvPr id="29" name="Connecteur droit avec flèche 28"/>
          <p:cNvCxnSpPr>
            <a:stCxn id="17" idx="3"/>
          </p:cNvCxnSpPr>
          <p:nvPr/>
        </p:nvCxnSpPr>
        <p:spPr>
          <a:xfrm flipV="1">
            <a:off x="3206006" y="4101965"/>
            <a:ext cx="3318314" cy="194766"/>
          </a:xfrm>
          <a:prstGeom prst="straightConnector1">
            <a:avLst/>
          </a:prstGeom>
          <a:noFill/>
          <a:ln w="12700" cap="flat">
            <a:solidFill>
              <a:srgbClr val="585650"/>
            </a:solidFill>
            <a:prstDash val="solid"/>
            <a:miter lim="400000"/>
            <a:headEnd type="none"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0" name="Rectangle 69"/>
          <p:cNvSpPr/>
          <p:nvPr/>
        </p:nvSpPr>
        <p:spPr>
          <a:xfrm>
            <a:off x="295275" y="2584155"/>
            <a:ext cx="291073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dirty="0" smtClean="0">
                <a:solidFill>
                  <a:schemeClr val="tx2">
                    <a:lumMod val="75000"/>
                  </a:schemeClr>
                </a:solidFill>
              </a:rPr>
              <a:t>« Rectangles » sur fond bleu: humanoïdes encore en vie</a:t>
            </a:r>
            <a:endParaRPr lang="fr-FR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72" name="Connecteur droit avec flèche 71"/>
          <p:cNvCxnSpPr>
            <a:stCxn id="17" idx="3"/>
          </p:cNvCxnSpPr>
          <p:nvPr/>
        </p:nvCxnSpPr>
        <p:spPr>
          <a:xfrm flipV="1">
            <a:off x="3206006" y="2655829"/>
            <a:ext cx="3737098" cy="1640902"/>
          </a:xfrm>
          <a:prstGeom prst="straightConnector1">
            <a:avLst/>
          </a:prstGeom>
          <a:noFill/>
          <a:ln w="12700" cap="flat">
            <a:solidFill>
              <a:srgbClr val="585650"/>
            </a:solidFill>
            <a:prstDash val="solid"/>
            <a:miter lim="400000"/>
            <a:headEnd type="none"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7" name="Connecteur droit avec flèche 76"/>
          <p:cNvCxnSpPr/>
          <p:nvPr/>
        </p:nvCxnSpPr>
        <p:spPr>
          <a:xfrm flipV="1">
            <a:off x="3068846" y="1737646"/>
            <a:ext cx="2139303" cy="1000407"/>
          </a:xfrm>
          <a:prstGeom prst="straightConnector1">
            <a:avLst/>
          </a:prstGeom>
          <a:noFill/>
          <a:ln w="12700" cap="flat">
            <a:solidFill>
              <a:srgbClr val="585650"/>
            </a:solidFill>
            <a:prstDash val="solid"/>
            <a:miter lim="400000"/>
            <a:headEnd type="none"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9" name="Connecteur droit avec flèche 78"/>
          <p:cNvCxnSpPr/>
          <p:nvPr/>
        </p:nvCxnSpPr>
        <p:spPr>
          <a:xfrm>
            <a:off x="3068846" y="2737654"/>
            <a:ext cx="1974044" cy="277388"/>
          </a:xfrm>
          <a:prstGeom prst="straightConnector1">
            <a:avLst/>
          </a:prstGeom>
          <a:noFill/>
          <a:ln w="12700" cap="flat">
            <a:solidFill>
              <a:srgbClr val="585650"/>
            </a:solidFill>
            <a:prstDash val="solid"/>
            <a:miter lim="400000"/>
            <a:headEnd type="none"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9696138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68"/>
          <a:stretch>
            <a:fillRect/>
          </a:stretch>
        </p:blipFill>
        <p:spPr bwMode="auto">
          <a:xfrm>
            <a:off x="3533775" y="360363"/>
            <a:ext cx="5218113" cy="598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Rectangle 39"/>
          <p:cNvSpPr/>
          <p:nvPr/>
        </p:nvSpPr>
        <p:spPr>
          <a:xfrm>
            <a:off x="3700272" y="1300186"/>
            <a:ext cx="512064" cy="3818428"/>
          </a:xfrm>
          <a:prstGeom prst="rect">
            <a:avLst/>
          </a:prstGeom>
          <a:solidFill>
            <a:srgbClr val="FFFFFF">
              <a:alpha val="70000"/>
            </a:srgb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3076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7" name="Text Box 22"/>
          <p:cNvSpPr txBox="1">
            <a:spLocks noChangeArrowheads="1"/>
          </p:cNvSpPr>
          <p:nvPr/>
        </p:nvSpPr>
        <p:spPr bwMode="auto">
          <a:xfrm>
            <a:off x="14289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2553" y="6443461"/>
            <a:ext cx="316523" cy="321247"/>
          </a:xfrm>
          <a:prstGeom prst="rect">
            <a:avLst/>
          </a:prstGeom>
        </p:spPr>
      </p:pic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029564" y="5687536"/>
            <a:ext cx="498951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 eaLnBrk="1" hangingPunct="1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Lee 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Benson</a:t>
            </a:r>
          </a:p>
          <a:p>
            <a:pPr algn="r" eaLnBrk="1" hangingPunct="1"/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citylimitdesign.com </a:t>
            </a:r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  <a:p>
            <a:pPr algn="r" eaLnBrk="1" hangingPunct="1"/>
            <a:r>
              <a:rPr lang="fr-FR" altLang="fr-FR" sz="1000" i="1" dirty="0" smtClean="0">
                <a:solidFill>
                  <a:srgbClr val="727A8B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&lt;http</a:t>
            </a:r>
            <a:r>
              <a:rPr lang="fr-FR" altLang="fr-FR" sz="1000" i="1" dirty="0">
                <a:solidFill>
                  <a:srgbClr val="727A8B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://</a:t>
            </a:r>
            <a:r>
              <a:rPr lang="fr-FR" altLang="fr-FR" sz="1000" i="1" dirty="0" smtClean="0">
                <a:solidFill>
                  <a:srgbClr val="727A8B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thecitylimit.blogspot.fr/2011/04/game-over-man_21.html&gt;</a:t>
            </a:r>
            <a:endParaRPr lang="fr-FR" altLang="fr-FR" sz="1000" i="1" dirty="0">
              <a:solidFill>
                <a:srgbClr val="727A8B"/>
              </a:solidFill>
              <a:latin typeface="Calibri" panose="020F050202020403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295275" y="6264275"/>
            <a:ext cx="3330575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 eaLnBrk="1" hangingPunct="1"/>
            <a:r>
              <a:rPr lang="fr-FR" altLang="fr-FR" sz="1000" i="1">
                <a:solidFill>
                  <a:srgbClr val="727A8B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Images from various Wikipedia pages on the Alien film series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95275" y="4100112"/>
            <a:ext cx="291073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dirty="0" smtClean="0">
                <a:solidFill>
                  <a:schemeClr val="tx2">
                    <a:lumMod val="75000"/>
                  </a:schemeClr>
                </a:solidFill>
              </a:rPr>
              <a:t>Traits colorés: positionnent évènements / morts dans le temps du film </a:t>
            </a:r>
            <a:endParaRPr lang="fr-FR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Accolade ouvrante 21"/>
          <p:cNvSpPr/>
          <p:nvPr/>
        </p:nvSpPr>
        <p:spPr>
          <a:xfrm>
            <a:off x="4540105" y="1496537"/>
            <a:ext cx="87775" cy="516326"/>
          </a:xfrm>
          <a:prstGeom prst="leftBrace">
            <a:avLst/>
          </a:prstGeom>
          <a:noFill/>
          <a:ln w="12700" cap="flat">
            <a:solidFill>
              <a:srgbClr val="58565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defTabSz="914400" fontAlgn="auto" latinLnBrk="1">
              <a:spcBef>
                <a:spcPts val="0"/>
              </a:spcBef>
              <a:spcAft>
                <a:spcPts val="0"/>
              </a:spcAft>
            </a:pPr>
            <a:endParaRPr lang="fr-FR">
              <a:solidFill>
                <a:srgbClr val="000000"/>
              </a:solidFill>
            </a:endParaRPr>
          </a:p>
        </p:txBody>
      </p:sp>
      <p:cxnSp>
        <p:nvCxnSpPr>
          <p:cNvPr id="29" name="Connecteur droit avec flèche 28"/>
          <p:cNvCxnSpPr>
            <a:stCxn id="17" idx="2"/>
          </p:cNvCxnSpPr>
          <p:nvPr/>
        </p:nvCxnSpPr>
        <p:spPr>
          <a:xfrm>
            <a:off x="1750641" y="4530999"/>
            <a:ext cx="3764942" cy="1344507"/>
          </a:xfrm>
          <a:prstGeom prst="straightConnector1">
            <a:avLst/>
          </a:prstGeom>
          <a:noFill/>
          <a:ln w="12700" cap="flat">
            <a:solidFill>
              <a:srgbClr val="585650"/>
            </a:solidFill>
            <a:prstDash val="solid"/>
            <a:miter lim="400000"/>
            <a:headEnd type="none"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5" name="Connecteur droit avec flèche 34"/>
          <p:cNvCxnSpPr>
            <a:stCxn id="17" idx="0"/>
          </p:cNvCxnSpPr>
          <p:nvPr/>
        </p:nvCxnSpPr>
        <p:spPr>
          <a:xfrm flipV="1">
            <a:off x="1750641" y="2096258"/>
            <a:ext cx="3661567" cy="2003854"/>
          </a:xfrm>
          <a:prstGeom prst="straightConnector1">
            <a:avLst/>
          </a:prstGeom>
          <a:noFill/>
          <a:ln w="12700" cap="flat">
            <a:solidFill>
              <a:srgbClr val="585650"/>
            </a:solidFill>
            <a:prstDash val="solid"/>
            <a:miter lim="400000"/>
            <a:headEnd type="none"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8" name="Connecteur droit avec flèche 37"/>
          <p:cNvCxnSpPr>
            <a:stCxn id="17" idx="0"/>
          </p:cNvCxnSpPr>
          <p:nvPr/>
        </p:nvCxnSpPr>
        <p:spPr>
          <a:xfrm flipV="1">
            <a:off x="1750641" y="2096258"/>
            <a:ext cx="4392190" cy="2003854"/>
          </a:xfrm>
          <a:prstGeom prst="straightConnector1">
            <a:avLst/>
          </a:prstGeom>
          <a:noFill/>
          <a:ln w="12700" cap="flat">
            <a:solidFill>
              <a:srgbClr val="585650"/>
            </a:solidFill>
            <a:prstDash val="solid"/>
            <a:miter lim="400000"/>
            <a:headEnd type="none"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1" name="Connecteur droit avec flèche 40"/>
          <p:cNvCxnSpPr>
            <a:stCxn id="17" idx="0"/>
          </p:cNvCxnSpPr>
          <p:nvPr/>
        </p:nvCxnSpPr>
        <p:spPr>
          <a:xfrm flipV="1">
            <a:off x="1750641" y="2096258"/>
            <a:ext cx="6158973" cy="2003854"/>
          </a:xfrm>
          <a:prstGeom prst="straightConnector1">
            <a:avLst/>
          </a:prstGeom>
          <a:noFill/>
          <a:ln w="12700" cap="flat">
            <a:solidFill>
              <a:srgbClr val="585650"/>
            </a:solidFill>
            <a:prstDash val="solid"/>
            <a:miter lim="400000"/>
            <a:headEnd type="none"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18046872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3076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7" name="Text Box 22"/>
          <p:cNvSpPr txBox="1">
            <a:spLocks noChangeArrowheads="1"/>
          </p:cNvSpPr>
          <p:nvPr/>
        </p:nvSpPr>
        <p:spPr bwMode="auto">
          <a:xfrm>
            <a:off x="14289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2553" y="6443461"/>
            <a:ext cx="316523" cy="321247"/>
          </a:xfrm>
          <a:prstGeom prst="rect">
            <a:avLst/>
          </a:prstGeom>
        </p:spPr>
      </p:pic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68"/>
          <a:stretch>
            <a:fillRect/>
          </a:stretch>
        </p:blipFill>
        <p:spPr bwMode="auto">
          <a:xfrm>
            <a:off x="3533775" y="360363"/>
            <a:ext cx="5218113" cy="598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130175" y="2357993"/>
            <a:ext cx="29813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r>
              <a:rPr lang="fr-FR" altLang="fr-FR" dirty="0">
                <a:latin typeface="Calibri" panose="020F0502020204030204" pitchFamily="34" charset="0"/>
              </a:rPr>
              <a:t>Comparez : </a:t>
            </a:r>
          </a:p>
          <a:p>
            <a:pPr eaLnBrk="1" hangingPunct="1">
              <a:buFontTx/>
              <a:buChar char="•"/>
            </a:pPr>
            <a:r>
              <a:rPr lang="fr-FR" altLang="fr-FR" i="1" dirty="0">
                <a:latin typeface="Calibri" panose="020F0502020204030204" pitchFamily="34" charset="0"/>
              </a:rPr>
              <a:t> distribution dans le temps</a:t>
            </a:r>
          </a:p>
          <a:p>
            <a:pPr eaLnBrk="1" hangingPunct="1">
              <a:buFontTx/>
              <a:buChar char="•"/>
            </a:pPr>
            <a:r>
              <a:rPr lang="fr-FR" altLang="fr-FR" i="1" dirty="0">
                <a:latin typeface="Calibri" panose="020F0502020204030204" pitchFamily="34" charset="0"/>
              </a:rPr>
              <a:t> densités temporelles</a:t>
            </a:r>
          </a:p>
          <a:p>
            <a:pPr eaLnBrk="1" hangingPunct="1">
              <a:buFontTx/>
              <a:buChar char="•"/>
            </a:pPr>
            <a:r>
              <a:rPr lang="fr-FR" altLang="fr-FR" i="1" dirty="0">
                <a:latin typeface="Calibri" panose="020F0502020204030204" pitchFamily="34" charset="0"/>
              </a:rPr>
              <a:t> quantités totales</a:t>
            </a: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4029564" y="5687536"/>
            <a:ext cx="498951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 eaLnBrk="1" hangingPunct="1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Lee 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Benson</a:t>
            </a:r>
          </a:p>
          <a:p>
            <a:pPr algn="r" eaLnBrk="1" hangingPunct="1"/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citylimitdesign.com </a:t>
            </a:r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  <a:p>
            <a:pPr algn="r" eaLnBrk="1" hangingPunct="1"/>
            <a:r>
              <a:rPr lang="fr-FR" altLang="fr-FR" sz="1000" i="1" dirty="0" smtClean="0">
                <a:solidFill>
                  <a:srgbClr val="727A8B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&lt;http</a:t>
            </a:r>
            <a:r>
              <a:rPr lang="fr-FR" altLang="fr-FR" sz="1000" i="1" dirty="0">
                <a:solidFill>
                  <a:srgbClr val="727A8B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://</a:t>
            </a:r>
            <a:r>
              <a:rPr lang="fr-FR" altLang="fr-FR" sz="1000" i="1" dirty="0" smtClean="0">
                <a:solidFill>
                  <a:srgbClr val="727A8B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thecitylimit.blogspot.fr/2011/04/game-over-man_21.html&gt;</a:t>
            </a:r>
            <a:endParaRPr lang="fr-FR" altLang="fr-FR" sz="1000" i="1" dirty="0">
              <a:solidFill>
                <a:srgbClr val="727A8B"/>
              </a:solidFill>
              <a:latin typeface="Calibri" panose="020F050202020403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30175" y="4156313"/>
            <a:ext cx="29813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r>
              <a:rPr lang="fr-FR" altLang="fr-FR" dirty="0" smtClean="0">
                <a:latin typeface="Calibri" panose="020F0502020204030204" pitchFamily="34" charset="0"/>
              </a:rPr>
              <a:t>A lire par exemple : </a:t>
            </a:r>
            <a:endParaRPr lang="fr-FR" altLang="fr-FR" dirty="0">
              <a:latin typeface="Calibri" panose="020F0502020204030204" pitchFamily="34" charset="0"/>
            </a:endParaRPr>
          </a:p>
          <a:p>
            <a:pPr eaLnBrk="1" hangingPunct="1">
              <a:buFontTx/>
              <a:buChar char="•"/>
            </a:pPr>
            <a:r>
              <a:rPr lang="fr-FR" altLang="fr-FR" i="1" dirty="0">
                <a:latin typeface="Calibri" panose="020F0502020204030204" pitchFamily="34" charset="0"/>
              </a:rPr>
              <a:t> </a:t>
            </a:r>
            <a:r>
              <a:rPr lang="fr-FR" altLang="fr-FR" i="1" dirty="0" smtClean="0">
                <a:latin typeface="Calibri" panose="020F0502020204030204" pitchFamily="34" charset="0"/>
              </a:rPr>
              <a:t>« rythmique » du récit</a:t>
            </a:r>
            <a:endParaRPr lang="fr-FR" altLang="fr-FR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2957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4242</TotalTime>
  <Words>295</Words>
  <Application>Microsoft Office PowerPoint</Application>
  <PresentationFormat>Affichage à l'écran (4:3)</PresentationFormat>
  <Paragraphs>49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 Unicode MS</vt:lpstr>
      <vt:lpstr>Arial</vt:lpstr>
      <vt:lpstr>Calibri</vt:lpstr>
      <vt:lpstr>Calibri Light</vt:lpstr>
      <vt:lpstr>Gill Sans Light</vt:lpstr>
      <vt:lpstr>Showroom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MAP (UMR 3495 CNRS/MCC)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Jean-Yves Blaise</dc:creator>
  <cp:lastModifiedBy>jyb</cp:lastModifiedBy>
  <cp:revision>652</cp:revision>
  <dcterms:created xsi:type="dcterms:W3CDTF">2014-07-04T08:23:44Z</dcterms:created>
  <dcterms:modified xsi:type="dcterms:W3CDTF">2021-11-20T17:05:25Z</dcterms:modified>
</cp:coreProperties>
</file>